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63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6" r:id="rId12"/>
    <p:sldId id="272" r:id="rId13"/>
    <p:sldId id="275" r:id="rId14"/>
    <p:sldId id="274" r:id="rId15"/>
    <p:sldId id="264" r:id="rId16"/>
    <p:sldId id="258" r:id="rId17"/>
    <p:sldId id="259" r:id="rId18"/>
    <p:sldId id="261" r:id="rId19"/>
    <p:sldId id="262" r:id="rId20"/>
    <p:sldId id="26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4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0B5066-79F6-41D1-B1A0-C9D86C7129B6}" type="datetimeFigureOut">
              <a:rPr lang="en-US" smtClean="0"/>
              <a:pPr/>
              <a:t>7/12/2009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236EF7-C3B1-4346-9870-37D57E9FF2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236EF7-C3B1-4346-9870-37D57E9FF2C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6387-BB87-43D4-B89D-5F6544AFC2DB}" type="datetimeFigureOut">
              <a:rPr lang="en-US" smtClean="0"/>
              <a:pPr/>
              <a:t>7/12/2009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B88FD-F5E5-403D-AA45-53B9A65C56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6387-BB87-43D4-B89D-5F6544AFC2DB}" type="datetimeFigureOut">
              <a:rPr lang="en-US" smtClean="0"/>
              <a:pPr/>
              <a:t>7/12/2009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B88FD-F5E5-403D-AA45-53B9A65C56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6387-BB87-43D4-B89D-5F6544AFC2DB}" type="datetimeFigureOut">
              <a:rPr lang="en-US" smtClean="0"/>
              <a:pPr/>
              <a:t>7/12/2009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B88FD-F5E5-403D-AA45-53B9A65C56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6387-BB87-43D4-B89D-5F6544AFC2DB}" type="datetimeFigureOut">
              <a:rPr lang="en-US" smtClean="0"/>
              <a:pPr/>
              <a:t>7/12/2009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B88FD-F5E5-403D-AA45-53B9A65C56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6387-BB87-43D4-B89D-5F6544AFC2DB}" type="datetimeFigureOut">
              <a:rPr lang="en-US" smtClean="0"/>
              <a:pPr/>
              <a:t>7/12/2009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B88FD-F5E5-403D-AA45-53B9A65C56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6387-BB87-43D4-B89D-5F6544AFC2DB}" type="datetimeFigureOut">
              <a:rPr lang="en-US" smtClean="0"/>
              <a:pPr/>
              <a:t>7/12/2009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B88FD-F5E5-403D-AA45-53B9A65C56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6387-BB87-43D4-B89D-5F6544AFC2DB}" type="datetimeFigureOut">
              <a:rPr lang="en-US" smtClean="0"/>
              <a:pPr/>
              <a:t>7/12/2009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B88FD-F5E5-403D-AA45-53B9A65C56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6387-BB87-43D4-B89D-5F6544AFC2DB}" type="datetimeFigureOut">
              <a:rPr lang="en-US" smtClean="0"/>
              <a:pPr/>
              <a:t>7/12/2009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B88FD-F5E5-403D-AA45-53B9A65C56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6387-BB87-43D4-B89D-5F6544AFC2DB}" type="datetimeFigureOut">
              <a:rPr lang="en-US" smtClean="0"/>
              <a:pPr/>
              <a:t>7/12/2009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B88FD-F5E5-403D-AA45-53B9A65C56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6387-BB87-43D4-B89D-5F6544AFC2DB}" type="datetimeFigureOut">
              <a:rPr lang="en-US" smtClean="0"/>
              <a:pPr/>
              <a:t>7/12/2009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B88FD-F5E5-403D-AA45-53B9A65C56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6387-BB87-43D4-B89D-5F6544AFC2DB}" type="datetimeFigureOut">
              <a:rPr lang="en-US" smtClean="0"/>
              <a:pPr/>
              <a:t>7/12/2009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B88FD-F5E5-403D-AA45-53B9A65C56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26387-BB87-43D4-B89D-5F6544AFC2DB}" type="datetimeFigureOut">
              <a:rPr lang="en-US" smtClean="0"/>
              <a:pPr/>
              <a:t>7/12/2009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B88FD-F5E5-403D-AA45-53B9A65C56E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Nearest Neighbors in High-Dimensional Data – The Emergence and Influence of Hubs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Milos</a:t>
            </a:r>
            <a:r>
              <a:rPr lang="en-US" dirty="0" smtClean="0"/>
              <a:t> </a:t>
            </a:r>
            <a:r>
              <a:rPr lang="en-US" dirty="0" err="1" smtClean="0"/>
              <a:t>Radovanovic</a:t>
            </a:r>
            <a:r>
              <a:rPr lang="en-US" dirty="0" smtClean="0"/>
              <a:t>, </a:t>
            </a:r>
            <a:r>
              <a:rPr lang="en-US" dirty="0" err="1" smtClean="0"/>
              <a:t>Alexandros</a:t>
            </a:r>
            <a:r>
              <a:rPr lang="en-US" dirty="0" smtClean="0"/>
              <a:t> </a:t>
            </a:r>
            <a:r>
              <a:rPr lang="en-US" dirty="0" err="1" smtClean="0"/>
              <a:t>Nanopoulos</a:t>
            </a:r>
            <a:r>
              <a:rPr lang="en-US" dirty="0" smtClean="0"/>
              <a:t>, </a:t>
            </a:r>
            <a:r>
              <a:rPr lang="en-US" dirty="0" err="1" smtClean="0"/>
              <a:t>Mirjana</a:t>
            </a:r>
            <a:r>
              <a:rPr lang="en-US" dirty="0" smtClean="0"/>
              <a:t> </a:t>
            </a:r>
            <a:r>
              <a:rPr lang="en-US" dirty="0" err="1" smtClean="0"/>
              <a:t>Ivanovic</a:t>
            </a:r>
            <a:r>
              <a:rPr lang="en-US" dirty="0" smtClean="0"/>
              <a:t>. </a:t>
            </a:r>
          </a:p>
          <a:p>
            <a:r>
              <a:rPr lang="en-US" dirty="0" smtClean="0"/>
              <a:t>ICML 2009</a:t>
            </a:r>
          </a:p>
          <a:p>
            <a:r>
              <a:rPr lang="en-US" dirty="0" smtClean="0"/>
              <a:t>Presented by Feng Chen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Influence of Hubs on 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2837"/>
            <a:ext cx="8229600" cy="4525963"/>
          </a:xfrm>
        </p:spPr>
        <p:txBody>
          <a:bodyPr/>
          <a:lstStyle/>
          <a:p>
            <a:r>
              <a:rPr lang="en-US" dirty="0" smtClean="0"/>
              <a:t>Consider the impacts of hubs on KNN classifier</a:t>
            </a:r>
          </a:p>
          <a:p>
            <a:pPr lvl="1"/>
            <a:r>
              <a:rPr lang="en-US" dirty="0" smtClean="0"/>
              <a:t>Revision: Increase the weight of good hubs and reduce the weight of bad hubs</a:t>
            </a:r>
            <a:endParaRPr lang="en-US" dirty="0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040" y="2574955"/>
            <a:ext cx="2971800" cy="2137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2544" y="2538984"/>
            <a:ext cx="2971800" cy="2197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2475" y="4724400"/>
            <a:ext cx="2922324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43400" y="4572000"/>
            <a:ext cx="2971800" cy="217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Influence of Hubs on Clustering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2837"/>
            <a:ext cx="8229600" cy="4525963"/>
          </a:xfrm>
        </p:spPr>
        <p:txBody>
          <a:bodyPr/>
          <a:lstStyle/>
          <a:p>
            <a:r>
              <a:rPr lang="en-US" dirty="0" smtClean="0"/>
              <a:t>Defining SC, a metric about the quality of clusters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2345079"/>
            <a:ext cx="36576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2787039"/>
            <a:ext cx="7391400" cy="2242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Influence of Hubs on Clustering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2837"/>
            <a:ext cx="8229600" cy="4525963"/>
          </a:xfrm>
        </p:spPr>
        <p:txBody>
          <a:bodyPr/>
          <a:lstStyle/>
          <a:p>
            <a:r>
              <a:rPr lang="en-US" dirty="0" smtClean="0"/>
              <a:t>Outliers affect intra-cluster distance</a:t>
            </a:r>
          </a:p>
          <a:p>
            <a:r>
              <a:rPr lang="en-US" dirty="0" smtClean="0"/>
              <a:t>Hubs affect inter-cluster </a:t>
            </a:r>
            <a:r>
              <a:rPr lang="en-US" dirty="0" smtClean="0"/>
              <a:t>distance</a:t>
            </a:r>
            <a:endParaRPr lang="en-US" dirty="0"/>
          </a:p>
        </p:txBody>
      </p:sp>
      <p:grpSp>
        <p:nvGrpSpPr>
          <p:cNvPr id="88" name="Group 87"/>
          <p:cNvGrpSpPr/>
          <p:nvPr/>
        </p:nvGrpSpPr>
        <p:grpSpPr>
          <a:xfrm>
            <a:off x="5715000" y="2895600"/>
            <a:ext cx="2362200" cy="1219200"/>
            <a:chOff x="5715000" y="2895600"/>
            <a:chExt cx="2362200" cy="1219200"/>
          </a:xfrm>
        </p:grpSpPr>
        <p:sp>
          <p:nvSpPr>
            <p:cNvPr id="12" name="Oval 11"/>
            <p:cNvSpPr/>
            <p:nvPr/>
          </p:nvSpPr>
          <p:spPr>
            <a:xfrm>
              <a:off x="6324600" y="3124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5992368" y="33528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6361176" y="3389376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6714744" y="32004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6553200" y="35814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6248400" y="37338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5943600" y="36576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6096000" y="29718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6400800" y="28956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6858000" y="3505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5715000" y="33528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6477000" y="39624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6172200" y="39624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5715000" y="37338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5943600" y="39624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6705600" y="38100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7924800" y="3429000"/>
              <a:ext cx="152400" cy="1524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867400" y="30480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65" name="Object 64"/>
          <p:cNvGraphicFramePr>
            <a:graphicFrameLocks noChangeAspect="1"/>
          </p:cNvGraphicFramePr>
          <p:nvPr/>
        </p:nvGraphicFramePr>
        <p:xfrm>
          <a:off x="1143000" y="5638800"/>
          <a:ext cx="6497782" cy="1066800"/>
        </p:xfrm>
        <a:graphic>
          <a:graphicData uri="http://schemas.openxmlformats.org/presentationml/2006/ole">
            <p:oleObj spid="_x0000_s1033" name="Equation" r:id="rId3" imgW="2552400" imgH="419040" progId="Equation.3">
              <p:embed/>
            </p:oleObj>
          </a:graphicData>
        </a:graphic>
      </p:graphicFrame>
      <p:cxnSp>
        <p:nvCxnSpPr>
          <p:cNvPr id="67" name="Straight Arrow Connector 66"/>
          <p:cNvCxnSpPr>
            <a:stCxn id="28" idx="3"/>
          </p:cNvCxnSpPr>
          <p:nvPr/>
        </p:nvCxnSpPr>
        <p:spPr>
          <a:xfrm rot="5400000">
            <a:off x="6362700" y="3901982"/>
            <a:ext cx="1927318" cy="124151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Oval 68"/>
          <p:cNvSpPr/>
          <p:nvPr/>
        </p:nvSpPr>
        <p:spPr>
          <a:xfrm>
            <a:off x="4495800" y="5486400"/>
            <a:ext cx="2819400" cy="762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7162800" y="4495800"/>
            <a:ext cx="1981200" cy="523220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increases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cxnSp>
        <p:nvCxnSpPr>
          <p:cNvPr id="74" name="Straight Arrow Connector 73"/>
          <p:cNvCxnSpPr>
            <a:endCxn id="75" idx="0"/>
          </p:cNvCxnSpPr>
          <p:nvPr/>
        </p:nvCxnSpPr>
        <p:spPr>
          <a:xfrm rot="16200000" flipH="1">
            <a:off x="1736327" y="4340843"/>
            <a:ext cx="1932432" cy="413546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Oval 74"/>
          <p:cNvSpPr/>
          <p:nvPr/>
        </p:nvSpPr>
        <p:spPr>
          <a:xfrm>
            <a:off x="1499616" y="5513832"/>
            <a:ext cx="2819400" cy="7620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/>
          <p:cNvSpPr txBox="1"/>
          <p:nvPr/>
        </p:nvSpPr>
        <p:spPr>
          <a:xfrm>
            <a:off x="1066800" y="4495800"/>
            <a:ext cx="1981200" cy="523220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Decreases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grpSp>
        <p:nvGrpSpPr>
          <p:cNvPr id="79" name="Group 78"/>
          <p:cNvGrpSpPr/>
          <p:nvPr/>
        </p:nvGrpSpPr>
        <p:grpSpPr>
          <a:xfrm>
            <a:off x="914400" y="2895600"/>
            <a:ext cx="3200400" cy="1219200"/>
            <a:chOff x="4114800" y="3048000"/>
            <a:chExt cx="3200400" cy="1219200"/>
          </a:xfrm>
        </p:grpSpPr>
        <p:sp>
          <p:nvSpPr>
            <p:cNvPr id="30" name="Oval 29"/>
            <p:cNvSpPr/>
            <p:nvPr/>
          </p:nvSpPr>
          <p:spPr>
            <a:xfrm>
              <a:off x="5029200" y="33528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4392168" y="3505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4760976" y="3541776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334000" y="33528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4953000" y="37338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4648200" y="3886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4343400" y="38100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4495800" y="3124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4800600" y="30480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5257800" y="36576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4114800" y="3505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4876800" y="41148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4572000" y="41148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4114800" y="3886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4343400" y="41148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5448300" y="38354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4267200" y="32004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6629400" y="32766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6297168" y="3505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6665976" y="3541776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7019544" y="33528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6858000" y="37338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6553200" y="3886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6248400" y="38100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6400800" y="3124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6705600" y="30480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7162800" y="36576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>
            <a:xfrm>
              <a:off x="6019800" y="3505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>
            <a:xfrm>
              <a:off x="6781800" y="41148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/>
            <p:cNvSpPr/>
            <p:nvPr/>
          </p:nvSpPr>
          <p:spPr>
            <a:xfrm>
              <a:off x="6477000" y="41148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>
              <a:off x="5867400" y="3886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>
              <a:off x="6248400" y="41148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7010400" y="39624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5867400" y="32004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5638800" y="3581400"/>
              <a:ext cx="152400" cy="1524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>
              <a:off x="5105400" y="39624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9" name="TextBox 88"/>
          <p:cNvSpPr txBox="1"/>
          <p:nvPr/>
        </p:nvSpPr>
        <p:spPr>
          <a:xfrm>
            <a:off x="7543800" y="2819400"/>
            <a:ext cx="1371600" cy="523220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Outlier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90" name="TextBox 89"/>
          <p:cNvSpPr txBox="1"/>
          <p:nvPr/>
        </p:nvSpPr>
        <p:spPr>
          <a:xfrm>
            <a:off x="1828800" y="2438400"/>
            <a:ext cx="1676400" cy="523220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Hub Point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72" grpId="0"/>
      <p:bldP spid="75" grpId="0" animBg="1"/>
      <p:bldP spid="77" grpId="0"/>
      <p:bldP spid="89" grpId="0"/>
      <p:bldP spid="9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Influence of Hubs on Clustering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52599" y="1447800"/>
            <a:ext cx="6159305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28600" y="9906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Relative SC</a:t>
            </a:r>
            <a:r>
              <a:rPr lang="en-US" sz="2400" dirty="0" smtClean="0"/>
              <a:t>: the ratio of the SC of Hubs (outliers) over the SC of normal points.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the first paper to study the patterns of hubs in high dimensional data</a:t>
            </a:r>
          </a:p>
          <a:p>
            <a:r>
              <a:rPr lang="en-US" dirty="0" smtClean="0"/>
              <a:t>Although it is just a preliminary examination, but it demonstrates that the phenomenon of hubs may be significant to many fields of machine learning, data mining, and information retrieval.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k-occurrences (</a:t>
            </a:r>
            <a:r>
              <a:rPr lang="en-US" dirty="0" err="1" smtClean="0"/>
              <a:t>N</a:t>
            </a:r>
            <a:r>
              <a:rPr lang="en-US" sz="2800" dirty="0" err="1" smtClean="0"/>
              <a:t>k</a:t>
            </a:r>
            <a:r>
              <a:rPr lang="en-US" dirty="0" smtClean="0"/>
              <a:t>(x))?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</a:t>
            </a:r>
            <a:r>
              <a:rPr lang="en-US" sz="1800" dirty="0" err="1" smtClean="0"/>
              <a:t>k</a:t>
            </a:r>
            <a:r>
              <a:rPr lang="en-US" dirty="0" smtClean="0"/>
              <a:t>(x): The number of times x occurs among the k NNs of all other points in D.</a:t>
            </a:r>
          </a:p>
          <a:p>
            <a:r>
              <a:rPr lang="en-US" dirty="0" err="1" smtClean="0"/>
              <a:t>N</a:t>
            </a:r>
            <a:r>
              <a:rPr lang="en-US" sz="2400" dirty="0" err="1" smtClean="0"/>
              <a:t>k</a:t>
            </a:r>
            <a:r>
              <a:rPr lang="en-US" dirty="0" smtClean="0"/>
              <a:t>(x) = |</a:t>
            </a:r>
            <a:r>
              <a:rPr lang="en-US" dirty="0" err="1" smtClean="0"/>
              <a:t>R</a:t>
            </a:r>
            <a:r>
              <a:rPr lang="en-US" sz="2400" dirty="0" err="1" smtClean="0"/>
              <a:t>k</a:t>
            </a:r>
            <a:r>
              <a:rPr lang="en-US" dirty="0" err="1" smtClean="0"/>
              <a:t>NN</a:t>
            </a:r>
            <a:r>
              <a:rPr lang="en-US" dirty="0" smtClean="0"/>
              <a:t>(x)|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828800" y="37338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819400" y="37338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743200" y="46482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752600" y="46482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724400" y="44196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371600" y="3581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95400" y="4648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p2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438400" y="4876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p3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819400" y="3352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p4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953000" y="4343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p5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143000" y="5334000"/>
            <a:ext cx="152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</a:t>
            </a:r>
            <a:r>
              <a:rPr lang="en-US" sz="2000" dirty="0" smtClean="0"/>
              <a:t>2</a:t>
            </a:r>
            <a:r>
              <a:rPr lang="en-US" sz="2400" dirty="0" smtClean="0"/>
              <a:t>(p0)=4</a:t>
            </a:r>
          </a:p>
          <a:p>
            <a:r>
              <a:rPr lang="en-US" sz="2400" dirty="0" smtClean="0"/>
              <a:t>N</a:t>
            </a:r>
            <a:r>
              <a:rPr lang="en-US" sz="2000" dirty="0" smtClean="0"/>
              <a:t>2</a:t>
            </a:r>
            <a:r>
              <a:rPr lang="en-US" sz="2400" dirty="0" smtClean="0"/>
              <a:t>(p4)=3</a:t>
            </a:r>
          </a:p>
          <a:p>
            <a:r>
              <a:rPr lang="en-US" sz="2400" dirty="0" smtClean="0"/>
              <a:t>N</a:t>
            </a:r>
            <a:r>
              <a:rPr lang="en-US" sz="2000" dirty="0" smtClean="0"/>
              <a:t>2</a:t>
            </a:r>
            <a:r>
              <a:rPr lang="en-US" sz="2400" dirty="0" smtClean="0"/>
              <a:t>(p5)=0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4343400" y="5334000"/>
            <a:ext cx="441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|R2NN(p0)|=|{p1, p2, p3, p4}|=4</a:t>
            </a:r>
          </a:p>
          <a:p>
            <a:r>
              <a:rPr lang="en-US" sz="2400" dirty="0" smtClean="0"/>
              <a:t>|R2NN(p4)|=|{p0, p1, p3}|=1</a:t>
            </a:r>
          </a:p>
          <a:p>
            <a:r>
              <a:rPr lang="en-US" sz="2400" dirty="0" smtClean="0"/>
              <a:t>|R2NN(p5)|=|{}|=0</a:t>
            </a:r>
            <a:endParaRPr lang="en-US" sz="2400" dirty="0"/>
          </a:p>
        </p:txBody>
      </p:sp>
      <p:sp>
        <p:nvSpPr>
          <p:cNvPr id="16" name="Oval 15"/>
          <p:cNvSpPr/>
          <p:nvPr/>
        </p:nvSpPr>
        <p:spPr>
          <a:xfrm>
            <a:off x="2286000" y="41910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50592" y="4114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p0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2133600" y="4038600"/>
            <a:ext cx="9144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3048000" y="3581400"/>
            <a:ext cx="1371600" cy="6096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419600" y="33528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Hub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emergence of </a:t>
            </a:r>
          </a:p>
          <a:p>
            <a:pPr lvl="1"/>
            <a:r>
              <a:rPr lang="en-US" dirty="0" smtClean="0"/>
              <a:t>Distance concentration</a:t>
            </a:r>
          </a:p>
          <a:p>
            <a:pPr lvl="1"/>
            <a:r>
              <a:rPr lang="en-US" dirty="0" smtClean="0"/>
              <a:t>What else? </a:t>
            </a:r>
          </a:p>
          <a:p>
            <a:r>
              <a:rPr lang="en-US" dirty="0" smtClean="0"/>
              <a:t>This Paper Focuses on the Following Issues</a:t>
            </a:r>
          </a:p>
          <a:p>
            <a:pPr lvl="1"/>
            <a:r>
              <a:rPr lang="en-US" dirty="0" smtClean="0"/>
              <a:t>What special characteristics about nearest neighbors in a high dimensional space? </a:t>
            </a:r>
          </a:p>
          <a:p>
            <a:pPr lvl="1"/>
            <a:r>
              <a:rPr lang="en-US" dirty="0" smtClean="0"/>
              <a:t>What are the impacts of these special characteristics on machine learning?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Skewness</a:t>
            </a:r>
            <a:r>
              <a:rPr lang="en-US" dirty="0" smtClean="0"/>
              <a:t> of k-</a:t>
            </a:r>
            <a:r>
              <a:rPr lang="en-US" dirty="0" err="1" smtClean="0"/>
              <a:t>occurances</a:t>
            </a:r>
            <a:endParaRPr lang="en-US" dirty="0" smtClean="0"/>
          </a:p>
          <a:p>
            <a:r>
              <a:rPr lang="en-US" dirty="0" smtClean="0"/>
              <a:t>Influence on Classification</a:t>
            </a:r>
          </a:p>
          <a:p>
            <a:r>
              <a:rPr lang="en-US" dirty="0" smtClean="0"/>
              <a:t>Influence on Clustering</a:t>
            </a:r>
          </a:p>
          <a:p>
            <a:r>
              <a:rPr lang="en-US" dirty="0" smtClean="0"/>
              <a:t>Conclusion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k-occurrences (</a:t>
            </a:r>
            <a:r>
              <a:rPr lang="en-US" dirty="0" err="1" smtClean="0"/>
              <a:t>N</a:t>
            </a:r>
            <a:r>
              <a:rPr lang="en-US" sz="2800" dirty="0" err="1" smtClean="0"/>
              <a:t>k</a:t>
            </a:r>
            <a:r>
              <a:rPr lang="en-US" dirty="0" smtClean="0"/>
              <a:t>(x))?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</a:t>
            </a:r>
            <a:r>
              <a:rPr lang="en-US" sz="1800" dirty="0" err="1" smtClean="0"/>
              <a:t>k</a:t>
            </a:r>
            <a:r>
              <a:rPr lang="en-US" dirty="0" smtClean="0"/>
              <a:t>(x): The number of times x occurs among the k NNs of all other points in D.</a:t>
            </a:r>
          </a:p>
          <a:p>
            <a:r>
              <a:rPr lang="en-US" dirty="0" err="1" smtClean="0"/>
              <a:t>N</a:t>
            </a:r>
            <a:r>
              <a:rPr lang="en-US" sz="2400" dirty="0" err="1" smtClean="0"/>
              <a:t>k</a:t>
            </a:r>
            <a:r>
              <a:rPr lang="en-US" dirty="0" smtClean="0"/>
              <a:t>(x) = |</a:t>
            </a:r>
            <a:r>
              <a:rPr lang="en-US" dirty="0" err="1" smtClean="0"/>
              <a:t>R</a:t>
            </a:r>
            <a:r>
              <a:rPr lang="en-US" sz="2400" dirty="0" err="1" smtClean="0"/>
              <a:t>k</a:t>
            </a:r>
            <a:r>
              <a:rPr lang="en-US" dirty="0" err="1" smtClean="0"/>
              <a:t>NN</a:t>
            </a:r>
            <a:r>
              <a:rPr lang="en-US" dirty="0" smtClean="0"/>
              <a:t>(x)|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828800" y="37338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819400" y="37338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743200" y="46482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752600" y="46482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724400" y="44196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371600" y="3581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95400" y="4648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p2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438400" y="4876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p3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819400" y="3352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p4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953000" y="4343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p5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143000" y="5334000"/>
            <a:ext cx="152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</a:t>
            </a:r>
            <a:r>
              <a:rPr lang="en-US" sz="2000" dirty="0" smtClean="0"/>
              <a:t>2</a:t>
            </a:r>
            <a:r>
              <a:rPr lang="en-US" sz="2400" dirty="0" smtClean="0"/>
              <a:t>(p0)=4</a:t>
            </a:r>
          </a:p>
          <a:p>
            <a:r>
              <a:rPr lang="en-US" sz="2400" dirty="0" smtClean="0"/>
              <a:t>N</a:t>
            </a:r>
            <a:r>
              <a:rPr lang="en-US" sz="2000" dirty="0" smtClean="0"/>
              <a:t>2</a:t>
            </a:r>
            <a:r>
              <a:rPr lang="en-US" sz="2400" dirty="0" smtClean="0"/>
              <a:t>(p4)=3</a:t>
            </a:r>
          </a:p>
          <a:p>
            <a:r>
              <a:rPr lang="en-US" sz="2400" dirty="0" smtClean="0"/>
              <a:t>N</a:t>
            </a:r>
            <a:r>
              <a:rPr lang="en-US" sz="2000" dirty="0" smtClean="0"/>
              <a:t>2</a:t>
            </a:r>
            <a:r>
              <a:rPr lang="en-US" sz="2400" dirty="0" smtClean="0"/>
              <a:t>(p5)=0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4343400" y="5334000"/>
            <a:ext cx="441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|R2NN(p0)|=|{p1, p2, p3, p4}|=4</a:t>
            </a:r>
          </a:p>
          <a:p>
            <a:r>
              <a:rPr lang="en-US" sz="2400" dirty="0" smtClean="0"/>
              <a:t>|R2NN(p4)|=|{p0, p1, p3}|=1</a:t>
            </a:r>
          </a:p>
          <a:p>
            <a:r>
              <a:rPr lang="en-US" sz="2400" dirty="0" smtClean="0"/>
              <a:t>|R2NN(p5)|=|{}|=0</a:t>
            </a:r>
            <a:endParaRPr lang="en-US" sz="2400" dirty="0"/>
          </a:p>
        </p:txBody>
      </p:sp>
      <p:sp>
        <p:nvSpPr>
          <p:cNvPr id="16" name="Oval 15"/>
          <p:cNvSpPr/>
          <p:nvPr/>
        </p:nvSpPr>
        <p:spPr>
          <a:xfrm>
            <a:off x="2286000" y="41910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50592" y="4114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p0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2133600" y="4038600"/>
            <a:ext cx="9144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3048000" y="3581400"/>
            <a:ext cx="1371600" cy="6096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419600" y="33528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Hub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Dim </a:t>
            </a:r>
            <a:r>
              <a:rPr lang="en-US" dirty="0" smtClean="0">
                <a:sym typeface="Symbol"/>
              </a:rPr>
              <a:t>  </a:t>
            </a:r>
            <a:r>
              <a:rPr lang="en-US" dirty="0" err="1" smtClean="0"/>
              <a:t>N</a:t>
            </a:r>
            <a:r>
              <a:rPr lang="en-US" sz="3600" dirty="0" err="1" smtClean="0"/>
              <a:t>k</a:t>
            </a:r>
            <a:r>
              <a:rPr lang="en-US" dirty="0" smtClean="0"/>
              <a:t>(x) </a:t>
            </a:r>
            <a:r>
              <a:rPr lang="en-US" dirty="0" smtClean="0">
                <a:sym typeface="Symbol"/>
              </a:rPr>
              <a:t>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 smtClean="0">
                <a:sym typeface="Symbol"/>
              </a:rPr>
              <a:t></a:t>
            </a:r>
            <a:r>
              <a:rPr lang="en-US" baseline="30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, the maximum N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(x) = 2</a:t>
            </a:r>
          </a:p>
          <a:p>
            <a:r>
              <a:rPr lang="en-US" dirty="0" smtClean="0">
                <a:sym typeface="Symbol"/>
              </a:rPr>
              <a:t>In </a:t>
            </a:r>
            <a:r>
              <a:rPr lang="en-US" baseline="30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, the maximum N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(x) = 6</a:t>
            </a:r>
          </a:p>
          <a:p>
            <a:r>
              <a:rPr lang="en-US" dirty="0" smtClean="0">
                <a:sym typeface="Symbol"/>
              </a:rPr>
              <a:t>…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2819400"/>
            <a:ext cx="4659265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The Emergence of Hubs</a:t>
            </a:r>
          </a:p>
          <a:p>
            <a:pPr lvl="1"/>
            <a:r>
              <a:rPr lang="en-US" dirty="0" err="1" smtClean="0"/>
              <a:t>Skewness</a:t>
            </a:r>
            <a:r>
              <a:rPr lang="en-US" dirty="0" smtClean="0"/>
              <a:t> in Simulated Data</a:t>
            </a:r>
          </a:p>
          <a:p>
            <a:pPr lvl="1"/>
            <a:r>
              <a:rPr lang="en-US" dirty="0" err="1" smtClean="0"/>
              <a:t>Skewness</a:t>
            </a:r>
            <a:r>
              <a:rPr lang="en-US" dirty="0" smtClean="0"/>
              <a:t> in Real Data</a:t>
            </a:r>
          </a:p>
          <a:p>
            <a:r>
              <a:rPr lang="en-US" dirty="0" smtClean="0"/>
              <a:t>The Influence of Hubs</a:t>
            </a:r>
          </a:p>
          <a:p>
            <a:pPr lvl="1"/>
            <a:r>
              <a:rPr lang="en-US" dirty="0" smtClean="0"/>
              <a:t>Influence on Classification</a:t>
            </a:r>
          </a:p>
          <a:p>
            <a:pPr lvl="1"/>
            <a:r>
              <a:rPr lang="en-US" dirty="0" smtClean="0"/>
              <a:t>Influence on Clustering</a:t>
            </a:r>
          </a:p>
          <a:p>
            <a:r>
              <a:rPr lang="en-US" dirty="0" smtClean="0"/>
              <a:t>Conclusion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Skewness</a:t>
            </a:r>
            <a:r>
              <a:rPr lang="en-US" dirty="0" smtClean="0"/>
              <a:t> of k-</a:t>
            </a:r>
            <a:r>
              <a:rPr lang="en-US" dirty="0" err="1" smtClean="0"/>
              <a:t>occurances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2400" y="1295400"/>
            <a:ext cx="8803028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The Emergence of Hubs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Hub?</a:t>
            </a:r>
          </a:p>
          <a:p>
            <a:pPr lvl="1"/>
            <a:r>
              <a:rPr lang="en-US" dirty="0" smtClean="0"/>
              <a:t>It refers to a point that is close to many other points, Ex., the points in the center of a cluster. 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K-occurrences (N</a:t>
            </a:r>
            <a:r>
              <a:rPr lang="en-US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(x)): a metric for “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Hubness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</a:p>
          <a:p>
            <a:pPr lvl="1"/>
            <a:r>
              <a:rPr lang="en-US" dirty="0" smtClean="0"/>
              <a:t>The number of times x occurs among the k-NNs of all other points in D. </a:t>
            </a:r>
          </a:p>
          <a:p>
            <a:pPr lvl="1"/>
            <a:r>
              <a:rPr lang="en-US" dirty="0" smtClean="0"/>
              <a:t>N</a:t>
            </a:r>
            <a:r>
              <a:rPr lang="en-US" sz="2000" dirty="0" smtClean="0"/>
              <a:t>k</a:t>
            </a:r>
            <a:r>
              <a:rPr lang="en-US" dirty="0" smtClean="0"/>
              <a:t>(x) = |</a:t>
            </a:r>
            <a:r>
              <a:rPr lang="en-US" dirty="0" err="1" smtClean="0"/>
              <a:t>R</a:t>
            </a:r>
            <a:r>
              <a:rPr lang="en-US" sz="2000" dirty="0" err="1" smtClean="0"/>
              <a:t>k</a:t>
            </a:r>
            <a:r>
              <a:rPr lang="en-US" dirty="0" err="1" smtClean="0"/>
              <a:t>NN</a:t>
            </a:r>
            <a:r>
              <a:rPr lang="en-US" dirty="0" smtClean="0"/>
              <a:t>(x)|</a:t>
            </a:r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295400" y="51816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286000" y="51816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209800" y="60960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219200" y="60960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810000" y="57150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38200" y="5029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62000" y="6096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p2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905000" y="6324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p3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286000" y="4800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p4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038600" y="5638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p5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1752600" y="56388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917192" y="5562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p0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1600200" y="5486400"/>
            <a:ext cx="9144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2514600" y="5029200"/>
            <a:ext cx="1371600" cy="6096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86200" y="48006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Hub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800600" y="4876800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</a:t>
            </a:r>
            <a:r>
              <a:rPr lang="en-US" sz="2000" dirty="0" smtClean="0"/>
              <a:t>2</a:t>
            </a:r>
            <a:r>
              <a:rPr lang="en-US" sz="2400" dirty="0" smtClean="0"/>
              <a:t>(p0)=4,  N</a:t>
            </a:r>
            <a:r>
              <a:rPr lang="en-US" sz="2000" dirty="0" smtClean="0"/>
              <a:t>2</a:t>
            </a:r>
            <a:r>
              <a:rPr lang="en-US" sz="2400" dirty="0" smtClean="0"/>
              <a:t>(p4)=3,  N</a:t>
            </a:r>
            <a:r>
              <a:rPr lang="en-US" sz="2000" dirty="0" smtClean="0"/>
              <a:t>2</a:t>
            </a:r>
            <a:r>
              <a:rPr lang="en-US" sz="2400" dirty="0" smtClean="0"/>
              <a:t>(p5)=0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4724400" y="5486400"/>
            <a:ext cx="441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|R2NN(p0)|=|{p1, p2, p3, p4}|=4</a:t>
            </a:r>
          </a:p>
          <a:p>
            <a:r>
              <a:rPr lang="en-US" sz="2400" dirty="0" smtClean="0"/>
              <a:t>|R2NN(p4)|=|{p0, p1, p3}|=3</a:t>
            </a:r>
          </a:p>
          <a:p>
            <a:r>
              <a:rPr lang="en-US" sz="2400" dirty="0" smtClean="0"/>
              <a:t>|R2NN(p5)|=|{}|=0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The Emergence of Hubs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4525963"/>
          </a:xfrm>
        </p:spPr>
        <p:txBody>
          <a:bodyPr/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 Result</a:t>
            </a:r>
            <a:r>
              <a:rPr lang="en-US" dirty="0" smtClean="0"/>
              <a:t>: </a:t>
            </a:r>
            <a:r>
              <a:rPr lang="en-US" sz="2700" dirty="0" smtClean="0"/>
              <a:t>As dimensionality increases, the distribution of k-</a:t>
            </a:r>
            <a:r>
              <a:rPr lang="en-US" sz="2700" dirty="0" err="1" smtClean="0"/>
              <a:t>occurences</a:t>
            </a:r>
            <a:r>
              <a:rPr lang="en-US" sz="2700" dirty="0" smtClean="0"/>
              <a:t> becomes considerably skewed and hub points emerge (points with very high k-occurrences)</a:t>
            </a:r>
            <a:endParaRPr lang="en-US" sz="27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9392" y="2194530"/>
            <a:ext cx="8041028" cy="466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The Emergence of Hubs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4525963"/>
          </a:xfrm>
        </p:spPr>
        <p:txBody>
          <a:bodyPr/>
          <a:lstStyle/>
          <a:p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Skewness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Real Data</a:t>
            </a:r>
            <a:endParaRPr lang="en-US" sz="2700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1369227"/>
            <a:ext cx="6934200" cy="4446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00934" y="6019800"/>
            <a:ext cx="29337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24534" y="6388608"/>
            <a:ext cx="1085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362200" y="6464808"/>
            <a:ext cx="50292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>
            <a:off x="7010400" y="1371600"/>
            <a:ext cx="762000" cy="4419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The Causes of </a:t>
            </a:r>
            <a:r>
              <a:rPr lang="en-US" dirty="0" err="1" smtClean="0"/>
              <a:t>Skewness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4525963"/>
          </a:xfrm>
        </p:spPr>
        <p:txBody>
          <a:bodyPr/>
          <a:lstStyle/>
          <a:p>
            <a:r>
              <a:rPr lang="en-US" sz="2600" dirty="0" smtClean="0"/>
              <a:t>Based on existing theoretical results, high dimensional points are approximately lying on a hyper-sphere centered at the data set mean. </a:t>
            </a:r>
          </a:p>
          <a:p>
            <a:r>
              <a:rPr lang="en-US" sz="2600" dirty="0" smtClean="0"/>
              <a:t>More theoretical results show that the distribution of distances to the data set mean has a non-negligible variance for any finite d. That implies the existence of non-negligible number of points closer to all other points, a tendency which is amplified by high dimensionality.  </a:t>
            </a:r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676400" y="4876800"/>
            <a:ext cx="1752600" cy="1676400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76400" y="5334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057400" y="4876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19400" y="4876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828800" y="6172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438400" y="6477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048000" y="6248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352800" y="5638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200400" y="5181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600200" y="5867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4191000" y="5562600"/>
            <a:ext cx="9144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2590800" y="4800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1905000" y="5029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2362200" y="4800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3035808" y="498957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3328416" y="5867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2819400" y="6400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2133600" y="6400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1600200" y="5562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328416" y="5410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5739384" y="4876800"/>
            <a:ext cx="1752600" cy="1676400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5715000" y="5029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120384" y="4876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6882384" y="4876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5891784" y="6172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6477000" y="6629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7110984" y="6248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7086600" y="5562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7467600" y="5029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6324600" y="5867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6705600" y="5105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6248400" y="5410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6425184" y="4800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6781800" y="4572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7391400" y="5867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6882384" y="6400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6019800" y="6477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5638800" y="5791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7391400" y="5410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7467600" y="6248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6858000" y="6019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The Causes of </a:t>
            </a:r>
            <a:r>
              <a:rPr lang="en-US" dirty="0" err="1" smtClean="0"/>
              <a:t>Skewness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4525963"/>
          </a:xfrm>
        </p:spPr>
        <p:txBody>
          <a:bodyPr/>
          <a:lstStyle/>
          <a:p>
            <a:r>
              <a:rPr lang="en-US" sz="2600" dirty="0" smtClean="0"/>
              <a:t>Based on existing theoretical results, high dimensional points are approximately lying on a hyper-sphere centered at the data set mean. </a:t>
            </a:r>
          </a:p>
          <a:p>
            <a:r>
              <a:rPr lang="en-US" sz="2600" dirty="0" smtClean="0"/>
              <a:t>More theoretical results show that the distribution of distances to the data set mean has a non-negligible variance for any finite d. That implies the existence of non-negligible number of points closer to all other points, a tendency which is amplified by high dimensionality.  </a:t>
            </a:r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676400" y="4876800"/>
            <a:ext cx="1752600" cy="1676400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76400" y="5334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057400" y="4876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19400" y="4876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828800" y="6172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438400" y="6477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048000" y="6248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352800" y="5638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200400" y="5181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600200" y="5867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4191000" y="5562600"/>
            <a:ext cx="9144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2590800" y="4800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1905000" y="5029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2362200" y="4800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3035808" y="498957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3328416" y="5867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2819400" y="6400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2133600" y="6400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1600200" y="5562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328416" y="5410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5739384" y="4876800"/>
            <a:ext cx="1752600" cy="1676400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5715000" y="5029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120384" y="4876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6882384" y="4876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5891784" y="6172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6477000" y="6629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7110984" y="6248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7086600" y="5562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7467600" y="5029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6324600" y="5867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6705600" y="5105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6248400" y="54102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6425184" y="4800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6781800" y="4572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7391400" y="5867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6882384" y="6400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6019800" y="6477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5638800" y="5791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7391400" y="5410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7467600" y="6248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6858000" y="60198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Emergence of Hubs</a:t>
            </a:r>
          </a:p>
          <a:p>
            <a:pPr lvl="1"/>
            <a:r>
              <a:rPr lang="en-US" dirty="0" err="1" smtClean="0"/>
              <a:t>Skewness</a:t>
            </a:r>
            <a:r>
              <a:rPr lang="en-US" dirty="0" smtClean="0"/>
              <a:t> in Simulated Data</a:t>
            </a:r>
          </a:p>
          <a:p>
            <a:pPr lvl="1"/>
            <a:r>
              <a:rPr lang="en-US" dirty="0" err="1" smtClean="0"/>
              <a:t>Skewness</a:t>
            </a:r>
            <a:r>
              <a:rPr lang="en-US" dirty="0" smtClean="0"/>
              <a:t> in Real Data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The Influence of Hubs</a:t>
            </a:r>
          </a:p>
          <a:p>
            <a:pPr lvl="1"/>
            <a:r>
              <a:rPr lang="en-US" dirty="0" smtClean="0"/>
              <a:t>Influence on Classification</a:t>
            </a:r>
          </a:p>
          <a:p>
            <a:pPr lvl="1"/>
            <a:r>
              <a:rPr lang="en-US" dirty="0" smtClean="0"/>
              <a:t>Influence on Clustering</a:t>
            </a:r>
          </a:p>
          <a:p>
            <a:r>
              <a:rPr lang="en-US" dirty="0" smtClean="0"/>
              <a:t>Conclusion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Influence of Hubs on 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“Good” Hubs vs. “Bad” Hubs</a:t>
            </a:r>
          </a:p>
          <a:p>
            <a:pPr lvl="1"/>
            <a:r>
              <a:rPr lang="en-US" dirty="0" smtClean="0"/>
              <a:t>A Hub is “good” if, among the points for which x is among the first k-NNs, most of these points have the same class label as the hub point. </a:t>
            </a:r>
          </a:p>
          <a:p>
            <a:pPr lvl="1"/>
            <a:r>
              <a:rPr lang="en-US" dirty="0" smtClean="0"/>
              <a:t>Otherwise, it is called a bad hub.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879</TotalTime>
  <Words>790</Words>
  <Application>Microsoft Office PowerPoint</Application>
  <PresentationFormat>On-screen Show (4:3)</PresentationFormat>
  <Paragraphs>119</Paragraphs>
  <Slides>20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Office Theme</vt:lpstr>
      <vt:lpstr>Microsoft Equation 3.0</vt:lpstr>
      <vt:lpstr>Nearest Neighbors in High-Dimensional Data – The Emergence and Influence of Hubs</vt:lpstr>
      <vt:lpstr>Outline</vt:lpstr>
      <vt:lpstr>The Emergence of Hubs</vt:lpstr>
      <vt:lpstr>The Emergence of Hubs</vt:lpstr>
      <vt:lpstr>The Emergence of Hubs</vt:lpstr>
      <vt:lpstr>The Causes of Skewness</vt:lpstr>
      <vt:lpstr>The Causes of Skewness</vt:lpstr>
      <vt:lpstr>Outline</vt:lpstr>
      <vt:lpstr>Influence of Hubs on Classification</vt:lpstr>
      <vt:lpstr>Influence of Hubs on Classification</vt:lpstr>
      <vt:lpstr>Influence of Hubs on Clustering</vt:lpstr>
      <vt:lpstr>Influence of Hubs on Clustering</vt:lpstr>
      <vt:lpstr>Influence of Hubs on Clustering</vt:lpstr>
      <vt:lpstr>Conclusion</vt:lpstr>
      <vt:lpstr>What is k-occurrences (Nk(x))?</vt:lpstr>
      <vt:lpstr>Introduction</vt:lpstr>
      <vt:lpstr>Outline</vt:lpstr>
      <vt:lpstr>What is k-occurrences (Nk(x))?</vt:lpstr>
      <vt:lpstr>Dim   Nk(x) </vt:lpstr>
      <vt:lpstr>The Skewness of k-occurances</vt:lpstr>
    </vt:vector>
  </TitlesOfParts>
  <Company>Creative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Feng Chen</dc:creator>
  <cp:lastModifiedBy>Feng Chen</cp:lastModifiedBy>
  <cp:revision>72</cp:revision>
  <dcterms:created xsi:type="dcterms:W3CDTF">2009-07-11T16:18:45Z</dcterms:created>
  <dcterms:modified xsi:type="dcterms:W3CDTF">2009-07-12T19:17:38Z</dcterms:modified>
</cp:coreProperties>
</file>