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6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4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8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9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2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5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5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1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7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F443-D466-4D38-8315-5B5632ACE46F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8A771-8C49-4229-B502-A33013D3E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4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Multivariate </a:t>
            </a:r>
            <a:r>
              <a:rPr lang="en-US" dirty="0" smtClean="0"/>
              <a:t>Event Detection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Manu </a:t>
            </a:r>
            <a:r>
              <a:rPr lang="en-US" dirty="0" err="1" smtClean="0"/>
              <a:t>Shukla</a:t>
            </a:r>
            <a:endParaRPr lang="en-US" dirty="0" smtClean="0"/>
          </a:p>
          <a:p>
            <a:r>
              <a:rPr lang="en-US" dirty="0" smtClean="0"/>
              <a:t>3/23/2013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fast subset </a:t>
            </a:r>
            <a:r>
              <a:rPr lang="en-US" dirty="0" smtClean="0"/>
              <a:t>scan (Neill ‘12, J.R. Stat. Soc.) </a:t>
            </a:r>
            <a:r>
              <a:rPr lang="en-US" dirty="0" smtClean="0"/>
              <a:t>to do </a:t>
            </a:r>
            <a:r>
              <a:rPr lang="en-US" dirty="0" smtClean="0"/>
              <a:t>multivariate </a:t>
            </a:r>
            <a:r>
              <a:rPr lang="en-US" dirty="0" smtClean="0"/>
              <a:t>event detection</a:t>
            </a:r>
          </a:p>
          <a:p>
            <a:endParaRPr lang="en-US" dirty="0"/>
          </a:p>
          <a:p>
            <a:r>
              <a:rPr lang="en-US" dirty="0" smtClean="0"/>
              <a:t>Multivariate event detection in this case essentially is finding keyword </a:t>
            </a:r>
            <a:r>
              <a:rPr lang="en-US" dirty="0" smtClean="0"/>
              <a:t>combinations  in tweets that </a:t>
            </a:r>
            <a:r>
              <a:rPr lang="en-US" dirty="0" smtClean="0"/>
              <a:t>are </a:t>
            </a:r>
            <a:r>
              <a:rPr lang="en-US" dirty="0" smtClean="0"/>
              <a:t>most likely </a:t>
            </a:r>
            <a:r>
              <a:rPr lang="en-US" dirty="0" smtClean="0"/>
              <a:t>to signify event (in this </a:t>
            </a:r>
            <a:r>
              <a:rPr lang="en-US" dirty="0" smtClean="0"/>
              <a:t>scenario social </a:t>
            </a:r>
            <a:r>
              <a:rPr lang="en-US" dirty="0" smtClean="0"/>
              <a:t>unrest)</a:t>
            </a:r>
          </a:p>
          <a:p>
            <a:endParaRPr lang="en-US" dirty="0"/>
          </a:p>
          <a:p>
            <a:r>
              <a:rPr lang="en-US" dirty="0" smtClean="0"/>
              <a:t>Reduce problem to filtering out combinations that have low probability of </a:t>
            </a:r>
            <a:r>
              <a:rPr lang="en-US" dirty="0" smtClean="0"/>
              <a:t>forming clusters </a:t>
            </a:r>
            <a:r>
              <a:rPr lang="en-US" dirty="0" smtClean="0"/>
              <a:t>using </a:t>
            </a:r>
            <a:r>
              <a:rPr lang="en-US" dirty="0" smtClean="0"/>
              <a:t>score function F(S) that satisfy Linear Time Subset Scanning (LTSS)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</a:t>
            </a:r>
            <a:r>
              <a:rPr lang="en-US" dirty="0" smtClean="0"/>
              <a:t>keyword combination clusters </a:t>
            </a:r>
            <a:r>
              <a:rPr lang="en-US" dirty="0" smtClean="0"/>
              <a:t>as proposed by fast subset scan technique after </a:t>
            </a:r>
            <a:r>
              <a:rPr lang="en-US" dirty="0" smtClean="0"/>
              <a:t>applying filtering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8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filtering is done following two principles</a:t>
            </a:r>
          </a:p>
          <a:p>
            <a:endParaRPr lang="en-US" dirty="0"/>
          </a:p>
          <a:p>
            <a:pPr lvl="1"/>
            <a:r>
              <a:rPr lang="en-US" dirty="0" smtClean="0"/>
              <a:t>By location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By probability to form clusters based on </a:t>
            </a:r>
            <a:r>
              <a:rPr lang="en-US" dirty="0" smtClean="0"/>
              <a:t>F(S) </a:t>
            </a:r>
            <a:r>
              <a:rPr lang="en-US" dirty="0" smtClean="0"/>
              <a:t>and LTSS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data structures </a:t>
            </a:r>
            <a:r>
              <a:rPr lang="en-US" dirty="0" err="1" smtClean="0"/>
              <a:t>kd</a:t>
            </a:r>
            <a:r>
              <a:rPr lang="en-US" dirty="0" smtClean="0"/>
              <a:t>-tree and </a:t>
            </a:r>
            <a:r>
              <a:rPr lang="en-US" dirty="0" err="1" smtClean="0"/>
              <a:t>fp</a:t>
            </a:r>
            <a:r>
              <a:rPr lang="en-US" dirty="0" smtClean="0"/>
              <a:t>-tree to aid in filtering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7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Two branch and bound algorithms are used</a:t>
            </a:r>
            <a:r>
              <a:rPr lang="en-US" dirty="0" smtClean="0"/>
              <a:t>:</a:t>
            </a:r>
          </a:p>
          <a:p>
            <a:r>
              <a:rPr lang="en-US" i="1" dirty="0" smtClean="0"/>
              <a:t>Theorem 1: Given </a:t>
            </a:r>
            <a:r>
              <a:rPr lang="en-US" i="1" dirty="0"/>
              <a:t>a spatial region R and a set of </a:t>
            </a:r>
            <a:r>
              <a:rPr lang="en-US" i="1" dirty="0" err="1"/>
              <a:t>itemsets</a:t>
            </a:r>
            <a:r>
              <a:rPr lang="en-US" i="1" dirty="0"/>
              <a:t> {A</a:t>
            </a:r>
            <a:r>
              <a:rPr lang="en-US" i="1" baseline="-25000" dirty="0"/>
              <a:t>1</a:t>
            </a:r>
            <a:r>
              <a:rPr lang="en-US" i="1" dirty="0" smtClean="0"/>
              <a:t>,…,</a:t>
            </a:r>
            <a:r>
              <a:rPr lang="en-US" i="1" dirty="0"/>
              <a:t>A</a:t>
            </a:r>
            <a:r>
              <a:rPr lang="en-US" i="1" baseline="-25000" dirty="0"/>
              <a:t>K</a:t>
            </a:r>
            <a:r>
              <a:rPr lang="en-US" i="1" dirty="0"/>
              <a:t>}, in which some of the </a:t>
            </a:r>
            <a:r>
              <a:rPr lang="en-US" i="1" dirty="0" err="1"/>
              <a:t>itemsets</a:t>
            </a:r>
            <a:r>
              <a:rPr lang="en-US" i="1" dirty="0"/>
              <a:t> may overlap, for any superset B{A</a:t>
            </a:r>
            <a:r>
              <a:rPr lang="en-US" i="1" baseline="-25000" dirty="0"/>
              <a:t>1</a:t>
            </a:r>
            <a:r>
              <a:rPr lang="en-US" i="1" dirty="0" smtClean="0"/>
              <a:t>,...,</a:t>
            </a:r>
            <a:r>
              <a:rPr lang="en-US" i="1" dirty="0"/>
              <a:t>A</a:t>
            </a:r>
            <a:r>
              <a:rPr lang="en-US" i="1" baseline="-25000" dirty="0"/>
              <a:t>K</a:t>
            </a:r>
            <a:r>
              <a:rPr lang="en-US" i="1" dirty="0"/>
              <a:t>}, we have the following </a:t>
            </a:r>
            <a:r>
              <a:rPr lang="en-US" i="1" dirty="0" err="1"/>
              <a:t>upperbound</a:t>
            </a:r>
            <a:r>
              <a:rPr lang="en-US" i="1" dirty="0"/>
              <a:t> property: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600" i="1" dirty="0" smtClean="0"/>
              <a:t>FS(min{</a:t>
            </a:r>
            <a:r>
              <a:rPr lang="en-US" sz="2600" i="1" dirty="0" err="1" smtClean="0"/>
              <a:t>R.Ai.LTSS.count</a:t>
            </a:r>
            <a:r>
              <a:rPr lang="en-US" sz="2600" i="1" dirty="0" smtClean="0"/>
              <a:t>}</a:t>
            </a:r>
            <a:r>
              <a:rPr lang="en-US" sz="2600" i="1" baseline="-25000" dirty="0" err="1" smtClean="0"/>
              <a:t>i</a:t>
            </a:r>
            <a:r>
              <a:rPr lang="en-US" sz="2600" i="1" baseline="-25000" dirty="0" smtClean="0"/>
              <a:t>=1</a:t>
            </a:r>
            <a:r>
              <a:rPr lang="en-US" sz="2600" i="1" baseline="30000" dirty="0" smtClean="0"/>
              <a:t>K</a:t>
            </a:r>
            <a:r>
              <a:rPr lang="en-US" sz="2600" i="1" dirty="0"/>
              <a:t>, </a:t>
            </a:r>
            <a:r>
              <a:rPr lang="en-US" sz="2600" i="1" dirty="0" smtClean="0"/>
              <a:t>max{min{</a:t>
            </a:r>
            <a:r>
              <a:rPr lang="en-US" sz="2600" i="1" dirty="0" err="1" smtClean="0"/>
              <a:t>R.Ai.LTSS.count</a:t>
            </a:r>
            <a:r>
              <a:rPr lang="en-US" sz="2600" i="1" dirty="0" smtClean="0"/>
              <a:t>}</a:t>
            </a:r>
            <a:r>
              <a:rPr lang="en-US" sz="2600" i="1" baseline="-25000" dirty="0" err="1" smtClean="0"/>
              <a:t>i</a:t>
            </a:r>
            <a:r>
              <a:rPr lang="en-US" sz="2600" i="1" baseline="-25000" dirty="0" smtClean="0"/>
              <a:t>=1</a:t>
            </a:r>
            <a:r>
              <a:rPr lang="en-US" sz="2600" i="1" baseline="30000" dirty="0" smtClean="0"/>
              <a:t>K</a:t>
            </a:r>
            <a:r>
              <a:rPr lang="en-US" sz="2600" i="1" dirty="0" smtClean="0"/>
              <a:t>, max{</a:t>
            </a:r>
            <a:r>
              <a:rPr lang="en-US" sz="2600" i="1" dirty="0" err="1" smtClean="0"/>
              <a:t>R.Ai.LTSS.minbase</a:t>
            </a:r>
            <a:r>
              <a:rPr lang="en-US" sz="2600" i="1" dirty="0" smtClean="0"/>
              <a:t>}</a:t>
            </a:r>
            <a:r>
              <a:rPr lang="en-US" sz="2600" i="1" baseline="-25000" dirty="0" err="1" smtClean="0"/>
              <a:t>i</a:t>
            </a:r>
            <a:r>
              <a:rPr lang="en-US" sz="2600" i="1" baseline="-25000" dirty="0" smtClean="0"/>
              <a:t>=1</a:t>
            </a:r>
            <a:r>
              <a:rPr lang="en-US" sz="2600" i="1" baseline="30000" dirty="0" smtClean="0"/>
              <a:t>K</a:t>
            </a:r>
            <a:r>
              <a:rPr lang="en-US" sz="2600" i="1" dirty="0"/>
              <a:t>}) &gt; R.{B}.</a:t>
            </a:r>
            <a:r>
              <a:rPr lang="en-US" sz="2600" i="1" dirty="0" smtClean="0"/>
              <a:t>LTSS.FS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smtClean="0"/>
              <a:t>Theorem</a:t>
            </a:r>
            <a:r>
              <a:rPr lang="en-US" dirty="0" smtClean="0"/>
              <a:t> 2: </a:t>
            </a:r>
            <a:r>
              <a:rPr lang="en-US" i="1" dirty="0"/>
              <a:t>Given a spatial region R and a set of </a:t>
            </a:r>
            <a:r>
              <a:rPr lang="en-US" i="1" dirty="0" err="1"/>
              <a:t>itemsets</a:t>
            </a:r>
            <a:r>
              <a:rPr lang="en-US" i="1" dirty="0"/>
              <a:t> {A</a:t>
            </a:r>
            <a:r>
              <a:rPr lang="en-US" i="1" baseline="-25000" dirty="0"/>
              <a:t>1</a:t>
            </a:r>
            <a:r>
              <a:rPr lang="en-US" i="1" dirty="0" smtClean="0"/>
              <a:t>,…,</a:t>
            </a:r>
            <a:r>
              <a:rPr lang="en-US" i="1" dirty="0"/>
              <a:t>A</a:t>
            </a:r>
            <a:r>
              <a:rPr lang="en-US" i="1" baseline="-25000" dirty="0"/>
              <a:t>K</a:t>
            </a:r>
            <a:r>
              <a:rPr lang="en-US" i="1" dirty="0"/>
              <a:t>}, in which some of the </a:t>
            </a:r>
            <a:r>
              <a:rPr lang="en-US" i="1" dirty="0" err="1"/>
              <a:t>itemsets</a:t>
            </a:r>
            <a:r>
              <a:rPr lang="en-US" i="1" dirty="0"/>
              <a:t> may overlap, for any superset B{A</a:t>
            </a:r>
            <a:r>
              <a:rPr lang="en-US" i="1" baseline="-25000" dirty="0"/>
              <a:t>1</a:t>
            </a:r>
            <a:r>
              <a:rPr lang="en-US" i="1" dirty="0" smtClean="0"/>
              <a:t>,…,</a:t>
            </a:r>
            <a:r>
              <a:rPr lang="en-US" i="1" dirty="0"/>
              <a:t>A</a:t>
            </a:r>
            <a:r>
              <a:rPr lang="en-US" i="1" baseline="-25000" dirty="0"/>
              <a:t>K</a:t>
            </a:r>
            <a:r>
              <a:rPr lang="en-US" i="1" dirty="0"/>
              <a:t>}, we have the following </a:t>
            </a:r>
            <a:r>
              <a:rPr lang="en-US" i="1" dirty="0" err="1"/>
              <a:t>upperbound</a:t>
            </a:r>
            <a:r>
              <a:rPr lang="en-US" i="1" dirty="0"/>
              <a:t> property: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300" i="1" dirty="0" smtClean="0"/>
              <a:t>FS(min{</a:t>
            </a:r>
            <a:r>
              <a:rPr lang="en-US" sz="2300" i="1" dirty="0" err="1" smtClean="0"/>
              <a:t>R.Ai.LTSS.count</a:t>
            </a:r>
            <a:r>
              <a:rPr lang="en-US" sz="2300" i="1" dirty="0" smtClean="0"/>
              <a:t>}</a:t>
            </a:r>
            <a:r>
              <a:rPr lang="en-US" sz="2300" i="1" baseline="-25000" dirty="0" err="1" smtClean="0"/>
              <a:t>i</a:t>
            </a:r>
            <a:r>
              <a:rPr lang="en-US" sz="2300" i="1" baseline="-25000" dirty="0" smtClean="0"/>
              <a:t>=1</a:t>
            </a:r>
            <a:r>
              <a:rPr lang="en-US" sz="2300" i="1" baseline="30000" dirty="0" smtClean="0"/>
              <a:t>K</a:t>
            </a:r>
            <a:r>
              <a:rPr lang="en-US" sz="2300" i="1" dirty="0"/>
              <a:t>, </a:t>
            </a:r>
            <a:r>
              <a:rPr lang="en-US" sz="2300" i="1" dirty="0" smtClean="0"/>
              <a:t>max{min{</a:t>
            </a:r>
            <a:r>
              <a:rPr lang="en-US" sz="2300" i="1" dirty="0" err="1" smtClean="0"/>
              <a:t>R.Ai.LTSS.count</a:t>
            </a:r>
            <a:r>
              <a:rPr lang="en-US" sz="2300" i="1" dirty="0" smtClean="0"/>
              <a:t>}</a:t>
            </a:r>
            <a:r>
              <a:rPr lang="en-US" sz="2300" i="1" baseline="-25000" dirty="0" err="1" smtClean="0"/>
              <a:t>i</a:t>
            </a:r>
            <a:r>
              <a:rPr lang="en-US" sz="2300" i="1" baseline="-25000" dirty="0" smtClean="0"/>
              <a:t>=1</a:t>
            </a:r>
            <a:r>
              <a:rPr lang="en-US" sz="2300" i="1" baseline="30000" dirty="0" smtClean="0"/>
              <a:t>K</a:t>
            </a:r>
            <a:r>
              <a:rPr lang="en-US" sz="2300" i="1" dirty="0" smtClean="0"/>
              <a:t>, max{</a:t>
            </a:r>
            <a:r>
              <a:rPr lang="en-US" sz="2300" i="1" dirty="0" err="1" smtClean="0"/>
              <a:t>R.Ai.LTSS.minbase</a:t>
            </a:r>
            <a:r>
              <a:rPr lang="en-US" sz="2300" i="1" dirty="0" smtClean="0"/>
              <a:t>}</a:t>
            </a:r>
            <a:r>
              <a:rPr lang="en-US" sz="2300" i="1" baseline="-25000" dirty="0" err="1" smtClean="0"/>
              <a:t>i</a:t>
            </a:r>
            <a:r>
              <a:rPr lang="en-US" sz="2300" i="1" baseline="-25000" dirty="0" smtClean="0"/>
              <a:t>=1</a:t>
            </a:r>
            <a:r>
              <a:rPr lang="en-US" sz="2300" i="1" baseline="30000" dirty="0" smtClean="0"/>
              <a:t>K</a:t>
            </a:r>
            <a:r>
              <a:rPr lang="en-US" sz="2300" i="1" dirty="0"/>
              <a:t>}, </a:t>
            </a:r>
            <a:r>
              <a:rPr lang="en-US" sz="2300" i="1" dirty="0" smtClean="0"/>
              <a:t>C</a:t>
            </a:r>
            <a:r>
              <a:rPr lang="en-US" sz="2300" i="1" baseline="-25000" dirty="0" smtClean="0"/>
              <a:t>all</a:t>
            </a:r>
            <a:r>
              <a:rPr lang="en-US" sz="2300" i="1" dirty="0" smtClean="0"/>
              <a:t>=min{</a:t>
            </a:r>
            <a:r>
              <a:rPr lang="en-US" sz="2300" i="1" dirty="0" err="1" smtClean="0"/>
              <a:t>R.Ai.LTSS.count</a:t>
            </a:r>
            <a:r>
              <a:rPr lang="en-US" sz="2300" i="1" dirty="0" smtClean="0"/>
              <a:t>}</a:t>
            </a:r>
            <a:r>
              <a:rPr lang="en-US" sz="2300" i="1" baseline="-25000" dirty="0" err="1" smtClean="0"/>
              <a:t>i</a:t>
            </a:r>
            <a:r>
              <a:rPr lang="en-US" sz="2300" i="1" baseline="-25000" dirty="0" smtClean="0"/>
              <a:t>=1</a:t>
            </a:r>
            <a:r>
              <a:rPr lang="en-US" sz="2300" i="1" baseline="30000" dirty="0" smtClean="0"/>
              <a:t>K</a:t>
            </a:r>
            <a:r>
              <a:rPr lang="en-US" sz="2300" i="1" dirty="0"/>
              <a:t>, B</a:t>
            </a:r>
            <a:r>
              <a:rPr lang="en-US" sz="2300" i="1" baseline="-25000" dirty="0"/>
              <a:t>all</a:t>
            </a:r>
            <a:r>
              <a:rPr lang="en-US" sz="2300" i="1" dirty="0"/>
              <a:t>) &gt; R.{B}.</a:t>
            </a:r>
            <a:r>
              <a:rPr lang="en-US" sz="2300" i="1" dirty="0" smtClean="0"/>
              <a:t>LTSS.FS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9610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Score function F(S) is </a:t>
            </a:r>
            <a:r>
              <a:rPr lang="en-US" dirty="0" err="1" smtClean="0"/>
              <a:t>Kulldorff</a:t>
            </a:r>
            <a:r>
              <a:rPr lang="en-US" dirty="0" smtClean="0"/>
              <a:t> statistic:</a:t>
            </a:r>
          </a:p>
          <a:p>
            <a:pPr marL="0" indent="0">
              <a:buNone/>
            </a:pPr>
            <a:r>
              <a:rPr lang="en-US" dirty="0"/>
              <a:t>F(</a:t>
            </a:r>
            <a:r>
              <a:rPr lang="en-US" dirty="0" err="1"/>
              <a:t>S;C,B,C</a:t>
            </a:r>
            <a:r>
              <a:rPr lang="en-US" baseline="-25000" dirty="0" err="1"/>
              <a:t>all</a:t>
            </a:r>
            <a:r>
              <a:rPr lang="en-US" dirty="0" err="1"/>
              <a:t>,B</a:t>
            </a:r>
            <a:r>
              <a:rPr lang="en-US" baseline="-25000" dirty="0" err="1"/>
              <a:t>all</a:t>
            </a:r>
            <a:r>
              <a:rPr lang="en-US" dirty="0"/>
              <a:t>) = C log(C/B) + (C</a:t>
            </a:r>
            <a:r>
              <a:rPr lang="en-US" baseline="-25000" dirty="0"/>
              <a:t>all</a:t>
            </a:r>
            <a:r>
              <a:rPr lang="en-US" dirty="0"/>
              <a:t> - C) </a:t>
            </a:r>
            <a:r>
              <a:rPr lang="en-US" dirty="0" smtClean="0"/>
              <a:t>log((C</a:t>
            </a:r>
            <a:r>
              <a:rPr lang="en-US" baseline="-25000" dirty="0" smtClean="0"/>
              <a:t>all</a:t>
            </a:r>
            <a:r>
              <a:rPr lang="en-US" dirty="0" smtClean="0"/>
              <a:t> – C)/(B</a:t>
            </a:r>
            <a:r>
              <a:rPr lang="en-US" baseline="-25000" dirty="0" smtClean="0"/>
              <a:t>all</a:t>
            </a:r>
            <a:r>
              <a:rPr lang="en-US" dirty="0" smtClean="0"/>
              <a:t> – B))- </a:t>
            </a:r>
            <a:r>
              <a:rPr lang="en-US" dirty="0"/>
              <a:t>C</a:t>
            </a:r>
            <a:r>
              <a:rPr lang="en-US" baseline="-25000" dirty="0"/>
              <a:t>all</a:t>
            </a:r>
            <a:r>
              <a:rPr lang="en-US" dirty="0"/>
              <a:t> log(C</a:t>
            </a:r>
            <a:r>
              <a:rPr lang="en-US" baseline="-25000" dirty="0"/>
              <a:t>all</a:t>
            </a:r>
            <a:r>
              <a:rPr lang="en-US" dirty="0"/>
              <a:t> / B</a:t>
            </a:r>
            <a:r>
              <a:rPr lang="en-US" baseline="-25000" dirty="0"/>
              <a:t>all</a:t>
            </a:r>
            <a:r>
              <a:rPr lang="en-US" dirty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 and B are </a:t>
            </a:r>
            <a:r>
              <a:rPr lang="en-US" dirty="0"/>
              <a:t>respectively the aggregate </a:t>
            </a:r>
            <a:r>
              <a:rPr lang="en-US" dirty="0" smtClean="0"/>
              <a:t>count </a:t>
            </a:r>
            <a:r>
              <a:rPr lang="en-US" dirty="0" err="1" smtClean="0"/>
              <a:t>Σc</a:t>
            </a:r>
            <a:r>
              <a:rPr lang="en-US" baseline="30000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aggregate baseline </a:t>
            </a:r>
            <a:r>
              <a:rPr lang="en-US" dirty="0" err="1" smtClean="0"/>
              <a:t>Σb</a:t>
            </a:r>
            <a:r>
              <a:rPr lang="en-US" baseline="30000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in region S for </a:t>
            </a:r>
            <a:r>
              <a:rPr lang="en-US" dirty="0"/>
              <a:t>the given time </a:t>
            </a:r>
            <a:r>
              <a:rPr lang="en-US" dirty="0" smtClean="0"/>
              <a:t>interval</a:t>
            </a:r>
          </a:p>
          <a:p>
            <a:endParaRPr lang="en-US" dirty="0"/>
          </a:p>
          <a:p>
            <a:r>
              <a:rPr lang="en-US" dirty="0" smtClean="0"/>
              <a:t>C</a:t>
            </a:r>
            <a:r>
              <a:rPr lang="en-US" baseline="-25000" dirty="0" smtClean="0"/>
              <a:t>all</a:t>
            </a:r>
            <a:r>
              <a:rPr lang="en-US" dirty="0" smtClean="0"/>
              <a:t> and B</a:t>
            </a:r>
            <a:r>
              <a:rPr lang="en-US" baseline="-25000" dirty="0" smtClean="0"/>
              <a:t>all</a:t>
            </a:r>
            <a:r>
              <a:rPr lang="en-US" dirty="0" smtClean="0"/>
              <a:t> are </a:t>
            </a:r>
            <a:r>
              <a:rPr lang="en-US" dirty="0"/>
              <a:t>the total aggregate </a:t>
            </a:r>
            <a:r>
              <a:rPr lang="en-US" dirty="0" smtClean="0"/>
              <a:t>count </a:t>
            </a:r>
            <a:r>
              <a:rPr lang="en-US" dirty="0" err="1" smtClean="0"/>
              <a:t>Σc</a:t>
            </a:r>
            <a:r>
              <a:rPr lang="en-US" baseline="30000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baseline </a:t>
            </a:r>
            <a:r>
              <a:rPr lang="en-US" dirty="0" err="1" smtClean="0"/>
              <a:t>Σb</a:t>
            </a:r>
            <a:r>
              <a:rPr lang="en-US" baseline="30000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for all </a:t>
            </a:r>
            <a:r>
              <a:rPr lang="en-US" dirty="0"/>
              <a:t>spatial </a:t>
            </a:r>
            <a:r>
              <a:rPr lang="en-US" dirty="0" smtClean="0"/>
              <a:t>locations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endParaRPr lang="en-US" baseline="-25000" dirty="0"/>
          </a:p>
          <a:p>
            <a:r>
              <a:rPr lang="en-US" i="1" dirty="0" err="1"/>
              <a:t>R.A.LTSS.count</a:t>
            </a:r>
            <a:r>
              <a:rPr lang="en-US" i="1" dirty="0"/>
              <a:t> and </a:t>
            </a:r>
            <a:r>
              <a:rPr lang="en-US" i="1" dirty="0" err="1"/>
              <a:t>R.A.LTSS.base</a:t>
            </a:r>
            <a:r>
              <a:rPr lang="en-US" i="1" dirty="0"/>
              <a:t> </a:t>
            </a:r>
            <a:r>
              <a:rPr lang="en-US" dirty="0" smtClean="0"/>
              <a:t>are defined as </a:t>
            </a:r>
            <a:r>
              <a:rPr lang="en-US" dirty="0"/>
              <a:t>the LTSS subset count and base in the region </a:t>
            </a:r>
            <a:r>
              <a:rPr lang="en-US" dirty="0" smtClean="0"/>
              <a:t>R</a:t>
            </a:r>
          </a:p>
          <a:p>
            <a:endParaRPr lang="en-US" dirty="0"/>
          </a:p>
          <a:p>
            <a:r>
              <a:rPr lang="en-US" i="1" dirty="0" err="1"/>
              <a:t>R.A.LTSS.minbase</a:t>
            </a:r>
            <a:r>
              <a:rPr lang="en-US" i="1" dirty="0"/>
              <a:t>=min{</a:t>
            </a:r>
            <a:r>
              <a:rPr lang="en-US" i="1" dirty="0" err="1"/>
              <a:t>R.A.p.base</a:t>
            </a:r>
            <a:r>
              <a:rPr lang="en-US" i="1" dirty="0"/>
              <a:t> | </a:t>
            </a:r>
            <a:r>
              <a:rPr lang="en-US" i="1" dirty="0" smtClean="0"/>
              <a:t>p </a:t>
            </a:r>
            <a:r>
              <a:rPr lang="el-GR" i="1" dirty="0" smtClean="0"/>
              <a:t>ε</a:t>
            </a:r>
            <a:r>
              <a:rPr lang="en-US" i="1" dirty="0" smtClean="0"/>
              <a:t> R.A.LTSS}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Build candidate clusters of single keyword terms using any technique (graph partitioning)</a:t>
            </a:r>
          </a:p>
          <a:p>
            <a:endParaRPr lang="en-US" dirty="0" smtClean="0"/>
          </a:p>
          <a:p>
            <a:r>
              <a:rPr lang="en-US" dirty="0" smtClean="0"/>
              <a:t>Filter single keyword terms spatially using 2 theorems using </a:t>
            </a:r>
            <a:r>
              <a:rPr lang="en-US" dirty="0" err="1" smtClean="0"/>
              <a:t>kd</a:t>
            </a:r>
            <a:r>
              <a:rPr lang="en-US" dirty="0" smtClean="0"/>
              <a:t> tree</a:t>
            </a:r>
          </a:p>
          <a:p>
            <a:endParaRPr lang="en-US" dirty="0"/>
          </a:p>
          <a:p>
            <a:r>
              <a:rPr lang="en-US" dirty="0" smtClean="0"/>
              <a:t>Build </a:t>
            </a:r>
            <a:r>
              <a:rPr lang="en-US" dirty="0" err="1" smtClean="0"/>
              <a:t>fp</a:t>
            </a:r>
            <a:r>
              <a:rPr lang="en-US" dirty="0" smtClean="0"/>
              <a:t>-tree of keyword combinations</a:t>
            </a:r>
          </a:p>
          <a:p>
            <a:endParaRPr lang="en-US" dirty="0"/>
          </a:p>
          <a:p>
            <a:r>
              <a:rPr lang="en-US" dirty="0" smtClean="0"/>
              <a:t>Filter </a:t>
            </a:r>
            <a:r>
              <a:rPr lang="en-US" dirty="0" err="1" smtClean="0"/>
              <a:t>fp</a:t>
            </a:r>
            <a:r>
              <a:rPr lang="en-US" dirty="0" smtClean="0"/>
              <a:t>-tree using 2 theorems </a:t>
            </a:r>
          </a:p>
          <a:p>
            <a:endParaRPr lang="en-US" dirty="0"/>
          </a:p>
          <a:p>
            <a:r>
              <a:rPr lang="en-US" dirty="0" smtClean="0"/>
              <a:t>Cluster using fast subset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Scaling as keyword combinations increase exponentially (Distributed?)</a:t>
            </a:r>
          </a:p>
          <a:p>
            <a:endParaRPr lang="en-US" dirty="0"/>
          </a:p>
          <a:p>
            <a:r>
              <a:rPr lang="en-US" dirty="0" smtClean="0"/>
              <a:t>Verifying the quality of clusters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328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Multivariate Event Detection</vt:lpstr>
      <vt:lpstr>Basics</vt:lpstr>
      <vt:lpstr>Filtering</vt:lpstr>
      <vt:lpstr>Theorems</vt:lpstr>
      <vt:lpstr>Details</vt:lpstr>
      <vt:lpstr>Steps</vt:lpstr>
      <vt:lpstr>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Multivariate event detection</dc:title>
  <dc:creator>Manu Shukla</dc:creator>
  <cp:lastModifiedBy>Manu Shukla</cp:lastModifiedBy>
  <cp:revision>18</cp:revision>
  <dcterms:created xsi:type="dcterms:W3CDTF">2013-03-24T02:38:44Z</dcterms:created>
  <dcterms:modified xsi:type="dcterms:W3CDTF">2013-03-24T12:29:45Z</dcterms:modified>
</cp:coreProperties>
</file>