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6"/>
  </p:notesMasterIdLst>
  <p:handoutMasterIdLst>
    <p:handoutMasterId r:id="rId17"/>
  </p:handoutMasterIdLst>
  <p:sldIdLst>
    <p:sldId id="256" r:id="rId2"/>
    <p:sldId id="435" r:id="rId3"/>
    <p:sldId id="416" r:id="rId4"/>
    <p:sldId id="417" r:id="rId5"/>
    <p:sldId id="418" r:id="rId6"/>
    <p:sldId id="419" r:id="rId7"/>
    <p:sldId id="420" r:id="rId8"/>
    <p:sldId id="421" r:id="rId9"/>
    <p:sldId id="422" r:id="rId10"/>
    <p:sldId id="423" r:id="rId11"/>
    <p:sldId id="437" r:id="rId12"/>
    <p:sldId id="439" r:id="rId13"/>
    <p:sldId id="440" r:id="rId14"/>
    <p:sldId id="3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256"/>
          </p14:sldIdLst>
        </p14:section>
        <p14:section name="Clickstream" id="{95177F79-CB59-454A-B56F-178832F208BE}">
          <p14:sldIdLst>
            <p14:sldId id="43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37"/>
            <p14:sldId id="439"/>
            <p14:sldId id="440"/>
          </p14:sldIdLst>
        </p14:section>
        <p14:section name="Conclusion" id="{6B5EE31A-5943-4496-BB01-E39289340DC1}">
          <p14:sldIdLst>
            <p14:sldId id="39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3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07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6DE9A-B07D-4E1C-906D-0352933AD939}" type="datetimeFigureOut">
              <a:rPr lang="en-US" smtClean="0"/>
              <a:t>5/19/13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0D7B2-5348-4A0D-AFAC-BB39669A2996}" type="datetimeFigureOut">
              <a:rPr lang="en-US" smtClean="0"/>
              <a:t>5/19/13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55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D1962-5C77-C540-B71F-A892AD8281A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30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D1962-5C77-C540-B71F-A892AD8281A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310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D1962-5C77-C540-B71F-A892AD8281A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96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D1962-5C77-C540-B71F-A892AD8281A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33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13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93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98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3048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8392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4634" y="1257917"/>
            <a:ext cx="595184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laros.dtc.umn.edu/gkhome/metis/metis/overview" TargetMode="External"/><Relationship Id="rId3" Type="http://schemas.openxmlformats.org/officeDocument/2006/relationships/hyperlink" Target="https://sites.google.com/site/findcommunitie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308" y="1611793"/>
            <a:ext cx="8852702" cy="1828800"/>
          </a:xfrm>
        </p:spPr>
        <p:txBody>
          <a:bodyPr>
            <a:normAutofit/>
          </a:bodyPr>
          <a:lstStyle/>
          <a:p>
            <a:r>
              <a:rPr lang="en-US" sz="5400" cap="none" dirty="0" smtClean="0"/>
              <a:t>Clickstream Models &amp; </a:t>
            </a:r>
            <a:br>
              <a:rPr lang="en-US" sz="5400" cap="none" dirty="0" smtClean="0"/>
            </a:br>
            <a:r>
              <a:rPr lang="en-US" sz="5400" cap="none" dirty="0" smtClean="0">
                <a:solidFill>
                  <a:srgbClr val="FF0000"/>
                </a:solidFill>
              </a:rPr>
              <a:t>Sybil</a:t>
            </a:r>
            <a:r>
              <a:rPr lang="en-US" sz="5400" cap="none" dirty="0" smtClean="0"/>
              <a:t> Detection</a:t>
            </a:r>
            <a:endParaRPr lang="en-US" sz="5400" cap="none" dirty="0"/>
          </a:p>
        </p:txBody>
      </p:sp>
      <p:sp>
        <p:nvSpPr>
          <p:cNvPr id="3" name="Rectangle 2"/>
          <p:cNvSpPr/>
          <p:nvPr/>
        </p:nvSpPr>
        <p:spPr>
          <a:xfrm>
            <a:off x="6181726" y="4446398"/>
            <a:ext cx="2878437" cy="14721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700"/>
              </a:spcBef>
              <a:buClr>
                <a:srgbClr val="DA1F28"/>
              </a:buClr>
              <a:buSzPct val="60000"/>
            </a:pPr>
            <a:r>
              <a:rPr lang="en-US" sz="2600" dirty="0">
                <a:solidFill>
                  <a:srgbClr val="FFFFFF"/>
                </a:solidFill>
              </a:rPr>
              <a:t>Gang Wang (</a:t>
            </a:r>
            <a:r>
              <a:rPr lang="zh-CN" altLang="en-US" sz="2600" dirty="0">
                <a:solidFill>
                  <a:srgbClr val="FFFFFF"/>
                </a:solidFill>
                <a:latin typeface="黑体"/>
                <a:ea typeface="黑体"/>
                <a:cs typeface="黑体"/>
              </a:rPr>
              <a:t>王刚</a:t>
            </a:r>
            <a:r>
              <a:rPr lang="en-US" sz="2600" dirty="0" smtClean="0">
                <a:solidFill>
                  <a:srgbClr val="FFFFFF"/>
                </a:solidFill>
              </a:rPr>
              <a:t>) </a:t>
            </a:r>
          </a:p>
          <a:p>
            <a:pPr lvl="0">
              <a:spcBef>
                <a:spcPts val="700"/>
              </a:spcBef>
              <a:buClr>
                <a:srgbClr val="DA1F28"/>
              </a:buClr>
              <a:buSzPct val="60000"/>
            </a:pPr>
            <a:r>
              <a:rPr lang="en-US" sz="2600" dirty="0" smtClean="0">
                <a:solidFill>
                  <a:srgbClr val="FFFFFF"/>
                </a:solidFill>
              </a:rPr>
              <a:t>UC </a:t>
            </a:r>
            <a:r>
              <a:rPr lang="en-US" sz="2600" dirty="0">
                <a:solidFill>
                  <a:srgbClr val="FFFFFF"/>
                </a:solidFill>
              </a:rPr>
              <a:t>Santa </a:t>
            </a:r>
            <a:r>
              <a:rPr lang="en-US" sz="2600" dirty="0" smtClean="0">
                <a:solidFill>
                  <a:srgbClr val="FFFFFF"/>
                </a:solidFill>
              </a:rPr>
              <a:t>Barbara</a:t>
            </a:r>
          </a:p>
          <a:p>
            <a:pPr lvl="0">
              <a:spcBef>
                <a:spcPts val="700"/>
              </a:spcBef>
              <a:buClr>
                <a:srgbClr val="DA1F28"/>
              </a:buClr>
              <a:buSzPct val="60000"/>
            </a:pPr>
            <a:r>
              <a:rPr lang="en-US" sz="2600" dirty="0" err="1" smtClean="0">
                <a:solidFill>
                  <a:schemeClr val="accent1"/>
                </a:solidFill>
              </a:rPr>
              <a:t>gangw@cs.ucsb.edu</a:t>
            </a:r>
            <a:endParaRPr lang="en-US" sz="2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Model </a:t>
            </a:r>
            <a:r>
              <a:rPr lang="en-US" dirty="0"/>
              <a:t>B</a:t>
            </a:r>
            <a:r>
              <a:rPr lang="en-US" dirty="0" smtClean="0"/>
              <a:t>e </a:t>
            </a:r>
            <a:r>
              <a:rPr lang="en-US" dirty="0"/>
              <a:t>E</a:t>
            </a:r>
            <a:r>
              <a:rPr lang="en-US" dirty="0" smtClean="0"/>
              <a:t>ffective Over Time?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 method</a:t>
            </a:r>
          </a:p>
          <a:p>
            <a:pPr lvl="1"/>
            <a:r>
              <a:rPr lang="en-US" dirty="0" smtClean="0"/>
              <a:t>Using first two-week data to train the model</a:t>
            </a:r>
          </a:p>
          <a:p>
            <a:pPr lvl="1"/>
            <a:r>
              <a:rPr lang="en-US" dirty="0" smtClean="0"/>
              <a:t>Testing on the following two-week data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60701"/>
              </p:ext>
            </p:extLst>
          </p:nvPr>
        </p:nvGraphicFramePr>
        <p:xfrm>
          <a:off x="597951" y="4007803"/>
          <a:ext cx="7834843" cy="17475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14217"/>
                <a:gridCol w="1830339"/>
                <a:gridCol w="1699076"/>
                <a:gridCol w="1691211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Model</a:t>
                      </a:r>
                      <a:endParaRPr lang="en-US" sz="2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(False positives,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False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negatives) of users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K-nearest Neighbor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s (k=3)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Nearest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Cluster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(Avg. Distance)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Nearest Cluster (Center)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Click</a:t>
                      </a:r>
                      <a:r>
                        <a:rPr lang="en-US" baseline="0" dirty="0" smtClean="0"/>
                        <a:t> Sequence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(1.8%</a:t>
                      </a:r>
                      <a:r>
                        <a:rPr lang="en-US" baseline="0" dirty="0" smtClean="0"/>
                        <a:t> , 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(3%, 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(3%,</a:t>
                      </a:r>
                      <a:r>
                        <a:rPr lang="en-US" baseline="0" dirty="0" smtClean="0"/>
                        <a:t> 0.8</a:t>
                      </a:r>
                      <a:r>
                        <a:rPr lang="en-US" dirty="0" smtClean="0"/>
                        <a:t>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Hybrid</a:t>
                      </a:r>
                      <a:r>
                        <a:rPr lang="en-US" baseline="0" dirty="0" smtClean="0"/>
                        <a:t>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(3%</a:t>
                      </a:r>
                      <a:r>
                        <a:rPr lang="en-US" baseline="0" dirty="0" smtClean="0"/>
                        <a:t> , 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(3%, 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(1.2%,</a:t>
                      </a:r>
                      <a:r>
                        <a:rPr lang="en-US" baseline="0" dirty="0" smtClean="0"/>
                        <a:t> 1.4</a:t>
                      </a:r>
                      <a:r>
                        <a:rPr lang="en-US" dirty="0" smtClean="0"/>
                        <a:t>%)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B47339DE-CA15-9B45-B719-04D101CE251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27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Ongoing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broad interest and applications</a:t>
            </a:r>
            <a:endParaRPr lang="en-US" dirty="0"/>
          </a:p>
          <a:p>
            <a:r>
              <a:rPr lang="en-US" dirty="0" smtClean="0"/>
              <a:t>As Sybil detection tool</a:t>
            </a:r>
          </a:p>
          <a:p>
            <a:pPr lvl="1"/>
            <a:r>
              <a:rPr lang="en-US" dirty="0" smtClean="0"/>
              <a:t>Code being tested internally at Renren</a:t>
            </a:r>
          </a:p>
          <a:p>
            <a:pPr lvl="2"/>
            <a:r>
              <a:rPr lang="en-US" dirty="0" smtClean="0"/>
              <a:t>Trained with 10K users (2-week log)</a:t>
            </a:r>
          </a:p>
          <a:p>
            <a:pPr lvl="2"/>
            <a:r>
              <a:rPr lang="en-US" dirty="0" smtClean="0"/>
              <a:t>Testing on 1 Million users (1-week log)</a:t>
            </a:r>
          </a:p>
          <a:p>
            <a:pPr lvl="3"/>
            <a:r>
              <a:rPr lang="en-US" dirty="0" smtClean="0"/>
              <a:t>5 Sybil clusters      22K suspicious profiles </a:t>
            </a:r>
          </a:p>
          <a:p>
            <a:pPr lvl="2"/>
            <a:r>
              <a:rPr lang="en-US" dirty="0" smtClean="0"/>
              <a:t>Further improvement</a:t>
            </a:r>
          </a:p>
          <a:p>
            <a:pPr lvl="3"/>
            <a:r>
              <a:rPr lang="en-US" dirty="0" smtClean="0"/>
              <a:t>Training with longer clickstream (half users have &lt;5 clicks in 2-week)</a:t>
            </a:r>
          </a:p>
          <a:p>
            <a:pPr lvl="3"/>
            <a:r>
              <a:rPr lang="en-US" dirty="0" smtClean="0"/>
              <a:t>More conservative in labeling Sybil clusters.</a:t>
            </a:r>
            <a:endParaRPr lang="en-US" dirty="0"/>
          </a:p>
          <a:p>
            <a:r>
              <a:rPr lang="en-US" dirty="0" smtClean="0"/>
              <a:t>As user modeling tool</a:t>
            </a:r>
          </a:p>
          <a:p>
            <a:pPr lvl="1"/>
            <a:r>
              <a:rPr lang="en-US" dirty="0" smtClean="0"/>
              <a:t>Code being tested by LinkedIn as user profiler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220458" y="4059800"/>
            <a:ext cx="226792" cy="2041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0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Useful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Graph Partitioning</a:t>
            </a:r>
            <a:endParaRPr lang="en-US" dirty="0"/>
          </a:p>
          <a:p>
            <a:pPr lvl="1"/>
            <a:r>
              <a:rPr lang="en-US" dirty="0" smtClean="0"/>
              <a:t>Metis</a:t>
            </a:r>
          </a:p>
          <a:p>
            <a:pPr marL="685800" lvl="2" indent="0">
              <a:buNone/>
            </a:pPr>
            <a:r>
              <a:rPr lang="en-US" dirty="0">
                <a:hlinkClick r:id="rId2"/>
              </a:rPr>
              <a:t>http://glaros.dtc.umn.edu/gkhome/metis/metis/</a:t>
            </a:r>
            <a:r>
              <a:rPr lang="en-US" dirty="0" smtClean="0">
                <a:hlinkClick r:id="rId2"/>
              </a:rPr>
              <a:t>overview</a:t>
            </a:r>
            <a:r>
              <a:rPr lang="en-US" dirty="0" smtClean="0"/>
              <a:t>	</a:t>
            </a:r>
            <a:endParaRPr lang="en-US" dirty="0"/>
          </a:p>
          <a:p>
            <a:r>
              <a:rPr lang="en-US" dirty="0" smtClean="0"/>
              <a:t>Community Detection</a:t>
            </a:r>
          </a:p>
          <a:p>
            <a:pPr lvl="1"/>
            <a:r>
              <a:rPr lang="en-US" dirty="0"/>
              <a:t>Louvain code </a:t>
            </a:r>
          </a:p>
          <a:p>
            <a:pPr marL="685800" lvl="2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://sites.google.com/site/findcommunities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045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Ongoing Works/Ideas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Fighting against </a:t>
            </a:r>
            <a:r>
              <a:rPr lang="en-US" dirty="0" err="1" smtClean="0"/>
              <a:t>crowdturfing</a:t>
            </a:r>
            <a:endParaRPr lang="en-US" dirty="0"/>
          </a:p>
          <a:p>
            <a:pPr lvl="1"/>
            <a:r>
              <a:rPr lang="en-US" dirty="0" err="1" smtClean="0"/>
              <a:t>Crowdturfing</a:t>
            </a:r>
            <a:r>
              <a:rPr lang="en-US" dirty="0" smtClean="0"/>
              <a:t>: real users are paid to spam</a:t>
            </a:r>
          </a:p>
          <a:p>
            <a:pPr lvl="1"/>
            <a:r>
              <a:rPr lang="en-US" dirty="0" smtClean="0"/>
              <a:t>How to detect these malicious real users</a:t>
            </a:r>
          </a:p>
          <a:p>
            <a:pPr lvl="2"/>
            <a:r>
              <a:rPr lang="en-US" dirty="0" smtClean="0"/>
              <a:t>User behavior model</a:t>
            </a:r>
          </a:p>
          <a:p>
            <a:pPr lvl="2"/>
            <a:r>
              <a:rPr lang="en-US" dirty="0" smtClean="0"/>
              <a:t>Network-wised </a:t>
            </a:r>
            <a:r>
              <a:rPr lang="en-US" dirty="0"/>
              <a:t>temporal </a:t>
            </a:r>
            <a:r>
              <a:rPr lang="en-US" dirty="0" smtClean="0"/>
              <a:t>anomaly detection </a:t>
            </a:r>
          </a:p>
          <a:p>
            <a:r>
              <a:rPr lang="en-US" dirty="0" smtClean="0"/>
              <a:t>Information Dissemination</a:t>
            </a:r>
          </a:p>
          <a:p>
            <a:pPr lvl="1"/>
            <a:r>
              <a:rPr lang="en-US" dirty="0" smtClean="0"/>
              <a:t>Content sharing visa social edges</a:t>
            </a:r>
          </a:p>
          <a:p>
            <a:pPr lvl="2"/>
            <a:r>
              <a:rPr lang="en-US" dirty="0" smtClean="0"/>
              <a:t>How often will user click on the content</a:t>
            </a:r>
          </a:p>
          <a:p>
            <a:pPr lvl="2"/>
            <a:r>
              <a:rPr lang="en-US" dirty="0" smtClean="0"/>
              <a:t>How often will user comment on the content</a:t>
            </a:r>
          </a:p>
          <a:p>
            <a:pPr lvl="1"/>
            <a:r>
              <a:rPr lang="en-US" dirty="0" smtClean="0"/>
              <a:t> Sybil detection, target ad placement</a:t>
            </a:r>
            <a:endParaRPr lang="en-US" dirty="0"/>
          </a:p>
          <a:p>
            <a:pPr marL="9144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859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92223" y="1625305"/>
            <a:ext cx="7123113" cy="1656114"/>
          </a:xfrm>
        </p:spPr>
        <p:txBody>
          <a:bodyPr>
            <a:noAutofit/>
          </a:bodyPr>
          <a:lstStyle/>
          <a:p>
            <a:r>
              <a:rPr lang="en-US" sz="3200" dirty="0" smtClean="0"/>
              <a:t>Questions?</a:t>
            </a:r>
          </a:p>
          <a:p>
            <a:endParaRPr lang="en-US" sz="3200" dirty="0"/>
          </a:p>
          <a:p>
            <a:r>
              <a:rPr lang="en-US" sz="3200" b="1" dirty="0" smtClean="0">
                <a:solidFill>
                  <a:srgbClr val="FF0000"/>
                </a:solidFill>
              </a:rPr>
              <a:t>http://current.cs.ucsb.edu</a:t>
            </a:r>
          </a:p>
          <a:p>
            <a:endParaRPr lang="en-US" sz="32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78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User Clickstream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User-generated events</a:t>
            </a:r>
          </a:p>
          <a:p>
            <a:pPr lvl="1"/>
            <a:r>
              <a:rPr lang="en-US" dirty="0" smtClean="0"/>
              <a:t>E.g. profile load, link follow, photo browse, friend invite</a:t>
            </a:r>
          </a:p>
          <a:p>
            <a:pPr lvl="1"/>
            <a:r>
              <a:rPr lang="en-US" dirty="0" smtClean="0"/>
              <a:t>Assume we have event type, </a:t>
            </a:r>
            <a:r>
              <a:rPr lang="en-US" dirty="0" err="1" smtClean="0"/>
              <a:t>userID</a:t>
            </a:r>
            <a:r>
              <a:rPr lang="en-US" dirty="0" smtClean="0"/>
              <a:t>, timestamp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Intuition: Sybil users act differently from normal users</a:t>
            </a:r>
          </a:p>
          <a:p>
            <a:pPr lvl="1"/>
            <a:r>
              <a:rPr lang="en-US" dirty="0" smtClean="0"/>
              <a:t>Sybil users act differently from normal users</a:t>
            </a:r>
          </a:p>
          <a:p>
            <a:pPr lvl="2"/>
            <a:r>
              <a:rPr lang="en-US" dirty="0" smtClean="0"/>
              <a:t>Goal-oriented: focus on specific actions, less “extraneous” events</a:t>
            </a:r>
          </a:p>
          <a:p>
            <a:pPr lvl="2"/>
            <a:r>
              <a:rPr lang="en-US" dirty="0" smtClean="0"/>
              <a:t>Time-limited: focused on efficient use of time, smaller gaps?</a:t>
            </a:r>
          </a:p>
          <a:p>
            <a:pPr lvl="1"/>
            <a:r>
              <a:rPr lang="en-US" dirty="0" smtClean="0"/>
              <a:t>Forcing Sybil users to mimic users </a:t>
            </a:r>
            <a:r>
              <a:rPr lang="en-US" dirty="0" smtClean="0">
                <a:sym typeface="Wingdings"/>
              </a:rPr>
              <a:t> win?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890001"/>
              </p:ext>
            </p:extLst>
          </p:nvPr>
        </p:nvGraphicFramePr>
        <p:xfrm>
          <a:off x="1166839" y="3156564"/>
          <a:ext cx="6096000" cy="7416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UserID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 Generated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Timestamp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77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528815" y="4584878"/>
            <a:ext cx="4588184" cy="1703059"/>
            <a:chOff x="4528815" y="4584878"/>
            <a:chExt cx="4588184" cy="1703059"/>
          </a:xfrm>
        </p:grpSpPr>
        <p:sp>
          <p:nvSpPr>
            <p:cNvPr id="132" name="Oval 131"/>
            <p:cNvSpPr/>
            <p:nvPr/>
          </p:nvSpPr>
          <p:spPr>
            <a:xfrm>
              <a:off x="4910563" y="4740452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4844946" y="4987571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5122230" y="4929891"/>
              <a:ext cx="211667" cy="18943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>
              <a:off x="5016396" y="5771796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/>
            <p:cNvSpPr/>
            <p:nvPr/>
          </p:nvSpPr>
          <p:spPr>
            <a:xfrm>
              <a:off x="5291564" y="5924196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/>
            <p:cNvSpPr/>
            <p:nvPr/>
          </p:nvSpPr>
          <p:spPr>
            <a:xfrm>
              <a:off x="5333897" y="5638446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137"/>
            <p:cNvSpPr/>
            <p:nvPr/>
          </p:nvSpPr>
          <p:spPr>
            <a:xfrm>
              <a:off x="5545564" y="5177010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Oval 138"/>
            <p:cNvSpPr/>
            <p:nvPr/>
          </p:nvSpPr>
          <p:spPr>
            <a:xfrm>
              <a:off x="5877880" y="5366449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5856713" y="4992337"/>
              <a:ext cx="211667" cy="18943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140"/>
            <p:cNvSpPr/>
            <p:nvPr/>
          </p:nvSpPr>
          <p:spPr>
            <a:xfrm>
              <a:off x="6089547" y="5177010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2" name="Straight Connector 141"/>
            <p:cNvCxnSpPr>
              <a:stCxn id="132" idx="5"/>
              <a:endCxn id="134" idx="1"/>
            </p:cNvCxnSpPr>
            <p:nvPr/>
          </p:nvCxnSpPr>
          <p:spPr>
            <a:xfrm>
              <a:off x="5091232" y="4902148"/>
              <a:ext cx="61996" cy="5548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40" idx="2"/>
              <a:endCxn id="138" idx="7"/>
            </p:cNvCxnSpPr>
            <p:nvPr/>
          </p:nvCxnSpPr>
          <p:spPr>
            <a:xfrm flipH="1">
              <a:off x="5726233" y="5087057"/>
              <a:ext cx="130480" cy="11769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41" idx="2"/>
              <a:endCxn id="138" idx="6"/>
            </p:cNvCxnSpPr>
            <p:nvPr/>
          </p:nvCxnSpPr>
          <p:spPr>
            <a:xfrm flipH="1">
              <a:off x="5757231" y="5271730"/>
              <a:ext cx="332316" cy="0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39" idx="1"/>
              <a:endCxn id="138" idx="5"/>
            </p:cNvCxnSpPr>
            <p:nvPr/>
          </p:nvCxnSpPr>
          <p:spPr>
            <a:xfrm flipH="1" flipV="1">
              <a:off x="5726233" y="5338706"/>
              <a:ext cx="182645" cy="5548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41" idx="3"/>
              <a:endCxn id="139" idx="7"/>
            </p:cNvCxnSpPr>
            <p:nvPr/>
          </p:nvCxnSpPr>
          <p:spPr>
            <a:xfrm flipH="1">
              <a:off x="6058549" y="5338706"/>
              <a:ext cx="61996" cy="5548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40" idx="6"/>
              <a:endCxn id="141" idx="1"/>
            </p:cNvCxnSpPr>
            <p:nvPr/>
          </p:nvCxnSpPr>
          <p:spPr>
            <a:xfrm>
              <a:off x="6068380" y="5087057"/>
              <a:ext cx="52165" cy="11769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0" idx="4"/>
              <a:endCxn id="139" idx="0"/>
            </p:cNvCxnSpPr>
            <p:nvPr/>
          </p:nvCxnSpPr>
          <p:spPr>
            <a:xfrm>
              <a:off x="5962547" y="5181776"/>
              <a:ext cx="21167" cy="184673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37" idx="2"/>
              <a:endCxn id="135" idx="7"/>
            </p:cNvCxnSpPr>
            <p:nvPr/>
          </p:nvCxnSpPr>
          <p:spPr>
            <a:xfrm flipH="1">
              <a:off x="5197065" y="5733166"/>
              <a:ext cx="136832" cy="66373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36" idx="0"/>
              <a:endCxn id="137" idx="4"/>
            </p:cNvCxnSpPr>
            <p:nvPr/>
          </p:nvCxnSpPr>
          <p:spPr>
            <a:xfrm flipV="1">
              <a:off x="5397398" y="5827885"/>
              <a:ext cx="42333" cy="96311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36" idx="2"/>
              <a:endCxn id="135" idx="5"/>
            </p:cNvCxnSpPr>
            <p:nvPr/>
          </p:nvCxnSpPr>
          <p:spPr>
            <a:xfrm flipH="1" flipV="1">
              <a:off x="5197065" y="5933492"/>
              <a:ext cx="94499" cy="85424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32" idx="3"/>
              <a:endCxn id="133" idx="0"/>
            </p:cNvCxnSpPr>
            <p:nvPr/>
          </p:nvCxnSpPr>
          <p:spPr>
            <a:xfrm>
              <a:off x="4941561" y="4902148"/>
              <a:ext cx="9219" cy="85423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34" idx="3"/>
              <a:endCxn id="133" idx="6"/>
            </p:cNvCxnSpPr>
            <p:nvPr/>
          </p:nvCxnSpPr>
          <p:spPr>
            <a:xfrm flipH="1" flipV="1">
              <a:off x="5056613" y="5082291"/>
              <a:ext cx="96615" cy="929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>
              <a:off x="4844946" y="5531542"/>
              <a:ext cx="932084" cy="6905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mpd="sng">
              <a:solidFill>
                <a:srgbClr val="FF0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5" name="Oval 154"/>
            <p:cNvSpPr/>
            <p:nvPr/>
          </p:nvSpPr>
          <p:spPr>
            <a:xfrm>
              <a:off x="4571147" y="4635450"/>
              <a:ext cx="932084" cy="69055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 cmpd="sng">
              <a:solidFill>
                <a:srgbClr val="008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Oval 155"/>
            <p:cNvSpPr/>
            <p:nvPr/>
          </p:nvSpPr>
          <p:spPr>
            <a:xfrm>
              <a:off x="5474585" y="4957634"/>
              <a:ext cx="932084" cy="690558"/>
            </a:xfrm>
            <a:prstGeom prst="ellipse">
              <a:avLst/>
            </a:prstGeom>
            <a:solidFill>
              <a:srgbClr val="C3D69B"/>
            </a:solidFill>
            <a:ln w="28575" cmpd="sng">
              <a:solidFill>
                <a:srgbClr val="008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7" name="Straight Connector 156"/>
            <p:cNvCxnSpPr/>
            <p:nvPr/>
          </p:nvCxnSpPr>
          <p:spPr>
            <a:xfrm>
              <a:off x="4528815" y="6285598"/>
              <a:ext cx="195405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4528815" y="4584878"/>
              <a:ext cx="0" cy="170072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Can 162"/>
            <p:cNvSpPr/>
            <p:nvPr/>
          </p:nvSpPr>
          <p:spPr>
            <a:xfrm>
              <a:off x="7777448" y="4864590"/>
              <a:ext cx="888186" cy="578933"/>
            </a:xfrm>
            <a:prstGeom prst="can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Can 163"/>
            <p:cNvSpPr/>
            <p:nvPr/>
          </p:nvSpPr>
          <p:spPr>
            <a:xfrm>
              <a:off x="7798614" y="5709004"/>
              <a:ext cx="888186" cy="578933"/>
            </a:xfrm>
            <a:prstGeom prst="can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Right Arrow 165"/>
            <p:cNvSpPr/>
            <p:nvPr/>
          </p:nvSpPr>
          <p:spPr>
            <a:xfrm>
              <a:off x="6590935" y="5617579"/>
              <a:ext cx="949134" cy="6318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Right Arrow 166"/>
            <p:cNvSpPr/>
            <p:nvPr/>
          </p:nvSpPr>
          <p:spPr>
            <a:xfrm>
              <a:off x="6595848" y="4851801"/>
              <a:ext cx="949134" cy="6318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7873826" y="5010546"/>
              <a:ext cx="6856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Legit</a:t>
              </a:r>
              <a:endParaRPr lang="en-US" sz="2000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7894992" y="5837689"/>
              <a:ext cx="7713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Sybils</a:t>
              </a:r>
              <a:endParaRPr lang="en-US" sz="20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8932333" y="5683250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123" name="Rectangle 122"/>
          <p:cNvSpPr/>
          <p:nvPr/>
        </p:nvSpPr>
        <p:spPr>
          <a:xfrm>
            <a:off x="4411883" y="4423716"/>
            <a:ext cx="4556843" cy="2434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sp>
        <p:nvSpPr>
          <p:cNvPr id="11" name="Wave 10"/>
          <p:cNvSpPr/>
          <p:nvPr/>
        </p:nvSpPr>
        <p:spPr>
          <a:xfrm>
            <a:off x="914400" y="2380145"/>
            <a:ext cx="745067" cy="784225"/>
          </a:xfrm>
          <a:prstGeom prst="wave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Wave 11"/>
          <p:cNvSpPr/>
          <p:nvPr/>
        </p:nvSpPr>
        <p:spPr>
          <a:xfrm>
            <a:off x="1066800" y="2532545"/>
            <a:ext cx="745067" cy="784225"/>
          </a:xfrm>
          <a:prstGeom prst="wave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Wave 12"/>
          <p:cNvSpPr/>
          <p:nvPr/>
        </p:nvSpPr>
        <p:spPr>
          <a:xfrm>
            <a:off x="1219200" y="2684945"/>
            <a:ext cx="745067" cy="784225"/>
          </a:xfrm>
          <a:prstGeom prst="wave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072217" y="2684945"/>
            <a:ext cx="508000" cy="63182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175750" y="2220644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110133" y="2467763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387417" y="2410083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281583" y="3251988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556751" y="3404388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599084" y="3118638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3810751" y="2657202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143067" y="2846641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4121900" y="2472529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4354734" y="2657202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/>
          <p:cNvCxnSpPr>
            <a:stCxn id="15" idx="5"/>
            <a:endCxn id="17" idx="1"/>
          </p:cNvCxnSpPr>
          <p:nvPr/>
        </p:nvCxnSpPr>
        <p:spPr>
          <a:xfrm>
            <a:off x="3356419" y="2382340"/>
            <a:ext cx="61996" cy="5548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3" idx="2"/>
            <a:endCxn id="21" idx="7"/>
          </p:cNvCxnSpPr>
          <p:nvPr/>
        </p:nvCxnSpPr>
        <p:spPr>
          <a:xfrm flipH="1">
            <a:off x="3991420" y="2567249"/>
            <a:ext cx="130480" cy="11769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4" idx="2"/>
            <a:endCxn id="21" idx="6"/>
          </p:cNvCxnSpPr>
          <p:nvPr/>
        </p:nvCxnSpPr>
        <p:spPr>
          <a:xfrm flipH="1">
            <a:off x="4022418" y="2751922"/>
            <a:ext cx="332316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2" idx="1"/>
            <a:endCxn id="21" idx="5"/>
          </p:cNvCxnSpPr>
          <p:nvPr/>
        </p:nvCxnSpPr>
        <p:spPr>
          <a:xfrm flipH="1" flipV="1">
            <a:off x="3991420" y="2818898"/>
            <a:ext cx="182645" cy="5548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4" idx="3"/>
            <a:endCxn id="22" idx="7"/>
          </p:cNvCxnSpPr>
          <p:nvPr/>
        </p:nvCxnSpPr>
        <p:spPr>
          <a:xfrm flipH="1">
            <a:off x="4323736" y="2818898"/>
            <a:ext cx="61996" cy="5548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3" idx="6"/>
            <a:endCxn id="24" idx="1"/>
          </p:cNvCxnSpPr>
          <p:nvPr/>
        </p:nvCxnSpPr>
        <p:spPr>
          <a:xfrm>
            <a:off x="4333567" y="2567249"/>
            <a:ext cx="52165" cy="11769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3" idx="4"/>
            <a:endCxn id="22" idx="0"/>
          </p:cNvCxnSpPr>
          <p:nvPr/>
        </p:nvCxnSpPr>
        <p:spPr>
          <a:xfrm>
            <a:off x="4227734" y="2661968"/>
            <a:ext cx="21167" cy="184673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0" idx="2"/>
            <a:endCxn id="18" idx="7"/>
          </p:cNvCxnSpPr>
          <p:nvPr/>
        </p:nvCxnSpPr>
        <p:spPr>
          <a:xfrm flipH="1">
            <a:off x="3462252" y="3213358"/>
            <a:ext cx="136832" cy="66373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9" idx="0"/>
            <a:endCxn id="20" idx="4"/>
          </p:cNvCxnSpPr>
          <p:nvPr/>
        </p:nvCxnSpPr>
        <p:spPr>
          <a:xfrm flipV="1">
            <a:off x="3662585" y="3308077"/>
            <a:ext cx="42333" cy="96311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9" idx="2"/>
            <a:endCxn id="18" idx="5"/>
          </p:cNvCxnSpPr>
          <p:nvPr/>
        </p:nvCxnSpPr>
        <p:spPr>
          <a:xfrm flipH="1" flipV="1">
            <a:off x="3462252" y="3413684"/>
            <a:ext cx="94499" cy="85424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5" idx="3"/>
            <a:endCxn id="16" idx="0"/>
          </p:cNvCxnSpPr>
          <p:nvPr/>
        </p:nvCxnSpPr>
        <p:spPr>
          <a:xfrm>
            <a:off x="3206748" y="2382340"/>
            <a:ext cx="9219" cy="85423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3"/>
            <a:endCxn id="16" idx="6"/>
          </p:cNvCxnSpPr>
          <p:nvPr/>
        </p:nvCxnSpPr>
        <p:spPr>
          <a:xfrm flipH="1" flipV="1">
            <a:off x="3321800" y="2562483"/>
            <a:ext cx="96615" cy="929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3110133" y="3011734"/>
            <a:ext cx="932084" cy="690558"/>
          </a:xfrm>
          <a:prstGeom prst="ellipse">
            <a:avLst/>
          </a:prstGeom>
          <a:noFill/>
          <a:ln w="28575" cmpd="sng">
            <a:solidFill>
              <a:srgbClr val="4BACC6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2836334" y="2115642"/>
            <a:ext cx="932084" cy="690558"/>
          </a:xfrm>
          <a:prstGeom prst="ellipse">
            <a:avLst/>
          </a:prstGeom>
          <a:noFill/>
          <a:ln w="28575" cmpd="sng">
            <a:solidFill>
              <a:srgbClr val="4BACC6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3739772" y="2437826"/>
            <a:ext cx="932084" cy="690558"/>
          </a:xfrm>
          <a:prstGeom prst="ellipse">
            <a:avLst/>
          </a:prstGeom>
          <a:noFill/>
          <a:ln w="28575" cmpd="sng">
            <a:solidFill>
              <a:srgbClr val="4BACC6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78883" y="1915587"/>
            <a:ext cx="1816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Clickstream Log</a:t>
            </a:r>
            <a:endParaRPr lang="en-US" sz="2000" dirty="0"/>
          </a:p>
        </p:txBody>
      </p:sp>
      <p:sp>
        <p:nvSpPr>
          <p:cNvPr id="81" name="TextBox 80"/>
          <p:cNvSpPr txBox="1"/>
          <p:nvPr/>
        </p:nvSpPr>
        <p:spPr>
          <a:xfrm>
            <a:off x="2782184" y="1612480"/>
            <a:ext cx="2304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Sequence Clustering</a:t>
            </a:r>
            <a:endParaRPr lang="en-US" sz="2000" dirty="0"/>
          </a:p>
        </p:txBody>
      </p:sp>
      <p:cxnSp>
        <p:nvCxnSpPr>
          <p:cNvPr id="83" name="Straight Connector 82"/>
          <p:cNvCxnSpPr/>
          <p:nvPr/>
        </p:nvCxnSpPr>
        <p:spPr>
          <a:xfrm>
            <a:off x="2794002" y="3765790"/>
            <a:ext cx="1954056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794002" y="2065070"/>
            <a:ext cx="0" cy="170072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ight Arrow 91"/>
          <p:cNvSpPr/>
          <p:nvPr/>
        </p:nvSpPr>
        <p:spPr>
          <a:xfrm>
            <a:off x="4977119" y="2730756"/>
            <a:ext cx="508000" cy="63182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6072100" y="2312635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6006483" y="2559754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6283767" y="2502074"/>
            <a:ext cx="211667" cy="18943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Oval 95"/>
          <p:cNvSpPr/>
          <p:nvPr/>
        </p:nvSpPr>
        <p:spPr>
          <a:xfrm>
            <a:off x="6177933" y="3343979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6453101" y="3496379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/>
          <p:nvPr/>
        </p:nvSpPr>
        <p:spPr>
          <a:xfrm>
            <a:off x="6495434" y="3210629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/>
          <p:nvPr/>
        </p:nvSpPr>
        <p:spPr>
          <a:xfrm>
            <a:off x="6707101" y="2749193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/>
          <p:nvPr/>
        </p:nvSpPr>
        <p:spPr>
          <a:xfrm>
            <a:off x="7039417" y="2938632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/>
          <p:nvPr/>
        </p:nvSpPr>
        <p:spPr>
          <a:xfrm>
            <a:off x="7018250" y="2564520"/>
            <a:ext cx="211667" cy="18943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/>
          <p:nvPr/>
        </p:nvSpPr>
        <p:spPr>
          <a:xfrm>
            <a:off x="7251084" y="2749193"/>
            <a:ext cx="211667" cy="1894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3" name="Straight Connector 102"/>
          <p:cNvCxnSpPr>
            <a:stCxn id="93" idx="5"/>
            <a:endCxn id="95" idx="1"/>
          </p:cNvCxnSpPr>
          <p:nvPr/>
        </p:nvCxnSpPr>
        <p:spPr>
          <a:xfrm>
            <a:off x="6252769" y="2474331"/>
            <a:ext cx="61996" cy="5548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01" idx="2"/>
            <a:endCxn id="99" idx="7"/>
          </p:cNvCxnSpPr>
          <p:nvPr/>
        </p:nvCxnSpPr>
        <p:spPr>
          <a:xfrm flipH="1">
            <a:off x="6887770" y="2659240"/>
            <a:ext cx="130480" cy="11769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02" idx="2"/>
            <a:endCxn id="99" idx="6"/>
          </p:cNvCxnSpPr>
          <p:nvPr/>
        </p:nvCxnSpPr>
        <p:spPr>
          <a:xfrm flipH="1">
            <a:off x="6918768" y="2843913"/>
            <a:ext cx="332316" cy="0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00" idx="1"/>
            <a:endCxn id="99" idx="5"/>
          </p:cNvCxnSpPr>
          <p:nvPr/>
        </p:nvCxnSpPr>
        <p:spPr>
          <a:xfrm flipH="1" flipV="1">
            <a:off x="6887770" y="2910889"/>
            <a:ext cx="182645" cy="5548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02" idx="3"/>
            <a:endCxn id="100" idx="7"/>
          </p:cNvCxnSpPr>
          <p:nvPr/>
        </p:nvCxnSpPr>
        <p:spPr>
          <a:xfrm flipH="1">
            <a:off x="7220086" y="2910889"/>
            <a:ext cx="61996" cy="5548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1" idx="6"/>
            <a:endCxn id="102" idx="1"/>
          </p:cNvCxnSpPr>
          <p:nvPr/>
        </p:nvCxnSpPr>
        <p:spPr>
          <a:xfrm>
            <a:off x="7229917" y="2659240"/>
            <a:ext cx="52165" cy="11769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1" idx="4"/>
            <a:endCxn id="100" idx="0"/>
          </p:cNvCxnSpPr>
          <p:nvPr/>
        </p:nvCxnSpPr>
        <p:spPr>
          <a:xfrm>
            <a:off x="7124084" y="2753959"/>
            <a:ext cx="21167" cy="184673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8" idx="2"/>
            <a:endCxn id="96" idx="7"/>
          </p:cNvCxnSpPr>
          <p:nvPr/>
        </p:nvCxnSpPr>
        <p:spPr>
          <a:xfrm flipH="1">
            <a:off x="6358602" y="3305349"/>
            <a:ext cx="136832" cy="66373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7" idx="0"/>
            <a:endCxn id="98" idx="4"/>
          </p:cNvCxnSpPr>
          <p:nvPr/>
        </p:nvCxnSpPr>
        <p:spPr>
          <a:xfrm flipV="1">
            <a:off x="6558935" y="3400068"/>
            <a:ext cx="42333" cy="96311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7" idx="2"/>
            <a:endCxn id="96" idx="5"/>
          </p:cNvCxnSpPr>
          <p:nvPr/>
        </p:nvCxnSpPr>
        <p:spPr>
          <a:xfrm flipH="1" flipV="1">
            <a:off x="6358602" y="3505675"/>
            <a:ext cx="94499" cy="85424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93" idx="3"/>
            <a:endCxn id="94" idx="0"/>
          </p:cNvCxnSpPr>
          <p:nvPr/>
        </p:nvCxnSpPr>
        <p:spPr>
          <a:xfrm>
            <a:off x="6103098" y="2474331"/>
            <a:ext cx="9219" cy="85423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95" idx="3"/>
            <a:endCxn id="94" idx="6"/>
          </p:cNvCxnSpPr>
          <p:nvPr/>
        </p:nvCxnSpPr>
        <p:spPr>
          <a:xfrm flipH="1" flipV="1">
            <a:off x="6218150" y="2654474"/>
            <a:ext cx="96615" cy="9296"/>
          </a:xfrm>
          <a:prstGeom prst="line">
            <a:avLst/>
          </a:prstGeom>
          <a:ln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6006483" y="3103725"/>
            <a:ext cx="932084" cy="690558"/>
          </a:xfrm>
          <a:prstGeom prst="ellipse">
            <a:avLst/>
          </a:prstGeom>
          <a:noFill/>
          <a:ln w="28575" cmpd="sng">
            <a:solidFill>
              <a:srgbClr val="4BACC6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5732684" y="2207633"/>
            <a:ext cx="932084" cy="690558"/>
          </a:xfrm>
          <a:prstGeom prst="ellipse">
            <a:avLst/>
          </a:prstGeom>
          <a:noFill/>
          <a:ln w="28575" cmpd="sng">
            <a:solidFill>
              <a:srgbClr val="4BACC6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/>
          <p:nvPr/>
        </p:nvSpPr>
        <p:spPr>
          <a:xfrm>
            <a:off x="6636122" y="2529817"/>
            <a:ext cx="932084" cy="690558"/>
          </a:xfrm>
          <a:prstGeom prst="ellipse">
            <a:avLst/>
          </a:prstGeom>
          <a:noFill/>
          <a:ln w="28575" cmpd="sng">
            <a:solidFill>
              <a:srgbClr val="4BACC6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5690352" y="3857781"/>
            <a:ext cx="1954056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5690352" y="2157061"/>
            <a:ext cx="0" cy="170072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5732684" y="1651295"/>
            <a:ext cx="1846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Cluster Coloring</a:t>
            </a:r>
            <a:endParaRPr lang="en-US" sz="2000" dirty="0"/>
          </a:p>
        </p:txBody>
      </p:sp>
      <p:cxnSp>
        <p:nvCxnSpPr>
          <p:cNvPr id="122" name="Straight Connector 121"/>
          <p:cNvCxnSpPr/>
          <p:nvPr/>
        </p:nvCxnSpPr>
        <p:spPr>
          <a:xfrm>
            <a:off x="378883" y="4222750"/>
            <a:ext cx="8003117" cy="1"/>
          </a:xfrm>
          <a:prstGeom prst="line">
            <a:avLst/>
          </a:prstGeom>
          <a:ln>
            <a:solidFill>
              <a:srgbClr val="404040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7667395" y="1883486"/>
            <a:ext cx="127470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Known </a:t>
            </a:r>
          </a:p>
          <a:p>
            <a:pPr algn="ctr"/>
            <a:r>
              <a:rPr lang="en-US" dirty="0" smtClean="0"/>
              <a:t>Good Users</a:t>
            </a:r>
            <a:endParaRPr lang="en-US" dirty="0"/>
          </a:p>
        </p:txBody>
      </p:sp>
      <p:cxnSp>
        <p:nvCxnSpPr>
          <p:cNvPr id="127" name="Straight Arrow Connector 126"/>
          <p:cNvCxnSpPr>
            <a:stCxn id="125" idx="1"/>
            <a:endCxn id="95" idx="7"/>
          </p:cNvCxnSpPr>
          <p:nvPr/>
        </p:nvCxnSpPr>
        <p:spPr>
          <a:xfrm flipH="1">
            <a:off x="6464436" y="2206652"/>
            <a:ext cx="1202959" cy="323165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125" idx="1"/>
            <a:endCxn id="101" idx="7"/>
          </p:cNvCxnSpPr>
          <p:nvPr/>
        </p:nvCxnSpPr>
        <p:spPr>
          <a:xfrm flipH="1">
            <a:off x="7198919" y="2206652"/>
            <a:ext cx="468476" cy="385611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1" name="Right Arrow 130"/>
          <p:cNvSpPr/>
          <p:nvPr/>
        </p:nvSpPr>
        <p:spPr>
          <a:xfrm rot="5400000">
            <a:off x="5558946" y="4067666"/>
            <a:ext cx="817817" cy="63182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Wave 158"/>
          <p:cNvSpPr/>
          <p:nvPr/>
        </p:nvSpPr>
        <p:spPr>
          <a:xfrm>
            <a:off x="1079500" y="5061298"/>
            <a:ext cx="745067" cy="784225"/>
          </a:xfrm>
          <a:prstGeom prst="wave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+mj-lt"/>
              </a:rPr>
              <a:t>?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488726" y="4540397"/>
            <a:ext cx="2415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Incoming Clickstream</a:t>
            </a:r>
            <a:endParaRPr lang="en-US" sz="2000" dirty="0"/>
          </a:p>
        </p:txBody>
      </p:sp>
      <p:sp>
        <p:nvSpPr>
          <p:cNvPr id="161" name="Right Arrow 160"/>
          <p:cNvSpPr/>
          <p:nvPr/>
        </p:nvSpPr>
        <p:spPr>
          <a:xfrm>
            <a:off x="2083551" y="5167714"/>
            <a:ext cx="2165350" cy="631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1" name="Slide Number Placeholder 17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B47339DE-CA15-9B45-B719-04D101CE251F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605957" y="1653726"/>
            <a:ext cx="2896978" cy="2434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5542620" y="1534657"/>
            <a:ext cx="3601380" cy="32545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84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  <p:bldP spid="159" grpId="0" animBg="1"/>
      <p:bldP spid="160" grpId="0"/>
      <p:bldP spid="161" grpId="0" animBg="1"/>
      <p:bldP spid="3" grpId="0" animBg="1"/>
      <p:bldP spid="1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Clickstream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600"/>
          </a:xfrm>
        </p:spPr>
        <p:txBody>
          <a:bodyPr>
            <a:normAutofit/>
          </a:bodyPr>
          <a:lstStyle/>
          <a:p>
            <a:r>
              <a:rPr lang="en-US" dirty="0" smtClean="0"/>
              <a:t>Clickstream log</a:t>
            </a:r>
          </a:p>
          <a:p>
            <a:pPr lvl="1"/>
            <a:r>
              <a:rPr lang="en-US" dirty="0" smtClean="0"/>
              <a:t>user clicks (click type) with timestamp</a:t>
            </a:r>
          </a:p>
          <a:p>
            <a:r>
              <a:rPr lang="en-US" dirty="0" smtClean="0"/>
              <a:t>Modeling Clickstream </a:t>
            </a:r>
          </a:p>
          <a:p>
            <a:pPr lvl="1"/>
            <a:r>
              <a:rPr lang="en-US" b="1" dirty="0" smtClean="0"/>
              <a:t>Event-only Sequence Model</a:t>
            </a:r>
            <a:r>
              <a:rPr lang="en-US" dirty="0" smtClean="0"/>
              <a:t>: order of events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ABCDA</a:t>
            </a:r>
          </a:p>
          <a:p>
            <a:pPr lvl="1"/>
            <a:r>
              <a:rPr lang="en-US" b="1" dirty="0" smtClean="0"/>
              <a:t>Time-based Model: </a:t>
            </a:r>
            <a:r>
              <a:rPr lang="en-US" dirty="0" smtClean="0"/>
              <a:t>sequence of inter-arrival time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</a:t>
            </a:r>
            <a:r>
              <a:rPr lang="en-US" dirty="0"/>
              <a:t>{</a:t>
            </a:r>
            <a:r>
              <a:rPr lang="en-US" dirty="0" smtClean="0"/>
              <a:t>t1, t2, t3, …}</a:t>
            </a:r>
          </a:p>
          <a:p>
            <a:pPr lvl="1"/>
            <a:r>
              <a:rPr lang="en-US" b="1" dirty="0" smtClean="0"/>
              <a:t>Hybrid Model: </a:t>
            </a:r>
            <a:r>
              <a:rPr lang="en-US" dirty="0" smtClean="0"/>
              <a:t>sequence of click events with time </a:t>
            </a:r>
          </a:p>
          <a:p>
            <a:pPr lvl="2"/>
            <a:r>
              <a:rPr lang="en-US" dirty="0" smtClean="0"/>
              <a:t>e.g. A(t1)B(t2)C(t3)D(t4)A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7569200" y="423863"/>
            <a:ext cx="1117600" cy="1176337"/>
            <a:chOff x="7094270" y="527739"/>
            <a:chExt cx="1117600" cy="1176337"/>
          </a:xfrm>
        </p:grpSpPr>
        <p:sp>
          <p:nvSpPr>
            <p:cNvPr id="5" name="Wave 4"/>
            <p:cNvSpPr/>
            <p:nvPr/>
          </p:nvSpPr>
          <p:spPr>
            <a:xfrm>
              <a:off x="7094270" y="527739"/>
              <a:ext cx="745067" cy="784225"/>
            </a:xfrm>
            <a:prstGeom prst="wave">
              <a:avLst/>
            </a:prstGeom>
            <a:solidFill>
              <a:srgbClr val="FFFFFF"/>
            </a:solidFill>
            <a:ln w="285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Wave 5"/>
            <p:cNvSpPr/>
            <p:nvPr/>
          </p:nvSpPr>
          <p:spPr>
            <a:xfrm>
              <a:off x="7246670" y="680139"/>
              <a:ext cx="745067" cy="784225"/>
            </a:xfrm>
            <a:prstGeom prst="wave">
              <a:avLst/>
            </a:prstGeom>
            <a:solidFill>
              <a:srgbClr val="FFFFFF"/>
            </a:solidFill>
            <a:ln w="285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Wave 6"/>
            <p:cNvSpPr/>
            <p:nvPr/>
          </p:nvSpPr>
          <p:spPr>
            <a:xfrm>
              <a:off x="7466803" y="919851"/>
              <a:ext cx="745067" cy="784225"/>
            </a:xfrm>
            <a:prstGeom prst="wave">
              <a:avLst/>
            </a:prstGeom>
            <a:solidFill>
              <a:srgbClr val="FFFFFF"/>
            </a:solidFill>
            <a:ln w="285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B47339DE-CA15-9B45-B719-04D101CE251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65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Clickstream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Similarity Graph</a:t>
            </a:r>
          </a:p>
          <a:p>
            <a:pPr lvl="1"/>
            <a:r>
              <a:rPr lang="en-US" b="1" dirty="0" smtClean="0"/>
              <a:t>Vertices</a:t>
            </a:r>
            <a:r>
              <a:rPr lang="en-US" b="1" dirty="0" smtClean="0">
                <a:solidFill>
                  <a:srgbClr val="000000"/>
                </a:solidFill>
              </a:rPr>
              <a:t>:</a:t>
            </a:r>
            <a:r>
              <a:rPr lang="en-US" dirty="0" smtClean="0"/>
              <a:t> users (or sessions)</a:t>
            </a:r>
          </a:p>
          <a:p>
            <a:pPr lvl="1"/>
            <a:r>
              <a:rPr lang="en-US" b="1" dirty="0" smtClean="0"/>
              <a:t>Edges: </a:t>
            </a:r>
            <a:r>
              <a:rPr lang="en-US" dirty="0"/>
              <a:t>w</a:t>
            </a:r>
            <a:r>
              <a:rPr lang="en-US" dirty="0" smtClean="0"/>
              <a:t>eighted by the similarity score of two user’s clickstream </a:t>
            </a:r>
          </a:p>
          <a:p>
            <a:pPr lvl="1"/>
            <a:endParaRPr lang="en-US" dirty="0"/>
          </a:p>
          <a:p>
            <a:r>
              <a:rPr lang="en-US" dirty="0" smtClean="0"/>
              <a:t>Clustering Similar Clickstreams together</a:t>
            </a:r>
          </a:p>
          <a:p>
            <a:pPr lvl="1"/>
            <a:r>
              <a:rPr lang="en-US" dirty="0" smtClean="0"/>
              <a:t>Graph partitioning using METIS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7655631" y="1351813"/>
            <a:ext cx="1197477" cy="1274188"/>
            <a:chOff x="2794002" y="2065070"/>
            <a:chExt cx="1954056" cy="1700720"/>
          </a:xfrm>
        </p:grpSpPr>
        <p:sp>
          <p:nvSpPr>
            <p:cNvPr id="5" name="Oval 4"/>
            <p:cNvSpPr/>
            <p:nvPr/>
          </p:nvSpPr>
          <p:spPr>
            <a:xfrm>
              <a:off x="3175750" y="2220644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3110133" y="2467763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387417" y="2410083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281583" y="3251988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3556751" y="3404388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599084" y="3118638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810751" y="2657202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4143067" y="2846641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4121900" y="2472529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4354734" y="2657202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>
              <a:stCxn id="5" idx="5"/>
              <a:endCxn id="7" idx="1"/>
            </p:cNvCxnSpPr>
            <p:nvPr/>
          </p:nvCxnSpPr>
          <p:spPr>
            <a:xfrm>
              <a:off x="3356419" y="2382340"/>
              <a:ext cx="61996" cy="5548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7"/>
            </p:cNvCxnSpPr>
            <p:nvPr/>
          </p:nvCxnSpPr>
          <p:spPr>
            <a:xfrm flipH="1">
              <a:off x="3991420" y="2567249"/>
              <a:ext cx="130480" cy="11769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4" idx="2"/>
              <a:endCxn id="11" idx="6"/>
            </p:cNvCxnSpPr>
            <p:nvPr/>
          </p:nvCxnSpPr>
          <p:spPr>
            <a:xfrm flipH="1">
              <a:off x="4022418" y="2751922"/>
              <a:ext cx="332316" cy="0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2" idx="1"/>
              <a:endCxn id="11" idx="5"/>
            </p:cNvCxnSpPr>
            <p:nvPr/>
          </p:nvCxnSpPr>
          <p:spPr>
            <a:xfrm flipH="1" flipV="1">
              <a:off x="3991420" y="2818898"/>
              <a:ext cx="182645" cy="5548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4" idx="3"/>
              <a:endCxn id="12" idx="7"/>
            </p:cNvCxnSpPr>
            <p:nvPr/>
          </p:nvCxnSpPr>
          <p:spPr>
            <a:xfrm flipH="1">
              <a:off x="4323736" y="2818898"/>
              <a:ext cx="61996" cy="5548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3" idx="6"/>
              <a:endCxn id="14" idx="1"/>
            </p:cNvCxnSpPr>
            <p:nvPr/>
          </p:nvCxnSpPr>
          <p:spPr>
            <a:xfrm>
              <a:off x="4333567" y="2567249"/>
              <a:ext cx="52165" cy="11769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3" idx="4"/>
              <a:endCxn id="12" idx="0"/>
            </p:cNvCxnSpPr>
            <p:nvPr/>
          </p:nvCxnSpPr>
          <p:spPr>
            <a:xfrm>
              <a:off x="4227734" y="2661968"/>
              <a:ext cx="21167" cy="184673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2"/>
              <a:endCxn id="8" idx="7"/>
            </p:cNvCxnSpPr>
            <p:nvPr/>
          </p:nvCxnSpPr>
          <p:spPr>
            <a:xfrm flipH="1">
              <a:off x="3462252" y="3213358"/>
              <a:ext cx="136832" cy="66373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0"/>
              <a:endCxn id="10" idx="4"/>
            </p:cNvCxnSpPr>
            <p:nvPr/>
          </p:nvCxnSpPr>
          <p:spPr>
            <a:xfrm flipV="1">
              <a:off x="3662585" y="3308077"/>
              <a:ext cx="42333" cy="96311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9" idx="2"/>
              <a:endCxn id="8" idx="5"/>
            </p:cNvCxnSpPr>
            <p:nvPr/>
          </p:nvCxnSpPr>
          <p:spPr>
            <a:xfrm flipH="1" flipV="1">
              <a:off x="3462252" y="3413684"/>
              <a:ext cx="94499" cy="85424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5" idx="3"/>
              <a:endCxn id="6" idx="0"/>
            </p:cNvCxnSpPr>
            <p:nvPr/>
          </p:nvCxnSpPr>
          <p:spPr>
            <a:xfrm>
              <a:off x="3206748" y="2382340"/>
              <a:ext cx="9219" cy="85423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7" idx="3"/>
              <a:endCxn id="6" idx="6"/>
            </p:cNvCxnSpPr>
            <p:nvPr/>
          </p:nvCxnSpPr>
          <p:spPr>
            <a:xfrm flipH="1" flipV="1">
              <a:off x="3321800" y="2562483"/>
              <a:ext cx="96615" cy="929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3110133" y="3011734"/>
              <a:ext cx="932084" cy="690558"/>
            </a:xfrm>
            <a:prstGeom prst="ellipse">
              <a:avLst/>
            </a:prstGeom>
            <a:noFill/>
            <a:ln w="28575" cmpd="sng">
              <a:solidFill>
                <a:srgbClr val="4BACC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2836334" y="2115642"/>
              <a:ext cx="932084" cy="690558"/>
            </a:xfrm>
            <a:prstGeom prst="ellipse">
              <a:avLst/>
            </a:prstGeom>
            <a:noFill/>
            <a:ln w="28575" cmpd="sng">
              <a:solidFill>
                <a:srgbClr val="4BACC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3739772" y="2437826"/>
              <a:ext cx="932084" cy="690558"/>
            </a:xfrm>
            <a:prstGeom prst="ellipse">
              <a:avLst/>
            </a:prstGeom>
            <a:noFill/>
            <a:ln w="28575" cmpd="sng">
              <a:solidFill>
                <a:srgbClr val="4BACC6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794002" y="3765790"/>
              <a:ext cx="195405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2794002" y="2065070"/>
              <a:ext cx="0" cy="170072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2143899" y="5500594"/>
            <a:ext cx="5508865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Q: How to compare two clickstreams?</a:t>
            </a:r>
            <a:endParaRPr lang="en-US" sz="2800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B47339DE-CA15-9B45-B719-04D101CE251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497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547358"/>
              </p:ext>
            </p:extLst>
          </p:nvPr>
        </p:nvGraphicFramePr>
        <p:xfrm>
          <a:off x="3359090" y="2394054"/>
          <a:ext cx="5468704" cy="55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Document" r:id="rId3" imgW="5486400" imgH="381000" progId="Word.Document.12">
                  <p:embed/>
                </p:oleObj>
              </mc:Choice>
              <mc:Fallback>
                <p:oleObj name="Document" r:id="rId3" imgW="5486400" imgH="381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9090" y="2394054"/>
                        <a:ext cx="5468704" cy="55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Distance Functions Of Each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Click Sequence (CS) Model</a:t>
            </a:r>
          </a:p>
          <a:p>
            <a:pPr lvl="1"/>
            <a:r>
              <a:rPr lang="en-US" dirty="0" err="1" smtClean="0"/>
              <a:t>Ngram</a:t>
            </a:r>
            <a:r>
              <a:rPr lang="en-US" dirty="0" smtClean="0"/>
              <a:t> overlap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Ngram+count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Time-based Model</a:t>
            </a:r>
          </a:p>
          <a:p>
            <a:pPr lvl="1"/>
            <a:r>
              <a:rPr lang="en-US" dirty="0" smtClean="0"/>
              <a:t>Compare the distribution of inter-arrival time</a:t>
            </a:r>
          </a:p>
          <a:p>
            <a:pPr lvl="1"/>
            <a:r>
              <a:rPr lang="en-US" dirty="0" smtClean="0"/>
              <a:t>K-S test</a:t>
            </a:r>
          </a:p>
          <a:p>
            <a:r>
              <a:rPr lang="en-US" dirty="0" smtClean="0"/>
              <a:t>Hybrid Model</a:t>
            </a:r>
          </a:p>
          <a:p>
            <a:pPr lvl="1"/>
            <a:r>
              <a:rPr lang="en-US" dirty="0" smtClean="0"/>
              <a:t>Bucketize inter-arrival time</a:t>
            </a:r>
          </a:p>
          <a:p>
            <a:pPr lvl="1"/>
            <a:r>
              <a:rPr lang="en-US" dirty="0" smtClean="0"/>
              <a:t>Compute 5grams (similar with CS Model)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7368897" y="1632599"/>
            <a:ext cx="1269480" cy="1286174"/>
            <a:chOff x="7514759" y="1390119"/>
            <a:chExt cx="855531" cy="806094"/>
          </a:xfrm>
        </p:grpSpPr>
        <p:sp>
          <p:nvSpPr>
            <p:cNvPr id="5" name="Oval 4"/>
            <p:cNvSpPr/>
            <p:nvPr/>
          </p:nvSpPr>
          <p:spPr>
            <a:xfrm>
              <a:off x="7514759" y="1390119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8158623" y="2006774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/>
            <p:cNvCxnSpPr>
              <a:stCxn id="6" idx="1"/>
              <a:endCxn id="5" idx="5"/>
            </p:cNvCxnSpPr>
            <p:nvPr/>
          </p:nvCxnSpPr>
          <p:spPr>
            <a:xfrm flipH="1" flipV="1">
              <a:off x="7695428" y="1551815"/>
              <a:ext cx="494193" cy="482702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862569" y="2297029"/>
            <a:ext cx="2839239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ngram1= {A, B, AA, AB, AAB}</a:t>
            </a:r>
          </a:p>
          <a:p>
            <a:r>
              <a:rPr lang="en-US" dirty="0" smtClean="0"/>
              <a:t>ngram2= {A, C, AA, AC, AAC}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2297029"/>
            <a:ext cx="967558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S1= AAB</a:t>
            </a:r>
          </a:p>
          <a:p>
            <a:r>
              <a:rPr lang="en-US" dirty="0" smtClean="0"/>
              <a:t>S2= AAC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3"/>
            <a:endCxn id="13" idx="1"/>
          </p:cNvCxnSpPr>
          <p:nvPr/>
        </p:nvCxnSpPr>
        <p:spPr>
          <a:xfrm>
            <a:off x="1577158" y="2620195"/>
            <a:ext cx="28541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01808" y="2618744"/>
            <a:ext cx="28541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039269" y="2297029"/>
            <a:ext cx="2185362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49410" y="3509531"/>
            <a:ext cx="412164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ngram1= {A(2), B(1), AA(1), AB(1), AAB(1)}</a:t>
            </a:r>
          </a:p>
          <a:p>
            <a:r>
              <a:rPr lang="en-US" dirty="0" smtClean="0"/>
              <a:t>ngram2= {A(2), C(1), AA(1), AC(1), AAC(1)}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96441" y="3509531"/>
            <a:ext cx="967558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S1= AAB</a:t>
            </a:r>
          </a:p>
          <a:p>
            <a:r>
              <a:rPr lang="en-US" dirty="0" smtClean="0"/>
              <a:t>S2= AAC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22" idx="1"/>
          </p:cNvCxnSpPr>
          <p:nvPr/>
        </p:nvCxnSpPr>
        <p:spPr>
          <a:xfrm>
            <a:off x="1563999" y="3832697"/>
            <a:ext cx="28541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971051" y="3831246"/>
            <a:ext cx="28541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333616" y="3331851"/>
            <a:ext cx="1998764" cy="36933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i="1" dirty="0" smtClean="0"/>
              <a:t>Euclidean Distance</a:t>
            </a:r>
            <a:endParaRPr lang="en-US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6302085" y="3624477"/>
            <a:ext cx="2285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V1=(2,1,0,1,0,1,1,0)/6</a:t>
            </a:r>
          </a:p>
          <a:p>
            <a:r>
              <a:rPr lang="en-US" dirty="0" smtClean="0"/>
              <a:t>V2=(2,0,1,1,1,0,0,1)/6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B47339DE-CA15-9B45-B719-04D101CE251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48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In A 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Inputs:</a:t>
            </a:r>
          </a:p>
          <a:p>
            <a:pPr lvl="1"/>
            <a:r>
              <a:rPr lang="en-US" dirty="0" smtClean="0"/>
              <a:t>Trained clusters</a:t>
            </a:r>
          </a:p>
          <a:p>
            <a:pPr lvl="1"/>
            <a:r>
              <a:rPr lang="en-US" dirty="0" smtClean="0"/>
              <a:t>Input sequences for testing</a:t>
            </a:r>
          </a:p>
          <a:p>
            <a:r>
              <a:rPr lang="en-US" dirty="0" smtClean="0"/>
              <a:t>Methodology: given a test sequence </a:t>
            </a:r>
            <a:r>
              <a:rPr lang="en-US" i="1" dirty="0" smtClean="0"/>
              <a:t>A</a:t>
            </a:r>
          </a:p>
          <a:p>
            <a:pPr lvl="1"/>
            <a:r>
              <a:rPr lang="en-US" b="1" dirty="0" smtClean="0"/>
              <a:t>K nearest neighbor</a:t>
            </a:r>
            <a:r>
              <a:rPr lang="en-US" dirty="0" smtClean="0"/>
              <a:t>: find the top-k nearest sequences in the trained cluster</a:t>
            </a:r>
          </a:p>
          <a:p>
            <a:pPr lvl="1"/>
            <a:r>
              <a:rPr lang="en-US" b="1" dirty="0" smtClean="0"/>
              <a:t>Nearest Cluster</a:t>
            </a:r>
            <a:r>
              <a:rPr lang="en-US" dirty="0" smtClean="0"/>
              <a:t>: find the nearest cluster based on average distance to sequences in the cluster</a:t>
            </a:r>
          </a:p>
          <a:p>
            <a:pPr lvl="1"/>
            <a:r>
              <a:rPr lang="en-US" b="1" dirty="0" smtClean="0"/>
              <a:t>Nearest Cluster (center)</a:t>
            </a:r>
            <a:r>
              <a:rPr lang="en-US" dirty="0" smtClean="0"/>
              <a:t>: pre-compute the center(s) of cluster, find the nearest cluster center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5280971" y="1301411"/>
            <a:ext cx="3432856" cy="1230796"/>
            <a:chOff x="2868358" y="4584878"/>
            <a:chExt cx="5026634" cy="1700720"/>
          </a:xfrm>
        </p:grpSpPr>
        <p:sp>
          <p:nvSpPr>
            <p:cNvPr id="5" name="Oval 4"/>
            <p:cNvSpPr/>
            <p:nvPr/>
          </p:nvSpPr>
          <p:spPr>
            <a:xfrm>
              <a:off x="4910563" y="4740452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4844946" y="4987571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5122230" y="4929891"/>
              <a:ext cx="211667" cy="18943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5016396" y="5771796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291564" y="5924196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5333897" y="5638446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5545564" y="5177010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5877880" y="5366449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5856713" y="4992337"/>
              <a:ext cx="211667" cy="18943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6089547" y="5177010"/>
              <a:ext cx="211667" cy="189439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>
              <a:stCxn id="5" idx="5"/>
              <a:endCxn id="7" idx="1"/>
            </p:cNvCxnSpPr>
            <p:nvPr/>
          </p:nvCxnSpPr>
          <p:spPr>
            <a:xfrm>
              <a:off x="5091232" y="4902148"/>
              <a:ext cx="61996" cy="5548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2"/>
              <a:endCxn id="11" idx="7"/>
            </p:cNvCxnSpPr>
            <p:nvPr/>
          </p:nvCxnSpPr>
          <p:spPr>
            <a:xfrm flipH="1">
              <a:off x="5726233" y="5087057"/>
              <a:ext cx="130480" cy="11769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4" idx="2"/>
              <a:endCxn id="11" idx="6"/>
            </p:cNvCxnSpPr>
            <p:nvPr/>
          </p:nvCxnSpPr>
          <p:spPr>
            <a:xfrm flipH="1">
              <a:off x="5757231" y="5271730"/>
              <a:ext cx="332316" cy="0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2" idx="1"/>
              <a:endCxn id="11" idx="5"/>
            </p:cNvCxnSpPr>
            <p:nvPr/>
          </p:nvCxnSpPr>
          <p:spPr>
            <a:xfrm flipH="1" flipV="1">
              <a:off x="5726233" y="5338706"/>
              <a:ext cx="182645" cy="5548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4" idx="3"/>
              <a:endCxn id="12" idx="7"/>
            </p:cNvCxnSpPr>
            <p:nvPr/>
          </p:nvCxnSpPr>
          <p:spPr>
            <a:xfrm flipH="1">
              <a:off x="6058549" y="5338706"/>
              <a:ext cx="61996" cy="5548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3" idx="6"/>
              <a:endCxn id="14" idx="1"/>
            </p:cNvCxnSpPr>
            <p:nvPr/>
          </p:nvCxnSpPr>
          <p:spPr>
            <a:xfrm>
              <a:off x="6068380" y="5087057"/>
              <a:ext cx="52165" cy="11769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3" idx="4"/>
              <a:endCxn id="12" idx="0"/>
            </p:cNvCxnSpPr>
            <p:nvPr/>
          </p:nvCxnSpPr>
          <p:spPr>
            <a:xfrm>
              <a:off x="5962547" y="5181776"/>
              <a:ext cx="21167" cy="184673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0" idx="2"/>
              <a:endCxn id="8" idx="7"/>
            </p:cNvCxnSpPr>
            <p:nvPr/>
          </p:nvCxnSpPr>
          <p:spPr>
            <a:xfrm flipH="1">
              <a:off x="5197065" y="5733166"/>
              <a:ext cx="136832" cy="66373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0"/>
              <a:endCxn id="10" idx="4"/>
            </p:cNvCxnSpPr>
            <p:nvPr/>
          </p:nvCxnSpPr>
          <p:spPr>
            <a:xfrm flipV="1">
              <a:off x="5397398" y="5827885"/>
              <a:ext cx="42333" cy="96311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9" idx="2"/>
              <a:endCxn id="8" idx="5"/>
            </p:cNvCxnSpPr>
            <p:nvPr/>
          </p:nvCxnSpPr>
          <p:spPr>
            <a:xfrm flipH="1" flipV="1">
              <a:off x="5197065" y="5933492"/>
              <a:ext cx="94499" cy="85424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5" idx="3"/>
              <a:endCxn id="6" idx="0"/>
            </p:cNvCxnSpPr>
            <p:nvPr/>
          </p:nvCxnSpPr>
          <p:spPr>
            <a:xfrm>
              <a:off x="4941561" y="4902148"/>
              <a:ext cx="9219" cy="85423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7" idx="3"/>
              <a:endCxn id="6" idx="6"/>
            </p:cNvCxnSpPr>
            <p:nvPr/>
          </p:nvCxnSpPr>
          <p:spPr>
            <a:xfrm flipH="1" flipV="1">
              <a:off x="5056613" y="5082291"/>
              <a:ext cx="96615" cy="9296"/>
            </a:xfrm>
            <a:prstGeom prst="line">
              <a:avLst/>
            </a:prstGeom>
            <a:ln>
              <a:solidFill>
                <a:srgbClr val="7F7F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4844946" y="5531542"/>
              <a:ext cx="932084" cy="6905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mpd="sng">
              <a:solidFill>
                <a:srgbClr val="FF0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571147" y="4635450"/>
              <a:ext cx="932084" cy="69055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 cmpd="sng">
              <a:solidFill>
                <a:srgbClr val="008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474585" y="4957634"/>
              <a:ext cx="932084" cy="690558"/>
            </a:xfrm>
            <a:prstGeom prst="ellipse">
              <a:avLst/>
            </a:prstGeom>
            <a:solidFill>
              <a:srgbClr val="C3D69B"/>
            </a:solidFill>
            <a:ln w="28575" cmpd="sng">
              <a:solidFill>
                <a:srgbClr val="008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4528815" y="6285598"/>
              <a:ext cx="1954056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4528815" y="4584878"/>
              <a:ext cx="0" cy="170072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Wave 31"/>
            <p:cNvSpPr/>
            <p:nvPr/>
          </p:nvSpPr>
          <p:spPr>
            <a:xfrm>
              <a:off x="2868358" y="5061298"/>
              <a:ext cx="745067" cy="784225"/>
            </a:xfrm>
            <a:prstGeom prst="wave">
              <a:avLst/>
            </a:prstGeom>
            <a:solidFill>
              <a:srgbClr val="FFFFFF"/>
            </a:solidFill>
            <a:ln w="285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000000"/>
                  </a:solidFill>
                  <a:latin typeface="+mj-lt"/>
                </a:rPr>
                <a:t>?</a:t>
              </a:r>
            </a:p>
          </p:txBody>
        </p:sp>
        <p:sp>
          <p:nvSpPr>
            <p:cNvPr id="34" name="Right Arrow 33"/>
            <p:cNvSpPr/>
            <p:nvPr/>
          </p:nvSpPr>
          <p:spPr>
            <a:xfrm>
              <a:off x="3724385" y="5167714"/>
              <a:ext cx="524516" cy="6318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Can 34"/>
            <p:cNvSpPr/>
            <p:nvPr/>
          </p:nvSpPr>
          <p:spPr>
            <a:xfrm>
              <a:off x="7217576" y="4902148"/>
              <a:ext cx="677416" cy="528586"/>
            </a:xfrm>
            <a:prstGeom prst="can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Can 35"/>
            <p:cNvSpPr/>
            <p:nvPr/>
          </p:nvSpPr>
          <p:spPr>
            <a:xfrm>
              <a:off x="7217576" y="5733166"/>
              <a:ext cx="677416" cy="484213"/>
            </a:xfrm>
            <a:prstGeom prst="can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ight Arrow 36"/>
            <p:cNvSpPr/>
            <p:nvPr/>
          </p:nvSpPr>
          <p:spPr>
            <a:xfrm>
              <a:off x="6590935" y="5617579"/>
              <a:ext cx="519991" cy="6318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ight Arrow 37"/>
            <p:cNvSpPr/>
            <p:nvPr/>
          </p:nvSpPr>
          <p:spPr>
            <a:xfrm>
              <a:off x="6595848" y="4851801"/>
              <a:ext cx="515078" cy="63182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B47339DE-CA15-9B45-B719-04D101CE251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50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Sequences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67536"/>
              </p:ext>
            </p:extLst>
          </p:nvPr>
        </p:nvGraphicFramePr>
        <p:xfrm>
          <a:off x="457200" y="3118335"/>
          <a:ext cx="7951411" cy="3327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47812"/>
                <a:gridCol w="1597380"/>
                <a:gridCol w="1402073"/>
                <a:gridCol w="1402073"/>
                <a:gridCol w="1402073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Model (Sequence</a:t>
                      </a:r>
                      <a:r>
                        <a:rPr lang="en-US" baseline="0" dirty="0" smtClean="0"/>
                        <a:t> Type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Distance</a:t>
                      </a:r>
                      <a:r>
                        <a:rPr lang="en-US" baseline="0" dirty="0" smtClean="0"/>
                        <a:t> Function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(False positives,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False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negatives) of users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 clusters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50 clusters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100 clusters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Click Sequence Model</a:t>
                      </a:r>
                      <a:r>
                        <a:rPr lang="en-US" baseline="0" dirty="0" smtClean="0"/>
                        <a:t> (Categories)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(3%</a:t>
                      </a:r>
                      <a:r>
                        <a:rPr lang="en-US" baseline="0" dirty="0" smtClean="0"/>
                        <a:t> , 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(1%, 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(2%,</a:t>
                      </a:r>
                      <a:r>
                        <a:rPr lang="en-US" baseline="0" dirty="0" smtClean="0"/>
                        <a:t> 4</a:t>
                      </a:r>
                      <a:r>
                        <a:rPr lang="en-US" dirty="0" smtClean="0"/>
                        <a:t>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unigram</a:t>
                      </a:r>
                      <a:r>
                        <a:rPr lang="en-US" baseline="0" dirty="0" err="1" smtClean="0"/>
                        <a:t>+count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(1%</a:t>
                      </a:r>
                      <a:r>
                        <a:rPr lang="en-US" baseline="0" dirty="0" smtClean="0"/>
                        <a:t> , 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(1%, 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(1%,</a:t>
                      </a:r>
                      <a:r>
                        <a:rPr lang="en-US" baseline="0" dirty="0" smtClean="0"/>
                        <a:t> 3</a:t>
                      </a:r>
                      <a:r>
                        <a:rPr lang="en-US" dirty="0" smtClean="0"/>
                        <a:t>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(1%, 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(1%, 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(2%, 2%)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10gram+count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(1%, 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(2%, 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(1%, 2%)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Time-based</a:t>
                      </a:r>
                      <a:r>
                        <a:rPr lang="en-US" baseline="0" dirty="0" smtClean="0"/>
                        <a:t>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K-S</a:t>
                      </a:r>
                      <a:r>
                        <a:rPr lang="en-US" baseline="0" dirty="0" smtClean="0"/>
                        <a:t>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(9%, 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(2%, 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(5%, 10%)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Hybrid Model (</a:t>
                      </a:r>
                      <a:r>
                        <a:rPr lang="en-US" baseline="0" dirty="0" smtClean="0"/>
                        <a:t>Categories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(3%, 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(2%, 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(2%, 2%)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5gram+count</a:t>
                      </a:r>
                      <a:endParaRPr lang="en-US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(3%, 4%)</a:t>
                      </a:r>
                      <a:endParaRPr lang="en-US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(4%, 5%)</a:t>
                      </a:r>
                      <a:endParaRPr lang="en-US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(1%, 2%)</a:t>
                      </a:r>
                      <a:endParaRPr lang="en-US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600"/>
          </a:xfrm>
        </p:spPr>
        <p:txBody>
          <a:bodyPr>
            <a:normAutofit/>
          </a:bodyPr>
          <a:lstStyle/>
          <a:p>
            <a:r>
              <a:rPr lang="en-US" dirty="0" smtClean="0"/>
              <a:t>How well can each method separate </a:t>
            </a:r>
            <a:r>
              <a:rPr lang="en-US" dirty="0" err="1" smtClean="0"/>
              <a:t>Sybils</a:t>
            </a:r>
            <a:r>
              <a:rPr lang="en-US" dirty="0" smtClean="0"/>
              <a:t> from legitimate users?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B47339DE-CA15-9B45-B719-04D101CE251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92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156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Basics</a:t>
            </a:r>
          </a:p>
          <a:p>
            <a:pPr lvl="1"/>
            <a:r>
              <a:rPr lang="en-US" dirty="0" smtClean="0"/>
              <a:t>Training on one group of users, and test on the other group of users.</a:t>
            </a:r>
          </a:p>
          <a:p>
            <a:pPr lvl="1"/>
            <a:r>
              <a:rPr lang="en-US" dirty="0" smtClean="0"/>
              <a:t>Clusters trained using Hybrid Model</a:t>
            </a:r>
          </a:p>
          <a:p>
            <a:r>
              <a:rPr lang="en-US" dirty="0" smtClean="0"/>
              <a:t>Key takeaways</a:t>
            </a:r>
          </a:p>
          <a:p>
            <a:pPr lvl="1"/>
            <a:r>
              <a:rPr lang="en-US" dirty="0" smtClean="0"/>
              <a:t>High accuracy with 50 clicks in the test sequence</a:t>
            </a:r>
          </a:p>
          <a:p>
            <a:pPr lvl="1"/>
            <a:r>
              <a:rPr lang="en-US" dirty="0" smtClean="0"/>
              <a:t>Nearest Cluster (Center) method achieves high accuracy with minor computation overhead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145595"/>
              </p:ext>
            </p:extLst>
          </p:nvPr>
        </p:nvGraphicFramePr>
        <p:xfrm>
          <a:off x="597951" y="4007803"/>
          <a:ext cx="7834843" cy="2118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14217"/>
                <a:gridCol w="1830339"/>
                <a:gridCol w="1699076"/>
                <a:gridCol w="1691211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Clicks in the Sequence (length)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(False positives,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False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negatives) of users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K-nearest Neighbor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s (k=3)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Nearest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Cluster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(Avg. Distance)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Nearest Cluster (Center)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r>
                        <a:rPr lang="en-US" baseline="0" dirty="0" smtClean="0"/>
                        <a:t> &lt;=50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(1.5%</a:t>
                      </a:r>
                      <a:r>
                        <a:rPr lang="en-US" baseline="0" dirty="0" smtClean="0"/>
                        <a:t> , 2.1%)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(0.6%, 2.6%)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(0.4%,</a:t>
                      </a:r>
                      <a:r>
                        <a:rPr lang="en-US" baseline="0" dirty="0" smtClean="0"/>
                        <a:t> 2.3</a:t>
                      </a:r>
                      <a:r>
                        <a:rPr lang="en-US" dirty="0" smtClean="0"/>
                        <a:t>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r>
                        <a:rPr lang="en-US" baseline="0" dirty="0" smtClean="0"/>
                        <a:t> &lt;=100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(0.9%</a:t>
                      </a:r>
                      <a:r>
                        <a:rPr lang="en-US" baseline="0" dirty="0" smtClean="0"/>
                        <a:t> , 1.8%)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(0.2%, 2.5%)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(0.3%,</a:t>
                      </a:r>
                      <a:r>
                        <a:rPr lang="en-US" baseline="0" dirty="0" smtClean="0"/>
                        <a:t> 2.3</a:t>
                      </a:r>
                      <a:r>
                        <a:rPr lang="en-US" dirty="0" smtClean="0"/>
                        <a:t>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(0.6%</a:t>
                      </a:r>
                      <a:r>
                        <a:rPr lang="en-US" baseline="0" dirty="0" smtClean="0"/>
                        <a:t> , 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(0.4%, 2.8%)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(0.4%,</a:t>
                      </a:r>
                      <a:r>
                        <a:rPr lang="en-US" baseline="0" dirty="0" smtClean="0"/>
                        <a:t> 2.3</a:t>
                      </a:r>
                      <a:r>
                        <a:rPr lang="en-US" dirty="0" smtClean="0"/>
                        <a:t>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B47339DE-CA15-9B45-B719-04D101CE251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4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67527</TotalTime>
  <Words>1127</Words>
  <Application>Microsoft Macintosh PowerPoint</Application>
  <PresentationFormat>On-screen Show (4:3)</PresentationFormat>
  <Paragraphs>220</Paragraphs>
  <Slides>14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Median</vt:lpstr>
      <vt:lpstr>Document</vt:lpstr>
      <vt:lpstr>Clickstream Models &amp;  Sybil Detection</vt:lpstr>
      <vt:lpstr>Modeling User Clickstream Events</vt:lpstr>
      <vt:lpstr>System Overview</vt:lpstr>
      <vt:lpstr>Clickstream Models</vt:lpstr>
      <vt:lpstr>Clickstream Clustering</vt:lpstr>
      <vt:lpstr>Distance Functions Of Each Model</vt:lpstr>
      <vt:lpstr>Detection In A Nutshell</vt:lpstr>
      <vt:lpstr>Clustering Sequences</vt:lpstr>
      <vt:lpstr>Detection Accuracy</vt:lpstr>
      <vt:lpstr>Can Model Be Effective Over Time? </vt:lpstr>
      <vt:lpstr>Still Ongoing Work</vt:lpstr>
      <vt:lpstr>Some Useful Tools</vt:lpstr>
      <vt:lpstr>Other Ongoing Works/Ideas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Gang Wang</cp:lastModifiedBy>
  <cp:revision>750</cp:revision>
  <dcterms:created xsi:type="dcterms:W3CDTF">2012-01-03T02:22:46Z</dcterms:created>
  <dcterms:modified xsi:type="dcterms:W3CDTF">2013-05-20T06:08:59Z</dcterms:modified>
</cp:coreProperties>
</file>