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79" r:id="rId4"/>
    <p:sldId id="272" r:id="rId5"/>
    <p:sldId id="287" r:id="rId6"/>
    <p:sldId id="296" r:id="rId7"/>
    <p:sldId id="278" r:id="rId8"/>
    <p:sldId id="276" r:id="rId9"/>
    <p:sldId id="297" r:id="rId10"/>
    <p:sldId id="264" r:id="rId11"/>
    <p:sldId id="257" r:id="rId12"/>
    <p:sldId id="271" r:id="rId13"/>
    <p:sldId id="280" r:id="rId14"/>
    <p:sldId id="298" r:id="rId15"/>
    <p:sldId id="300" r:id="rId16"/>
    <p:sldId id="301" r:id="rId17"/>
    <p:sldId id="283" r:id="rId18"/>
    <p:sldId id="299" r:id="rId19"/>
    <p:sldId id="268" r:id="rId20"/>
    <p:sldId id="284" r:id="rId21"/>
    <p:sldId id="262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ADAF032-8AA1-2B48-B33D-F367DF1C4E60}">
          <p14:sldIdLst>
            <p14:sldId id="256"/>
            <p14:sldId id="258"/>
            <p14:sldId id="279"/>
            <p14:sldId id="272"/>
            <p14:sldId id="287"/>
            <p14:sldId id="296"/>
            <p14:sldId id="278"/>
            <p14:sldId id="276"/>
          </p14:sldIdLst>
        </p14:section>
        <p14:section name="Detect" id="{312B26F3-BA6D-9B4E-A00F-57FF480CE7A7}">
          <p14:sldIdLst>
            <p14:sldId id="297"/>
            <p14:sldId id="264"/>
            <p14:sldId id="257"/>
            <p14:sldId id="271"/>
          </p14:sldIdLst>
        </p14:section>
        <p14:section name="Detection" id="{F9BBD7F2-86CF-3542-B848-03EADF6D9B9B}">
          <p14:sldIdLst>
            <p14:sldId id="280"/>
            <p14:sldId id="298"/>
            <p14:sldId id="300"/>
            <p14:sldId id="301"/>
            <p14:sldId id="283"/>
          </p14:sldIdLst>
        </p14:section>
        <p14:section name="Adversaries" id="{7AC63F85-E6A9-1248-865D-59C9A523277A}">
          <p14:sldIdLst>
            <p14:sldId id="299"/>
            <p14:sldId id="268"/>
            <p14:sldId id="284"/>
          </p14:sldIdLst>
        </p14:section>
        <p14:section name="Conclude" id="{504FC4DC-D0E4-594E-A810-1B4CB925206C}">
          <p14:sldIdLst>
            <p14:sldId id="262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FF"/>
    <a:srgbClr val="FF6FCF"/>
    <a:srgbClr val="FF66FF"/>
    <a:srgbClr val="FFCC66"/>
    <a:srgbClr val="FF0000"/>
    <a:srgbClr val="FF9933"/>
    <a:srgbClr val="CC66FF"/>
    <a:srgbClr val="FF33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68606" autoAdjust="0"/>
  </p:normalViewPr>
  <p:slideViewPr>
    <p:cSldViewPr snapToGrid="0" snapToObjects="1">
      <p:cViewPr>
        <p:scale>
          <a:sx n="76" d="100"/>
          <a:sy n="76" d="100"/>
        </p:scale>
        <p:origin x="-239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summer2014:usenix: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summer2014:usenix: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summer2014:usenix: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summer2014:usenix: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54741363347195"/>
          <c:y val="0.070709879120852"/>
          <c:w val="0.535063448340566"/>
          <c:h val="0.75464877106963"/>
        </c:manualLayout>
      </c:layout>
      <c:barChart>
        <c:barDir val="col"/>
        <c:grouping val="clustered"/>
        <c:varyColors val="0"/>
        <c:ser>
          <c:idx val="0"/>
          <c:order val="0"/>
          <c:tx>
            <c:v>False Positive Rate</c:v>
          </c:tx>
          <c:invertIfNegative val="0"/>
          <c:cat>
            <c:strRef>
              <c:f>'[plots.xlsx]Sheet1 (2)'!$A$1:$A$6</c:f>
              <c:strCache>
                <c:ptCount val="6"/>
                <c:pt idx="0">
                  <c:v>RF</c:v>
                </c:pt>
                <c:pt idx="1">
                  <c:v>J48</c:v>
                </c:pt>
                <c:pt idx="2">
                  <c:v>SVMr</c:v>
                </c:pt>
                <c:pt idx="3">
                  <c:v>SVMp</c:v>
                </c:pt>
                <c:pt idx="4">
                  <c:v>BN</c:v>
                </c:pt>
                <c:pt idx="5">
                  <c:v>NB</c:v>
                </c:pt>
              </c:strCache>
            </c:strRef>
          </c:cat>
          <c:val>
            <c:numRef>
              <c:f>'[plots.xlsx]Sheet1 (2)'!$B$1:$B$6</c:f>
              <c:numCache>
                <c:formatCode>0.00%</c:formatCode>
                <c:ptCount val="6"/>
                <c:pt idx="0">
                  <c:v>0.0544</c:v>
                </c:pt>
                <c:pt idx="1">
                  <c:v>0.0614</c:v>
                </c:pt>
                <c:pt idx="2">
                  <c:v>0.0816</c:v>
                </c:pt>
                <c:pt idx="3">
                  <c:v>0.0776</c:v>
                </c:pt>
                <c:pt idx="4">
                  <c:v>0.0944</c:v>
                </c:pt>
                <c:pt idx="5">
                  <c:v>0.0354</c:v>
                </c:pt>
              </c:numCache>
            </c:numRef>
          </c:val>
        </c:ser>
        <c:ser>
          <c:idx val="1"/>
          <c:order val="1"/>
          <c:tx>
            <c:v>False Negative Rate</c:v>
          </c:tx>
          <c:spPr>
            <a:solidFill>
              <a:schemeClr val="accent4"/>
            </a:solidFill>
          </c:spPr>
          <c:invertIfNegative val="0"/>
          <c:val>
            <c:numRef>
              <c:f>'[plots.xlsx]Sheet1 (2)'!$D$1:$D$6</c:f>
              <c:numCache>
                <c:formatCode>0.00%</c:formatCode>
                <c:ptCount val="6"/>
                <c:pt idx="0">
                  <c:v>0.0302</c:v>
                </c:pt>
                <c:pt idx="1">
                  <c:v>0.001</c:v>
                </c:pt>
                <c:pt idx="2">
                  <c:v>0.1044</c:v>
                </c:pt>
                <c:pt idx="3">
                  <c:v>0.1122</c:v>
                </c:pt>
                <c:pt idx="4">
                  <c:v>0.1278</c:v>
                </c:pt>
                <c:pt idx="5">
                  <c:v>0.528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2453592"/>
        <c:axId val="-2012368456"/>
      </c:barChart>
      <c:catAx>
        <c:axId val="-20124535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12368456"/>
        <c:crosses val="autoZero"/>
        <c:auto val="1"/>
        <c:lblAlgn val="ctr"/>
        <c:lblOffset val="100"/>
        <c:noMultiLvlLbl val="0"/>
      </c:catAx>
      <c:valAx>
        <c:axId val="-20123684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2012453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8296764480042"/>
          <c:y val="0.0757697971627952"/>
          <c:w val="0.345496588628623"/>
          <c:h val="0.2439043298788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J48</c:v>
          </c:tx>
          <c:xVal>
            <c:numRef>
              <c:f>Sheet3!$A$1:$A$36</c:f>
              <c:numCache>
                <c:formatCode>General</c:formatCode>
                <c:ptCount val="3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</c:numCache>
            </c:numRef>
          </c:xVal>
          <c:yVal>
            <c:numRef>
              <c:f>Sheet3!$C$1:$C$36</c:f>
              <c:numCache>
                <c:formatCode>General</c:formatCode>
                <c:ptCount val="36"/>
                <c:pt idx="0">
                  <c:v>8.15942508363</c:v>
                </c:pt>
                <c:pt idx="1">
                  <c:v>54.5739074062</c:v>
                </c:pt>
                <c:pt idx="2">
                  <c:v>95.2542630627</c:v>
                </c:pt>
                <c:pt idx="3">
                  <c:v>99.96850393699998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</c:numCache>
            </c:numRef>
          </c:yVal>
          <c:smooth val="1"/>
        </c:ser>
        <c:ser>
          <c:idx val="1"/>
          <c:order val="1"/>
          <c:tx>
            <c:v>SVMp</c:v>
          </c:tx>
          <c:yVal>
            <c:numRef>
              <c:f>Sheet3!$F$1:$F$36</c:f>
              <c:numCache>
                <c:formatCode>General</c:formatCode>
                <c:ptCount val="36"/>
                <c:pt idx="0">
                  <c:v>11.4320612992</c:v>
                </c:pt>
                <c:pt idx="1">
                  <c:v>42.0797729383</c:v>
                </c:pt>
                <c:pt idx="2">
                  <c:v>67.80621787139998</c:v>
                </c:pt>
                <c:pt idx="3">
                  <c:v>83.3137427092</c:v>
                </c:pt>
                <c:pt idx="4">
                  <c:v>92.916440378</c:v>
                </c:pt>
                <c:pt idx="5">
                  <c:v>97.5611786982</c:v>
                </c:pt>
                <c:pt idx="6">
                  <c:v>98.0011348592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</c:numCache>
            </c:numRef>
          </c:yVal>
          <c:smooth val="1"/>
        </c:ser>
        <c:ser>
          <c:idx val="2"/>
          <c:order val="2"/>
          <c:tx>
            <c:v>RF</c:v>
          </c:tx>
          <c:yVal>
            <c:numRef>
              <c:f>Sheet3!$I$1:$I$36</c:f>
              <c:numCache>
                <c:formatCode>General</c:formatCode>
                <c:ptCount val="36"/>
                <c:pt idx="0">
                  <c:v>4.04553913691</c:v>
                </c:pt>
                <c:pt idx="1">
                  <c:v>26.0626315148</c:v>
                </c:pt>
                <c:pt idx="2">
                  <c:v>52.40341030370001</c:v>
                </c:pt>
                <c:pt idx="3">
                  <c:v>75.2294420252</c:v>
                </c:pt>
                <c:pt idx="4">
                  <c:v>93.13946830939985</c:v>
                </c:pt>
                <c:pt idx="5">
                  <c:v>99.3812324357</c:v>
                </c:pt>
                <c:pt idx="6">
                  <c:v>99.4190634572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</c:numCache>
            </c:numRef>
          </c:yVal>
          <c:smooth val="1"/>
        </c:ser>
        <c:ser>
          <c:idx val="3"/>
          <c:order val="3"/>
          <c:tx>
            <c:v>SVMr</c:v>
          </c:tx>
          <c:spPr>
            <a:ln>
              <a:solidFill>
                <a:srgbClr val="FF3300"/>
              </a:solidFill>
            </a:ln>
          </c:spPr>
          <c:marker>
            <c:spPr>
              <a:ln>
                <a:solidFill>
                  <a:srgbClr val="FF3300"/>
                </a:solidFill>
              </a:ln>
            </c:spPr>
          </c:marker>
          <c:yVal>
            <c:numRef>
              <c:f>Sheet3!$L$1:$L$36</c:f>
              <c:numCache>
                <c:formatCode>General</c:formatCode>
                <c:ptCount val="36"/>
                <c:pt idx="0">
                  <c:v>11.4017363964</c:v>
                </c:pt>
                <c:pt idx="1">
                  <c:v>43.4731069055</c:v>
                </c:pt>
                <c:pt idx="2">
                  <c:v>68.88832211589937</c:v>
                </c:pt>
                <c:pt idx="3">
                  <c:v>84.5099769462</c:v>
                </c:pt>
                <c:pt idx="4">
                  <c:v>93.3546665995</c:v>
                </c:pt>
                <c:pt idx="5">
                  <c:v>97.8352284438</c:v>
                </c:pt>
                <c:pt idx="6">
                  <c:v>98.35290521149943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9723304"/>
        <c:axId val="-2009715736"/>
      </c:scatterChart>
      <c:valAx>
        <c:axId val="-2009723304"/>
        <c:scaling>
          <c:orientation val="minMax"/>
          <c:max val="35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Number of Features</a:t>
                </a:r>
                <a:r>
                  <a:rPr lang="en-US" sz="1800" baseline="0" dirty="0"/>
                  <a:t> Altered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09715736"/>
        <c:crosses val="autoZero"/>
        <c:crossBetween val="midCat"/>
      </c:valAx>
      <c:valAx>
        <c:axId val="-2009715736"/>
        <c:scaling>
          <c:orientation val="minMax"/>
          <c:max val="10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Worker</a:t>
                </a:r>
                <a:r>
                  <a:rPr lang="en-US" sz="1800" baseline="0" dirty="0"/>
                  <a:t> Evasion Rate (%)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097233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7390118383008"/>
          <c:y val="0.218037165354331"/>
          <c:w val="0.173972468222073"/>
          <c:h val="0.47592566929133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J48</c:v>
          </c:tx>
          <c:xVal>
            <c:numRef>
              <c:f>Sheet5!$A$1:$A$36</c:f>
              <c:numCache>
                <c:formatCode>General</c:formatCode>
                <c:ptCount val="3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</c:numCache>
            </c:numRef>
          </c:xVal>
          <c:yVal>
            <c:numRef>
              <c:f>Sheet5!$C$1:$C$36</c:f>
              <c:numCache>
                <c:formatCode>General</c:formatCode>
                <c:ptCount val="36"/>
                <c:pt idx="0">
                  <c:v>6.500001864410001</c:v>
                </c:pt>
                <c:pt idx="1">
                  <c:v>15.5035983973</c:v>
                </c:pt>
                <c:pt idx="2">
                  <c:v>25.9011230062</c:v>
                </c:pt>
                <c:pt idx="3">
                  <c:v>32.2020127893</c:v>
                </c:pt>
                <c:pt idx="4">
                  <c:v>37.4351288259</c:v>
                </c:pt>
                <c:pt idx="5">
                  <c:v>42.54747855749999</c:v>
                </c:pt>
                <c:pt idx="6">
                  <c:v>48.0487963425</c:v>
                </c:pt>
                <c:pt idx="7">
                  <c:v>53.429460493</c:v>
                </c:pt>
                <c:pt idx="8">
                  <c:v>58.5890399495</c:v>
                </c:pt>
                <c:pt idx="9">
                  <c:v>63.5762408052</c:v>
                </c:pt>
                <c:pt idx="10">
                  <c:v>68.3518238375996</c:v>
                </c:pt>
                <c:pt idx="11">
                  <c:v>72.7181039597</c:v>
                </c:pt>
                <c:pt idx="12">
                  <c:v>77.0656033143</c:v>
                </c:pt>
                <c:pt idx="13">
                  <c:v>80.9333775542996</c:v>
                </c:pt>
                <c:pt idx="14">
                  <c:v>84.67581296359931</c:v>
                </c:pt>
                <c:pt idx="15">
                  <c:v>88.2300306938</c:v>
                </c:pt>
                <c:pt idx="16">
                  <c:v>91.4910908373</c:v>
                </c:pt>
                <c:pt idx="17">
                  <c:v>93.9714309216</c:v>
                </c:pt>
                <c:pt idx="18">
                  <c:v>95.9641492765</c:v>
                </c:pt>
                <c:pt idx="19">
                  <c:v>97.52734035549946</c:v>
                </c:pt>
                <c:pt idx="20">
                  <c:v>98.5308052253</c:v>
                </c:pt>
                <c:pt idx="21">
                  <c:v>99.20658988149998</c:v>
                </c:pt>
                <c:pt idx="22">
                  <c:v>99.60644701599946</c:v>
                </c:pt>
                <c:pt idx="23">
                  <c:v>99.8604615874</c:v>
                </c:pt>
                <c:pt idx="24">
                  <c:v>99.9466945638</c:v>
                </c:pt>
                <c:pt idx="25">
                  <c:v>99.97962111860001</c:v>
                </c:pt>
                <c:pt idx="26">
                  <c:v>99.9921631321</c:v>
                </c:pt>
                <c:pt idx="27">
                  <c:v>99.9968652037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</c:numCache>
            </c:numRef>
          </c:yVal>
          <c:smooth val="1"/>
        </c:ser>
        <c:ser>
          <c:idx val="1"/>
          <c:order val="1"/>
          <c:tx>
            <c:v>SVMp</c:v>
          </c:tx>
          <c:yVal>
            <c:numRef>
              <c:f>Sheet5!$F$1:$F$36</c:f>
              <c:numCache>
                <c:formatCode>General</c:formatCode>
                <c:ptCount val="36"/>
                <c:pt idx="0">
                  <c:v>11.4969392305</c:v>
                </c:pt>
                <c:pt idx="1">
                  <c:v>19.8957987268</c:v>
                </c:pt>
                <c:pt idx="2">
                  <c:v>28.7403040632</c:v>
                </c:pt>
                <c:pt idx="3">
                  <c:v>38.1891382741</c:v>
                </c:pt>
                <c:pt idx="4">
                  <c:v>47.1515251033</c:v>
                </c:pt>
                <c:pt idx="5">
                  <c:v>54.7427092249</c:v>
                </c:pt>
                <c:pt idx="6">
                  <c:v>62.2101285524</c:v>
                </c:pt>
                <c:pt idx="7">
                  <c:v>69.09725403269998</c:v>
                </c:pt>
                <c:pt idx="8">
                  <c:v>75.2154462665</c:v>
                </c:pt>
                <c:pt idx="9">
                  <c:v>80.4297637766</c:v>
                </c:pt>
                <c:pt idx="10">
                  <c:v>85.54382183200001</c:v>
                </c:pt>
                <c:pt idx="11">
                  <c:v>90.19846231509946</c:v>
                </c:pt>
                <c:pt idx="12">
                  <c:v>93.56977193939969</c:v>
                </c:pt>
                <c:pt idx="13">
                  <c:v>95.9073333346</c:v>
                </c:pt>
                <c:pt idx="14">
                  <c:v>97.4416267092</c:v>
                </c:pt>
                <c:pt idx="15">
                  <c:v>98.37969310339975</c:v>
                </c:pt>
                <c:pt idx="16">
                  <c:v>98.97579595729958</c:v>
                </c:pt>
                <c:pt idx="17">
                  <c:v>99.3271662386</c:v>
                </c:pt>
                <c:pt idx="18">
                  <c:v>99.60635003909955</c:v>
                </c:pt>
                <c:pt idx="19">
                  <c:v>99.75537580969939</c:v>
                </c:pt>
                <c:pt idx="20">
                  <c:v>99.86670842710001</c:v>
                </c:pt>
                <c:pt idx="21">
                  <c:v>99.9482527391</c:v>
                </c:pt>
                <c:pt idx="22">
                  <c:v>99.98902156769998</c:v>
                </c:pt>
                <c:pt idx="23">
                  <c:v>99.9905918011</c:v>
                </c:pt>
                <c:pt idx="24">
                  <c:v>99.998432479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</c:numCache>
            </c:numRef>
          </c:yVal>
          <c:smooth val="1"/>
        </c:ser>
        <c:ser>
          <c:idx val="2"/>
          <c:order val="2"/>
          <c:tx>
            <c:v>RF</c:v>
          </c:tx>
          <c:yVal>
            <c:numRef>
              <c:f>Sheet5!$I$1:$I$36</c:f>
              <c:numCache>
                <c:formatCode>General</c:formatCode>
                <c:ptCount val="36"/>
                <c:pt idx="0">
                  <c:v>3.26697646653</c:v>
                </c:pt>
                <c:pt idx="1">
                  <c:v>9.26963454714</c:v>
                </c:pt>
                <c:pt idx="2">
                  <c:v>18.8123657687</c:v>
                </c:pt>
                <c:pt idx="3">
                  <c:v>25.1964898634</c:v>
                </c:pt>
                <c:pt idx="4">
                  <c:v>30.9840988016</c:v>
                </c:pt>
                <c:pt idx="5">
                  <c:v>37.4684335393</c:v>
                </c:pt>
                <c:pt idx="6">
                  <c:v>44.3121996398</c:v>
                </c:pt>
                <c:pt idx="7">
                  <c:v>51.6002717348</c:v>
                </c:pt>
                <c:pt idx="8">
                  <c:v>58.7969434821</c:v>
                </c:pt>
                <c:pt idx="9">
                  <c:v>65.6999926476</c:v>
                </c:pt>
                <c:pt idx="10">
                  <c:v>72.62997454389946</c:v>
                </c:pt>
                <c:pt idx="11">
                  <c:v>78.811439989</c:v>
                </c:pt>
                <c:pt idx="12">
                  <c:v>84.3179517243</c:v>
                </c:pt>
                <c:pt idx="13">
                  <c:v>88.958739498</c:v>
                </c:pt>
                <c:pt idx="14">
                  <c:v>92.48199687050001</c:v>
                </c:pt>
                <c:pt idx="15">
                  <c:v>95.1548344</c:v>
                </c:pt>
                <c:pt idx="16">
                  <c:v>96.9315956558</c:v>
                </c:pt>
                <c:pt idx="17">
                  <c:v>98.08532186849946</c:v>
                </c:pt>
                <c:pt idx="18">
                  <c:v>98.8825962365993</c:v>
                </c:pt>
                <c:pt idx="19">
                  <c:v>99.3801018091</c:v>
                </c:pt>
                <c:pt idx="20">
                  <c:v>99.7049141716</c:v>
                </c:pt>
                <c:pt idx="21">
                  <c:v>99.85873323019946</c:v>
                </c:pt>
                <c:pt idx="22">
                  <c:v>99.9325305342</c:v>
                </c:pt>
                <c:pt idx="23">
                  <c:v>99.97018259209946</c:v>
                </c:pt>
                <c:pt idx="24">
                  <c:v>99.9843088837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</c:numCache>
            </c:numRef>
          </c:yVal>
          <c:smooth val="1"/>
        </c:ser>
        <c:ser>
          <c:idx val="3"/>
          <c:order val="3"/>
          <c:tx>
            <c:v>SVMr</c:v>
          </c:tx>
          <c:spPr>
            <a:ln>
              <a:solidFill>
                <a:srgbClr val="FF3300"/>
              </a:solidFill>
            </a:ln>
          </c:spPr>
          <c:marker>
            <c:spPr>
              <a:ln>
                <a:solidFill>
                  <a:srgbClr val="FF3300"/>
                </a:solidFill>
              </a:ln>
            </c:spPr>
          </c:marker>
          <c:yVal>
            <c:numRef>
              <c:f>Sheet5!$L$1:$L$36</c:f>
              <c:numCache>
                <c:formatCode>General</c:formatCode>
                <c:ptCount val="36"/>
                <c:pt idx="0">
                  <c:v>9.731679166849997</c:v>
                </c:pt>
                <c:pt idx="1">
                  <c:v>15.9936181918</c:v>
                </c:pt>
                <c:pt idx="2">
                  <c:v>24.3694760901</c:v>
                </c:pt>
                <c:pt idx="3">
                  <c:v>33.7534068705</c:v>
                </c:pt>
                <c:pt idx="4">
                  <c:v>43.2154463475</c:v>
                </c:pt>
                <c:pt idx="5">
                  <c:v>51.0265098216</c:v>
                </c:pt>
                <c:pt idx="6">
                  <c:v>58.4343169616</c:v>
                </c:pt>
                <c:pt idx="7">
                  <c:v>65.5929935953</c:v>
                </c:pt>
                <c:pt idx="8">
                  <c:v>71.77043012339946</c:v>
                </c:pt>
                <c:pt idx="9">
                  <c:v>76.9589567648</c:v>
                </c:pt>
                <c:pt idx="10">
                  <c:v>82.58386292099998</c:v>
                </c:pt>
                <c:pt idx="11">
                  <c:v>87.46522271</c:v>
                </c:pt>
                <c:pt idx="12">
                  <c:v>91.7056849673</c:v>
                </c:pt>
                <c:pt idx="13">
                  <c:v>94.7189494071</c:v>
                </c:pt>
                <c:pt idx="14">
                  <c:v>96.79680543309998</c:v>
                </c:pt>
                <c:pt idx="15">
                  <c:v>98.07738693990001</c:v>
                </c:pt>
                <c:pt idx="16">
                  <c:v>98.8118157048</c:v>
                </c:pt>
                <c:pt idx="17">
                  <c:v>99.2592097159</c:v>
                </c:pt>
                <c:pt idx="18">
                  <c:v>99.59190633579998</c:v>
                </c:pt>
                <c:pt idx="19">
                  <c:v>99.7739260455</c:v>
                </c:pt>
                <c:pt idx="20">
                  <c:v>99.8963866844</c:v>
                </c:pt>
                <c:pt idx="21">
                  <c:v>99.937220201</c:v>
                </c:pt>
                <c:pt idx="22">
                  <c:v>99.97646057889995</c:v>
                </c:pt>
                <c:pt idx="23">
                  <c:v>99.9937200635</c:v>
                </c:pt>
                <c:pt idx="24">
                  <c:v>99.9968575688</c:v>
                </c:pt>
                <c:pt idx="25">
                  <c:v>100.0</c:v>
                </c:pt>
                <c:pt idx="26">
                  <c:v>99.9984281672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9413512"/>
        <c:axId val="-2009405928"/>
      </c:scatterChart>
      <c:valAx>
        <c:axId val="-2009413512"/>
        <c:scaling>
          <c:orientation val="minMax"/>
          <c:max val="35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Number of Features</a:t>
                </a:r>
                <a:r>
                  <a:rPr lang="en-US" sz="1800" baseline="0" dirty="0"/>
                  <a:t> Altered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09405928"/>
        <c:crosses val="autoZero"/>
        <c:crossBetween val="midCat"/>
      </c:valAx>
      <c:valAx>
        <c:axId val="-2009405928"/>
        <c:scaling>
          <c:orientation val="minMax"/>
          <c:max val="10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Worker</a:t>
                </a:r>
                <a:r>
                  <a:rPr lang="en-US" sz="1800" baseline="0" dirty="0"/>
                  <a:t> Evasion Rate (%)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094135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7390118383008"/>
          <c:y val="0.218037165354331"/>
          <c:w val="0.173972468222073"/>
          <c:h val="0.47592566929133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Tree</c:v>
          </c:tx>
          <c:xVal>
            <c:numRef>
              <c:f>Sheet7!$A$1:$A$12</c:f>
              <c:numCache>
                <c:formatCode>General</c:formatCode>
                <c:ptCount val="12"/>
                <c:pt idx="0">
                  <c:v>0.0</c:v>
                </c:pt>
                <c:pt idx="1">
                  <c:v>0.01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0.6</c:v>
                </c:pt>
                <c:pt idx="9">
                  <c:v>0.7</c:v>
                </c:pt>
                <c:pt idx="10">
                  <c:v>0.8</c:v>
                </c:pt>
                <c:pt idx="11">
                  <c:v>0.9</c:v>
                </c:pt>
              </c:numCache>
            </c:numRef>
          </c:xVal>
          <c:yVal>
            <c:numRef>
              <c:f>Sheet7!$C$1:$C$12</c:f>
              <c:numCache>
                <c:formatCode>General</c:formatCode>
                <c:ptCount val="12"/>
                <c:pt idx="0">
                  <c:v>6.0</c:v>
                </c:pt>
                <c:pt idx="1">
                  <c:v>7.68</c:v>
                </c:pt>
                <c:pt idx="2">
                  <c:v>8.172</c:v>
                </c:pt>
                <c:pt idx="3">
                  <c:v>9.239999999999998</c:v>
                </c:pt>
                <c:pt idx="4">
                  <c:v>11.755</c:v>
                </c:pt>
                <c:pt idx="5">
                  <c:v>14.6825</c:v>
                </c:pt>
                <c:pt idx="6">
                  <c:v>16.32875</c:v>
                </c:pt>
                <c:pt idx="7">
                  <c:v>15.84125</c:v>
                </c:pt>
                <c:pt idx="8">
                  <c:v>15.50125</c:v>
                </c:pt>
                <c:pt idx="9">
                  <c:v>18.06</c:v>
                </c:pt>
                <c:pt idx="10">
                  <c:v>16.11125</c:v>
                </c:pt>
                <c:pt idx="11">
                  <c:v>18.8475</c:v>
                </c:pt>
              </c:numCache>
            </c:numRef>
          </c:yVal>
          <c:smooth val="1"/>
        </c:ser>
        <c:ser>
          <c:idx val="1"/>
          <c:order val="1"/>
          <c:tx>
            <c:v>SVMp</c:v>
          </c:tx>
          <c:xVal>
            <c:numRef>
              <c:f>Sheet7!$D$1:$D$12</c:f>
              <c:numCache>
                <c:formatCode>General</c:formatCode>
                <c:ptCount val="12"/>
                <c:pt idx="0">
                  <c:v>0.0</c:v>
                </c:pt>
                <c:pt idx="1">
                  <c:v>0.01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0.6</c:v>
                </c:pt>
                <c:pt idx="9">
                  <c:v>0.7</c:v>
                </c:pt>
                <c:pt idx="10">
                  <c:v>0.8</c:v>
                </c:pt>
                <c:pt idx="11">
                  <c:v>0.9</c:v>
                </c:pt>
              </c:numCache>
            </c:numRef>
          </c:xVal>
          <c:yVal>
            <c:numRef>
              <c:f>Sheet7!$F$1:$F$12</c:f>
              <c:numCache>
                <c:formatCode>General</c:formatCode>
                <c:ptCount val="12"/>
                <c:pt idx="0">
                  <c:v>6.56</c:v>
                </c:pt>
                <c:pt idx="1">
                  <c:v>7.656</c:v>
                </c:pt>
                <c:pt idx="2">
                  <c:v>7.815999999999994</c:v>
                </c:pt>
                <c:pt idx="3">
                  <c:v>8.035</c:v>
                </c:pt>
                <c:pt idx="4">
                  <c:v>8.16</c:v>
                </c:pt>
                <c:pt idx="5">
                  <c:v>8.485</c:v>
                </c:pt>
                <c:pt idx="6">
                  <c:v>9.035</c:v>
                </c:pt>
                <c:pt idx="7">
                  <c:v>9.675</c:v>
                </c:pt>
                <c:pt idx="8">
                  <c:v>10.535</c:v>
                </c:pt>
                <c:pt idx="9">
                  <c:v>10.645</c:v>
                </c:pt>
                <c:pt idx="10">
                  <c:v>10.89</c:v>
                </c:pt>
                <c:pt idx="11">
                  <c:v>11.395</c:v>
                </c:pt>
              </c:numCache>
            </c:numRef>
          </c:yVal>
          <c:smooth val="1"/>
        </c:ser>
        <c:ser>
          <c:idx val="2"/>
          <c:order val="2"/>
          <c:tx>
            <c:v>RF</c:v>
          </c:tx>
          <c:xVal>
            <c:numRef>
              <c:f>Sheet7!$G$1:$G$12</c:f>
              <c:numCache>
                <c:formatCode>General</c:formatCode>
                <c:ptCount val="12"/>
                <c:pt idx="0">
                  <c:v>0.0</c:v>
                </c:pt>
                <c:pt idx="1">
                  <c:v>0.01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0.6</c:v>
                </c:pt>
                <c:pt idx="9">
                  <c:v>0.7</c:v>
                </c:pt>
                <c:pt idx="10">
                  <c:v>0.8</c:v>
                </c:pt>
                <c:pt idx="11">
                  <c:v>0.9</c:v>
                </c:pt>
              </c:numCache>
            </c:numRef>
          </c:xVal>
          <c:yVal>
            <c:numRef>
              <c:f>Sheet7!$I$1:$I$12</c:f>
              <c:numCache>
                <c:formatCode>General</c:formatCode>
                <c:ptCount val="12"/>
                <c:pt idx="0">
                  <c:v>5.4</c:v>
                </c:pt>
                <c:pt idx="1">
                  <c:v>6.56</c:v>
                </c:pt>
                <c:pt idx="2">
                  <c:v>7.348000000000001</c:v>
                </c:pt>
                <c:pt idx="3">
                  <c:v>7.824999999999981</c:v>
                </c:pt>
                <c:pt idx="4">
                  <c:v>9.025</c:v>
                </c:pt>
                <c:pt idx="5">
                  <c:v>9.975</c:v>
                </c:pt>
                <c:pt idx="6">
                  <c:v>11.335</c:v>
                </c:pt>
                <c:pt idx="7">
                  <c:v>11.685</c:v>
                </c:pt>
                <c:pt idx="8">
                  <c:v>13.29</c:v>
                </c:pt>
                <c:pt idx="9">
                  <c:v>14.185</c:v>
                </c:pt>
                <c:pt idx="10">
                  <c:v>15.69</c:v>
                </c:pt>
                <c:pt idx="11">
                  <c:v>16.57</c:v>
                </c:pt>
              </c:numCache>
            </c:numRef>
          </c:yVal>
          <c:smooth val="1"/>
        </c:ser>
        <c:ser>
          <c:idx val="3"/>
          <c:order val="3"/>
          <c:tx>
            <c:v>SVMr</c:v>
          </c:tx>
          <c:spPr>
            <a:ln>
              <a:solidFill>
                <a:srgbClr val="FF3300"/>
              </a:solidFill>
            </a:ln>
          </c:spPr>
          <c:marker>
            <c:symbol val="x"/>
            <c:size val="9"/>
            <c:spPr>
              <a:solidFill>
                <a:srgbClr val="FF66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Sheet7!$J$1:$J$12</c:f>
              <c:numCache>
                <c:formatCode>General</c:formatCode>
                <c:ptCount val="12"/>
                <c:pt idx="0">
                  <c:v>0.0</c:v>
                </c:pt>
                <c:pt idx="1">
                  <c:v>0.01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0.3</c:v>
                </c:pt>
                <c:pt idx="6">
                  <c:v>0.4</c:v>
                </c:pt>
                <c:pt idx="7">
                  <c:v>0.5</c:v>
                </c:pt>
                <c:pt idx="8">
                  <c:v>0.6</c:v>
                </c:pt>
                <c:pt idx="9">
                  <c:v>0.7</c:v>
                </c:pt>
                <c:pt idx="10">
                  <c:v>0.8</c:v>
                </c:pt>
                <c:pt idx="11">
                  <c:v>0.9</c:v>
                </c:pt>
              </c:numCache>
            </c:numRef>
          </c:xVal>
          <c:yVal>
            <c:numRef>
              <c:f>Sheet7!$L$1:$L$12</c:f>
              <c:numCache>
                <c:formatCode>General</c:formatCode>
                <c:ptCount val="12"/>
                <c:pt idx="0">
                  <c:v>7.000000000000001</c:v>
                </c:pt>
                <c:pt idx="1">
                  <c:v>8.264000000000001</c:v>
                </c:pt>
                <c:pt idx="2">
                  <c:v>8.540000000000001</c:v>
                </c:pt>
                <c:pt idx="3">
                  <c:v>9.245000000000001</c:v>
                </c:pt>
                <c:pt idx="4">
                  <c:v>8.75</c:v>
                </c:pt>
                <c:pt idx="5">
                  <c:v>9.975</c:v>
                </c:pt>
                <c:pt idx="6">
                  <c:v>9.245000000000001</c:v>
                </c:pt>
                <c:pt idx="7">
                  <c:v>9.645</c:v>
                </c:pt>
                <c:pt idx="8">
                  <c:v>10.15</c:v>
                </c:pt>
                <c:pt idx="9">
                  <c:v>10.005</c:v>
                </c:pt>
                <c:pt idx="10">
                  <c:v>10.505</c:v>
                </c:pt>
                <c:pt idx="11">
                  <c:v>10.435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9294504"/>
        <c:axId val="2086547048"/>
      </c:scatterChart>
      <c:valAx>
        <c:axId val="-2009294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Ratio of Poison-to-Turfing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86547048"/>
        <c:crosses val="autoZero"/>
        <c:crossBetween val="midCat"/>
      </c:valAx>
      <c:valAx>
        <c:axId val="2086547048"/>
        <c:scaling>
          <c:orientation val="minMax"/>
          <c:max val="2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aseline="0"/>
                  <a:t>False Positive Rate (%)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09294504"/>
        <c:crossesAt val="0.01"/>
        <c:crossBetween val="midCat"/>
      </c:valAx>
    </c:plotArea>
    <c:legend>
      <c:legendPos val="r"/>
      <c:layout>
        <c:manualLayout>
          <c:xMode val="edge"/>
          <c:yMode val="edge"/>
          <c:x val="0.814480187667073"/>
          <c:y val="0.206037165354331"/>
          <c:w val="0.173972468222073"/>
          <c:h val="0.47592566929133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5E900-5F59-834D-B759-E55564F9E643}" type="datetimeFigureOut">
              <a:rPr lang="en-US" smtClean="0"/>
              <a:t>8/21/14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12A5-00F9-9F46-A44C-F73515626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86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B631F-B2D4-B04B-AA4A-76214526EC46}" type="datetimeFigureOut">
              <a:rPr lang="en-US" smtClean="0"/>
              <a:t>8/21/14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F55C2-790D-2B4F-A812-815153739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34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75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2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8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0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7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43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08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61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19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43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1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5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39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3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5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86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2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7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58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71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4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3FC1-812C-D24E-805D-979E58987768}" type="datetime1">
              <a:rPr lang="en-US" smtClean="0"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4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4C4E-20AF-2A46-BDD4-2733C24BADA9}" type="datetime1">
              <a:rPr lang="en-US" smtClean="0"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3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93A4-7867-3745-8256-406A80DFCE1A}" type="datetime1">
              <a:rPr lang="en-US" smtClean="0"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8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07E-9ADD-9E47-9CA1-5221B8D89A69}" type="datetime1">
              <a:rPr lang="en-US" smtClean="0"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9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943B-8E82-3E4E-88A5-DC3CF9F8D716}" type="datetime1">
              <a:rPr lang="en-US" smtClean="0"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0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1FCF-2A05-554F-8FA4-01176BCF4C18}" type="datetime1">
              <a:rPr lang="en-US" smtClean="0"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754D-9168-1F4D-A20B-2051483747A2}" type="datetime1">
              <a:rPr lang="en-US" smtClean="0"/>
              <a:t>8/21/14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9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860B-1AF6-4046-993F-F71DC915B00D}" type="datetime1">
              <a:rPr lang="en-US" smtClean="0"/>
              <a:t>8/21/14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6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8358-0E79-F246-AE9D-2FB7A24D869C}" type="datetime1">
              <a:rPr lang="en-US" smtClean="0"/>
              <a:t>8/21/14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8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1B79-495F-F648-A7E0-0B9B8A833B9A}" type="datetime1">
              <a:rPr lang="en-US" smtClean="0"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7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74B2-5CBE-9C4C-8DA9-E16780C117EC}" type="datetime1">
              <a:rPr lang="en-US" smtClean="0"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9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C922-1C5A-F44B-8A77-9E6EB4E47007}" type="datetime1">
              <a:rPr lang="en-US" smtClean="0"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fld id="{2311F9E4-C171-8740-9B72-85CFA15E6D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7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66CC"/>
          </a:solidFill>
          <a:latin typeface="Calisto MT"/>
          <a:ea typeface="+mj-ea"/>
          <a:cs typeface="Calisto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66CC"/>
        </a:buClr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Calisto MT"/>
          <a:ea typeface="+mn-ea"/>
          <a:cs typeface="Calisto MT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66CC"/>
        </a:buClr>
        <a:buFont typeface="Arial"/>
        <a:buChar char="–"/>
        <a:defRPr sz="2400" kern="1200">
          <a:solidFill>
            <a:srgbClr val="333333"/>
          </a:solidFill>
          <a:latin typeface="Calisto MT"/>
          <a:ea typeface="+mn-ea"/>
          <a:cs typeface="Calisto MT"/>
        </a:defRPr>
      </a:lvl2pPr>
      <a:lvl3pPr marL="1143000" indent="-228600" algn="l" defTabSz="457200" rtl="0" eaLnBrk="1" latinLnBrk="0" hangingPunct="1">
        <a:spcBef>
          <a:spcPct val="20000"/>
        </a:spcBef>
        <a:buSzPct val="75000"/>
        <a:buFont typeface="Courier New"/>
        <a:buChar char="o"/>
        <a:defRPr sz="2200" kern="1200">
          <a:solidFill>
            <a:srgbClr val="333333"/>
          </a:solidFill>
          <a:latin typeface="Calisto MT"/>
          <a:ea typeface="+mn-ea"/>
          <a:cs typeface="Calisto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333333"/>
          </a:solidFill>
          <a:latin typeface="Calisto MT"/>
          <a:ea typeface="+mn-ea"/>
          <a:cs typeface="Calisto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333333"/>
          </a:solidFill>
          <a:latin typeface="Calisto MT"/>
          <a:ea typeface="+mn-ea"/>
          <a:cs typeface="Calisto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0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0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chart" Target="../charts/chart1.xm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1.emf"/><Relationship Id="rId5" Type="http://schemas.openxmlformats.org/officeDocument/2006/relationships/image" Target="../media/image23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3.emf"/><Relationship Id="rId5" Type="http://schemas.openxmlformats.org/officeDocument/2006/relationships/image" Target="../media/image21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1.emf"/><Relationship Id="rId5" Type="http://schemas.openxmlformats.org/officeDocument/2006/relationships/image" Target="../media/image23.em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1.emf"/><Relationship Id="rId5" Type="http://schemas.openxmlformats.org/officeDocument/2006/relationships/image" Target="../media/image23.emf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chart" Target="../charts/chart4.xml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6.png"/><Relationship Id="rId5" Type="http://schemas.openxmlformats.org/officeDocument/2006/relationships/image" Target="../media/image17.emf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emf"/><Relationship Id="rId10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5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1.emf"/><Relationship Id="rId5" Type="http://schemas.openxmlformats.org/officeDocument/2006/relationships/image" Target="../media/image23.emf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99352" y="4995332"/>
            <a:ext cx="2620096" cy="1822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8930" r="4681"/>
          <a:stretch/>
        </p:blipFill>
        <p:spPr>
          <a:xfrm>
            <a:off x="7024935" y="4769556"/>
            <a:ext cx="2108378" cy="2073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175" y="1906574"/>
            <a:ext cx="8747139" cy="14700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Man vs. </a:t>
            </a:r>
            <a:r>
              <a:rPr lang="en-US" sz="4000" dirty="0" smtClean="0"/>
              <a:t>Machine: Adversarial Detection </a:t>
            </a:r>
            <a:br>
              <a:rPr lang="en-US" sz="4000" dirty="0" smtClean="0"/>
            </a:br>
            <a:r>
              <a:rPr lang="en-US" sz="4000" dirty="0" smtClean="0"/>
              <a:t>of Malicious </a:t>
            </a:r>
            <a:r>
              <a:rPr lang="en-US" sz="4000" dirty="0"/>
              <a:t>Crowdsourcing Workers </a:t>
            </a:r>
            <a:br>
              <a:rPr lang="en-US" sz="40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240" y="3977770"/>
            <a:ext cx="6823759" cy="242432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Gang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Wang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Tianyi Wang, Haitao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Zheng, Ben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Y. Zhao </a:t>
            </a:r>
          </a:p>
          <a:p>
            <a:pPr algn="l"/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UC Santa Barbara</a:t>
            </a:r>
          </a:p>
          <a:p>
            <a:pPr algn="l"/>
            <a:r>
              <a:rPr lang="en-US" sz="1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gangw@cs.ucsb.edu</a:t>
            </a:r>
            <a:endParaRPr lang="en-US" sz="1800" u="sng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92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86"/>
    </mc:Choice>
    <mc:Fallback xmlns="">
      <p:transition xmlns:p14="http://schemas.microsoft.com/office/powerpoint/2010/main" spd="slow" advTm="225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Ground-truth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Crowdturfing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campaigns targeting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Weibo</a:t>
            </a:r>
          </a:p>
          <a:p>
            <a:pPr lvl="1"/>
            <a:r>
              <a:rPr lang="en-US" sz="2000" dirty="0" smtClean="0"/>
              <a:t>Two largest crowdturfing sites ZBJ and SDH</a:t>
            </a:r>
          </a:p>
          <a:p>
            <a:pPr lvl="1"/>
            <a:r>
              <a:rPr lang="en-US" sz="2000" dirty="0" smtClean="0"/>
              <a:t>Complete historical transaction records for 3 years (2009-2013)</a:t>
            </a:r>
          </a:p>
          <a:p>
            <a:pPr lvl="1"/>
            <a:r>
              <a:rPr lang="en-US" sz="2000" dirty="0" smtClean="0"/>
              <a:t>20,416 Weibo campaigns: &gt; 1M tasks, </a:t>
            </a:r>
            <a:r>
              <a:rPr lang="en-US" sz="2000" dirty="0">
                <a:solidFill>
                  <a:srgbClr val="CC0000"/>
                </a:solidFill>
              </a:rPr>
              <a:t>28,947 </a:t>
            </a:r>
            <a:r>
              <a:rPr lang="en-US" sz="2000" dirty="0" smtClean="0">
                <a:solidFill>
                  <a:schemeClr val="tx1"/>
                </a:solidFill>
              </a:rPr>
              <a:t>Weibo accounts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Collect Weibo profiles and their latest tweets</a:t>
            </a:r>
            <a:endParaRPr lang="en-US" dirty="0" smtClean="0"/>
          </a:p>
          <a:p>
            <a:pPr lvl="1"/>
            <a:r>
              <a:rPr lang="en-US" sz="2000" b="1" dirty="0" smtClean="0">
                <a:solidFill>
                  <a:srgbClr val="CC0000"/>
                </a:solidFill>
              </a:rPr>
              <a:t>Workers:</a:t>
            </a:r>
            <a:r>
              <a:rPr lang="en-US" sz="2000" b="1" dirty="0" smtClean="0"/>
              <a:t> </a:t>
            </a:r>
            <a:r>
              <a:rPr lang="en-US" sz="2000" dirty="0" smtClean="0"/>
              <a:t>28K Weibo accounts used by ZBJ and SDH workers</a:t>
            </a:r>
          </a:p>
          <a:p>
            <a:pPr lvl="1"/>
            <a:r>
              <a:rPr lang="en-US" sz="2000" b="1" dirty="0" smtClean="0">
                <a:solidFill>
                  <a:srgbClr val="008000"/>
                </a:solidFill>
              </a:rPr>
              <a:t>Baseline users: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/>
              <a:t>s</a:t>
            </a:r>
            <a:r>
              <a:rPr lang="en-US" sz="2000" dirty="0" smtClean="0"/>
              <a:t>nowball sampled 371K baseline users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endParaRPr lang="en-US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211" y="2008576"/>
            <a:ext cx="1789256" cy="300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8889"/>
          <a:stretch/>
        </p:blipFill>
        <p:spPr>
          <a:xfrm>
            <a:off x="6826989" y="1318861"/>
            <a:ext cx="1923799" cy="703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667" y="4888227"/>
            <a:ext cx="764790" cy="764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7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73"/>
    </mc:Choice>
    <mc:Fallback xmlns="">
      <p:transition xmlns:p14="http://schemas.microsoft.com/office/powerpoint/2010/main" spd="slow" advTm="545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to Detect Crowd-workers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Search for behavioral features to detect workers</a:t>
            </a:r>
          </a:p>
          <a:p>
            <a:endParaRPr lang="en-US" sz="2600" dirty="0" smtClean="0"/>
          </a:p>
          <a:p>
            <a:r>
              <a:rPr lang="en-US" sz="2600" dirty="0"/>
              <a:t>O</a:t>
            </a:r>
            <a:r>
              <a:rPr lang="en-US" sz="2600" dirty="0" smtClean="0"/>
              <a:t>bservations</a:t>
            </a:r>
          </a:p>
          <a:p>
            <a:pPr lvl="1"/>
            <a:r>
              <a:rPr lang="en-US" sz="2200" dirty="0"/>
              <a:t>A</a:t>
            </a:r>
            <a:r>
              <a:rPr lang="en-US" sz="2200" dirty="0" smtClean="0"/>
              <a:t>ged, well established accounts</a:t>
            </a:r>
          </a:p>
          <a:p>
            <a:pPr lvl="1"/>
            <a:r>
              <a:rPr lang="en-US" sz="2200" dirty="0" smtClean="0"/>
              <a:t>Balanced follower-followee ratio</a:t>
            </a:r>
          </a:p>
          <a:p>
            <a:pPr lvl="1"/>
            <a:r>
              <a:rPr lang="en-US" sz="2200" dirty="0" smtClean="0"/>
              <a:t>Using cover traffic</a:t>
            </a:r>
          </a:p>
          <a:p>
            <a:pPr lvl="1"/>
            <a:endParaRPr lang="en-US" sz="2200" dirty="0"/>
          </a:p>
          <a:p>
            <a:r>
              <a:rPr lang="en-US" sz="2600" dirty="0" smtClean="0"/>
              <a:t>Final set of useful features: </a:t>
            </a:r>
            <a:r>
              <a:rPr lang="en-US" sz="2600" dirty="0" smtClean="0">
                <a:solidFill>
                  <a:srgbClr val="008000"/>
                </a:solidFill>
              </a:rPr>
              <a:t>35</a:t>
            </a:r>
            <a:endParaRPr lang="en-US" sz="2600" dirty="0"/>
          </a:p>
          <a:p>
            <a:pPr lvl="1"/>
            <a:r>
              <a:rPr lang="en-US" sz="2200" dirty="0" smtClean="0"/>
              <a:t>Baseline profile fields (9)</a:t>
            </a:r>
          </a:p>
          <a:p>
            <a:pPr lvl="1"/>
            <a:r>
              <a:rPr lang="en-US" sz="2200" dirty="0" smtClean="0"/>
              <a:t>User interaction (comment, </a:t>
            </a:r>
            <a:r>
              <a:rPr lang="en-US" sz="2200" dirty="0" err="1" smtClean="0"/>
              <a:t>retweet</a:t>
            </a:r>
            <a:r>
              <a:rPr lang="en-US" sz="2200" dirty="0" smtClean="0"/>
              <a:t>) (8)</a:t>
            </a:r>
          </a:p>
          <a:p>
            <a:pPr lvl="1"/>
            <a:r>
              <a:rPr lang="en-US" sz="2200" dirty="0" smtClean="0"/>
              <a:t>Tweeting device and client </a:t>
            </a:r>
            <a:r>
              <a:rPr lang="en-US" sz="2200" dirty="0"/>
              <a:t>(</a:t>
            </a:r>
            <a:r>
              <a:rPr lang="en-US" sz="2200" dirty="0" smtClean="0"/>
              <a:t>5)</a:t>
            </a:r>
          </a:p>
          <a:p>
            <a:pPr lvl="1"/>
            <a:r>
              <a:rPr lang="en-US" sz="2200" dirty="0" err="1"/>
              <a:t>B</a:t>
            </a:r>
            <a:r>
              <a:rPr lang="en-US" sz="2200" dirty="0" err="1" smtClean="0"/>
              <a:t>urstiness</a:t>
            </a:r>
            <a:r>
              <a:rPr lang="en-US" sz="2200" dirty="0" smtClean="0"/>
              <a:t> of tweeting (12)</a:t>
            </a:r>
          </a:p>
          <a:p>
            <a:pPr lvl="1"/>
            <a:r>
              <a:rPr lang="en-US" sz="2200" dirty="0" smtClean="0"/>
              <a:t>Periodical patterns </a:t>
            </a:r>
            <a:r>
              <a:rPr lang="en-US" dirty="0" smtClean="0"/>
              <a:t>(1)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992" r="11417"/>
          <a:stretch/>
        </p:blipFill>
        <p:spPr>
          <a:xfrm>
            <a:off x="6917269" y="2127246"/>
            <a:ext cx="1885244" cy="15595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255889" y="5129088"/>
            <a:ext cx="6197381" cy="406855"/>
            <a:chOff x="1270000" y="5019879"/>
            <a:chExt cx="6197381" cy="406855"/>
          </a:xfrm>
        </p:grpSpPr>
        <p:sp>
          <p:nvSpPr>
            <p:cNvPr id="11" name="Rectangular Callout 10"/>
            <p:cNvSpPr/>
            <p:nvPr/>
          </p:nvSpPr>
          <p:spPr>
            <a:xfrm>
              <a:off x="5084709" y="5019879"/>
              <a:ext cx="2382672" cy="406855"/>
            </a:xfrm>
            <a:prstGeom prst="wedgeRectCallout">
              <a:avLst>
                <a:gd name="adj1" fmla="val -73726"/>
                <a:gd name="adj2" fmla="val -34585"/>
              </a:avLst>
            </a:prstGeom>
            <a:solidFill>
              <a:schemeClr val="bg1"/>
            </a:solidFill>
            <a:ln w="28575" cap="flat" cmpd="sng" algn="ctr">
              <a:solidFill>
                <a:srgbClr val="0066C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noProof="0" dirty="0" smtClean="0">
                  <a:solidFill>
                    <a:srgbClr val="000000"/>
                  </a:solidFill>
                  <a:latin typeface="Tw Cen MT"/>
                </a:rPr>
                <a:t>Task-driven nature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0000" y="5078049"/>
              <a:ext cx="3255541" cy="302880"/>
            </a:xfrm>
            <a:prstGeom prst="rect">
              <a:avLst/>
            </a:prstGeom>
            <a:noFill/>
            <a:ln w="28575" cmpd="sng">
              <a:solidFill>
                <a:srgbClr val="0066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61137" y="3579317"/>
            <a:ext cx="7777052" cy="1300633"/>
            <a:chOff x="1261137" y="3579317"/>
            <a:chExt cx="7777052" cy="1300633"/>
          </a:xfrm>
        </p:grpSpPr>
        <p:sp>
          <p:nvSpPr>
            <p:cNvPr id="29" name="Rectangular Callout 28"/>
            <p:cNvSpPr/>
            <p:nvPr/>
          </p:nvSpPr>
          <p:spPr>
            <a:xfrm>
              <a:off x="5863154" y="3579317"/>
              <a:ext cx="3175035" cy="788746"/>
            </a:xfrm>
            <a:prstGeom prst="wedgeRectCallout">
              <a:avLst>
                <a:gd name="adj1" fmla="val -49375"/>
                <a:gd name="adj2" fmla="val 79092"/>
              </a:avLst>
            </a:prstGeom>
            <a:solidFill>
              <a:schemeClr val="bg1"/>
            </a:solidFill>
            <a:ln w="28575" cap="flat" cmpd="sng" algn="ctr">
              <a:solidFill>
                <a:srgbClr val="0066C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srgbClr val="000000"/>
                  </a:solidFill>
                  <a:latin typeface="Tw Cen MT"/>
                </a:rPr>
                <a:t>A</a:t>
              </a:r>
              <a:r>
                <a:rPr lang="en-US" sz="2000" kern="0" dirty="0" smtClean="0">
                  <a:solidFill>
                    <a:srgbClr val="000000"/>
                  </a:solidFill>
                  <a:latin typeface="Tw Cen MT"/>
                </a:rPr>
                <a:t>ctive at posting </a:t>
              </a:r>
              <a:r>
                <a:rPr lang="en-US" sz="2000" kern="0" noProof="0" dirty="0" smtClean="0">
                  <a:solidFill>
                    <a:srgbClr val="000000"/>
                  </a:solidFill>
                  <a:latin typeface="Tw Cen MT"/>
                </a:rPr>
                <a:t>but have less bidirectional interactions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61137" y="4600160"/>
              <a:ext cx="4602017" cy="279790"/>
            </a:xfrm>
            <a:prstGeom prst="rect">
              <a:avLst/>
            </a:prstGeom>
            <a:noFill/>
            <a:ln w="28575" cmpd="sng">
              <a:solidFill>
                <a:srgbClr val="0066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44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75"/>
    </mc:Choice>
    <mc:Fallback xmlns="">
      <p:transition xmlns:p14="http://schemas.microsoft.com/office/powerpoint/2010/main" spd="slow" advTm="4777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of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80" y="1600200"/>
            <a:ext cx="8229600" cy="491913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Building classifiers on ground-truth data</a:t>
            </a:r>
          </a:p>
          <a:p>
            <a:pPr lvl="1"/>
            <a:r>
              <a:rPr lang="en-US" sz="2000" dirty="0" smtClean="0"/>
              <a:t>Random Forests (RF)</a:t>
            </a:r>
          </a:p>
          <a:p>
            <a:pPr lvl="1"/>
            <a:r>
              <a:rPr lang="en-US" sz="2000" dirty="0" smtClean="0"/>
              <a:t>Decision Tree (J48) </a:t>
            </a:r>
          </a:p>
          <a:p>
            <a:pPr lvl="1"/>
            <a:r>
              <a:rPr lang="en-US" sz="2000" dirty="0" smtClean="0"/>
              <a:t>SVM radius kernel (</a:t>
            </a:r>
            <a:r>
              <a:rPr lang="en-US" sz="2000" dirty="0" err="1" smtClean="0"/>
              <a:t>SVMr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SVM polynomial (</a:t>
            </a:r>
            <a:r>
              <a:rPr lang="en-US" sz="2000" dirty="0" err="1" smtClean="0"/>
              <a:t>SVMp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Naïve Bayes (NB)</a:t>
            </a:r>
            <a:endParaRPr lang="en-US" sz="2000" dirty="0"/>
          </a:p>
          <a:p>
            <a:pPr lvl="1"/>
            <a:r>
              <a:rPr lang="en-US" sz="2000" dirty="0" smtClean="0"/>
              <a:t>Bayes Network (BN) 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C</a:t>
            </a:r>
            <a:r>
              <a:rPr lang="en-US" sz="2400" dirty="0" smtClean="0"/>
              <a:t>lassifiers dedicated to detect “professional” workers</a:t>
            </a:r>
          </a:p>
          <a:p>
            <a:pPr lvl="1"/>
            <a:r>
              <a:rPr lang="en-US" sz="2000" dirty="0" smtClean="0"/>
              <a:t>Workers who performed &gt; 100 tasks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esponsible for 90% of total spam</a:t>
            </a:r>
          </a:p>
          <a:p>
            <a:pPr lvl="1"/>
            <a:r>
              <a:rPr lang="en-US" sz="2000" dirty="0" smtClean="0"/>
              <a:t>More accurate to detect the professionals </a:t>
            </a:r>
            <a:r>
              <a:rPr lang="en-US" sz="2000" dirty="0" smtClean="0">
                <a:sym typeface="Wingdings"/>
              </a:rPr>
              <a:t> </a:t>
            </a:r>
            <a:r>
              <a:rPr lang="en-US" sz="2000" dirty="0" smtClean="0">
                <a:solidFill>
                  <a:srgbClr val="CC0000"/>
                </a:solidFill>
                <a:sym typeface="Wingdings"/>
              </a:rPr>
              <a:t>99% accuracy</a:t>
            </a:r>
            <a:endParaRPr lang="en-US" sz="2000" dirty="0" smtClean="0">
              <a:solidFill>
                <a:srgbClr val="CC0000"/>
              </a:solidFill>
            </a:endParaRPr>
          </a:p>
          <a:p>
            <a:pPr lvl="1"/>
            <a:endParaRPr lang="en-US" sz="2000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710219"/>
              </p:ext>
            </p:extLst>
          </p:nvPr>
        </p:nvGraphicFramePr>
        <p:xfrm>
          <a:off x="4600221" y="1934829"/>
          <a:ext cx="6705661" cy="264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6007793" y="2949221"/>
            <a:ext cx="2444762" cy="620889"/>
          </a:xfrm>
          <a:prstGeom prst="wedgeRectCallout">
            <a:avLst>
              <a:gd name="adj1" fmla="val -72172"/>
              <a:gd name="adj2" fmla="val 115902"/>
            </a:avLst>
          </a:prstGeom>
          <a:solidFill>
            <a:schemeClr val="bg1"/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w Cen MT"/>
              </a:rPr>
              <a:t>Random Forests: </a:t>
            </a:r>
          </a:p>
          <a:p>
            <a:pPr lvl="0" algn="ctr" defTabSz="914400"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w Cen MT"/>
              </a:rPr>
              <a:t>95% accuracy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3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81"/>
    </mc:Choice>
    <mc:Fallback xmlns="">
      <p:transition xmlns:p14="http://schemas.microsoft.com/office/powerpoint/2010/main" spd="slow" advTm="458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trike="sngStrike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US" strike="sngStrike" dirty="0"/>
              <a:t>Detection of Crowdturfing</a:t>
            </a:r>
          </a:p>
          <a:p>
            <a:pPr>
              <a:lnSpc>
                <a:spcPct val="150000"/>
              </a:lnSpc>
            </a:pPr>
            <a:r>
              <a:rPr lang="en-US" dirty="0"/>
              <a:t>Adversarial Machine Learning Attacks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Evasion attack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Poisoning attack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0"/>
    </mc:Choice>
    <mc:Fallback xmlns="">
      <p:transition xmlns:p14="http://schemas.microsoft.com/office/powerpoint/2010/main" spd="slow" advTm="118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774555" y="3045026"/>
            <a:ext cx="1186339" cy="1242039"/>
          </a:xfrm>
          <a:prstGeom prst="downArrow">
            <a:avLst>
              <a:gd name="adj1" fmla="val 66902"/>
              <a:gd name="adj2" fmla="val 35913"/>
            </a:avLst>
          </a:prstGeom>
          <a:solidFill>
            <a:schemeClr val="accent5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55308" y="3274530"/>
            <a:ext cx="1636386" cy="421988"/>
            <a:chOff x="2937616" y="5229202"/>
            <a:chExt cx="1470709" cy="305796"/>
          </a:xfrm>
        </p:grpSpPr>
        <p:sp>
          <p:nvSpPr>
            <p:cNvPr id="14" name="Rectangle 13"/>
            <p:cNvSpPr/>
            <p:nvPr/>
          </p:nvSpPr>
          <p:spPr>
            <a:xfrm>
              <a:off x="2937616" y="5229202"/>
              <a:ext cx="1470709" cy="30579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54489" y="5238352"/>
              <a:ext cx="1123833" cy="267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Classifier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117804" y="2483186"/>
            <a:ext cx="0" cy="2111618"/>
          </a:xfrm>
          <a:prstGeom prst="line">
            <a:avLst/>
          </a:prstGeom>
          <a:ln w="19050" cmpd="sng">
            <a:solidFill>
              <a:srgbClr val="FF33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557938" y="3789895"/>
            <a:ext cx="1577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Training Data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915089" y="3485524"/>
            <a:ext cx="5735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891075" y="3130160"/>
            <a:ext cx="1024014" cy="724757"/>
            <a:chOff x="1216436" y="2438980"/>
            <a:chExt cx="1024014" cy="724757"/>
          </a:xfrm>
        </p:grpSpPr>
        <p:sp>
          <p:nvSpPr>
            <p:cNvPr id="57" name="Can 56"/>
            <p:cNvSpPr/>
            <p:nvPr/>
          </p:nvSpPr>
          <p:spPr>
            <a:xfrm>
              <a:off x="1216436" y="2438980"/>
              <a:ext cx="631596" cy="563713"/>
            </a:xfrm>
            <a:prstGeom prst="can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655199" y="2702274"/>
              <a:ext cx="585251" cy="461463"/>
              <a:chOff x="1386461" y="3162398"/>
              <a:chExt cx="585251" cy="461463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710100" y="3224308"/>
                <a:ext cx="261612" cy="39955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1386461" y="3162398"/>
                <a:ext cx="323639" cy="458489"/>
              </a:xfrm>
              <a:prstGeom prst="rect">
                <a:avLst/>
              </a:prstGeom>
            </p:spPr>
          </p:pic>
        </p:grpSp>
      </p:grpSp>
      <p:grpSp>
        <p:nvGrpSpPr>
          <p:cNvPr id="65" name="Group 64"/>
          <p:cNvGrpSpPr/>
          <p:nvPr/>
        </p:nvGrpSpPr>
        <p:grpSpPr>
          <a:xfrm>
            <a:off x="3488615" y="3087827"/>
            <a:ext cx="1437130" cy="775519"/>
            <a:chOff x="2937616" y="5229202"/>
            <a:chExt cx="1470709" cy="305796"/>
          </a:xfrm>
        </p:grpSpPr>
        <p:sp>
          <p:nvSpPr>
            <p:cNvPr id="66" name="Rectangle 65"/>
            <p:cNvSpPr/>
            <p:nvPr/>
          </p:nvSpPr>
          <p:spPr>
            <a:xfrm>
              <a:off x="2937616" y="5229202"/>
              <a:ext cx="1470709" cy="30579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49892" y="5238352"/>
              <a:ext cx="1184148" cy="2548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Training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(e.g. SVM)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>
            <a:off x="4925745" y="3483586"/>
            <a:ext cx="6244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5892995" y="2452459"/>
            <a:ext cx="1024014" cy="724757"/>
            <a:chOff x="1216436" y="2438980"/>
            <a:chExt cx="1024014" cy="724757"/>
          </a:xfrm>
        </p:grpSpPr>
        <p:sp>
          <p:nvSpPr>
            <p:cNvPr id="74" name="Can 73"/>
            <p:cNvSpPr/>
            <p:nvPr/>
          </p:nvSpPr>
          <p:spPr>
            <a:xfrm>
              <a:off x="1216436" y="2438980"/>
              <a:ext cx="631596" cy="563713"/>
            </a:xfrm>
            <a:prstGeom prst="can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655199" y="2702274"/>
              <a:ext cx="585251" cy="461463"/>
              <a:chOff x="1386461" y="3162398"/>
              <a:chExt cx="585251" cy="461463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710100" y="3224308"/>
                <a:ext cx="261612" cy="39955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1386461" y="3162398"/>
                <a:ext cx="323639" cy="458489"/>
              </a:xfrm>
              <a:prstGeom prst="rect">
                <a:avLst/>
              </a:prstGeom>
            </p:spPr>
          </p:pic>
        </p:grp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55397" y="4225695"/>
            <a:ext cx="261612" cy="39955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alphaModFix/>
            <a:biLevel thresh="25000"/>
          </a:blip>
          <a:stretch>
            <a:fillRect/>
          </a:stretch>
        </p:blipFill>
        <p:spPr>
          <a:xfrm>
            <a:off x="5805280" y="4177896"/>
            <a:ext cx="323639" cy="458489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5362226" y="2229556"/>
            <a:ext cx="2257777" cy="3044882"/>
            <a:chOff x="5362223" y="2031999"/>
            <a:chExt cx="3297053" cy="3243920"/>
          </a:xfrm>
        </p:grpSpPr>
        <p:sp>
          <p:nvSpPr>
            <p:cNvPr id="86" name="Rectangle 85"/>
            <p:cNvSpPr/>
            <p:nvPr/>
          </p:nvSpPr>
          <p:spPr>
            <a:xfrm>
              <a:off x="5362223" y="2031999"/>
              <a:ext cx="3290250" cy="2822223"/>
            </a:xfrm>
            <a:prstGeom prst="rect">
              <a:avLst/>
            </a:prstGeom>
            <a:noFill/>
            <a:ln w="28575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62224" y="4882444"/>
              <a:ext cx="3297052" cy="393475"/>
            </a:xfrm>
            <a:prstGeom prst="rect">
              <a:avLst/>
            </a:prstGeom>
            <a:solidFill>
              <a:srgbClr val="CC0000"/>
            </a:solidFill>
            <a:ln w="28575" cmpd="sng">
              <a:solidFill>
                <a:srgbClr val="CC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Evasion Attack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19391" y="1552223"/>
            <a:ext cx="1409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Detection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971209" y="1590512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 Training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18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2"/>
    </mc:Choice>
    <mc:Fallback xmlns="">
      <p:transition xmlns:p14="http://schemas.microsoft.com/office/powerpoint/2010/main" spd="slow" advTm="104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4"/>
          <a:srcRect r="34630"/>
          <a:stretch/>
        </p:blipFill>
        <p:spPr>
          <a:xfrm>
            <a:off x="6595533" y="4890912"/>
            <a:ext cx="1702963" cy="1811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Attack #1: Adversarial Evasion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15</a:t>
            </a:fld>
            <a:endParaRPr lang="en-US" dirty="0"/>
          </a:p>
        </p:txBody>
      </p:sp>
      <p:sp>
        <p:nvSpPr>
          <p:cNvPr id="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1578" cy="47561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C0000"/>
                </a:solidFill>
              </a:rPr>
              <a:t>Individual workers </a:t>
            </a:r>
            <a:r>
              <a:rPr lang="en-US" sz="2400" dirty="0" smtClean="0"/>
              <a:t>as adversaries</a:t>
            </a:r>
          </a:p>
          <a:p>
            <a:pPr lvl="1"/>
            <a:r>
              <a:rPr lang="en-US" sz="2000" dirty="0" smtClean="0"/>
              <a:t>Workers seek to evade a classifier by mimicking normal users</a:t>
            </a:r>
          </a:p>
          <a:p>
            <a:pPr lvl="1"/>
            <a:r>
              <a:rPr lang="en-US" sz="2000" dirty="0" smtClean="0"/>
              <a:t>Identify the key set of features to modify for evasion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00050"/>
            <a:r>
              <a:rPr lang="en-US" sz="2400" dirty="0" smtClean="0"/>
              <a:t>Attack strategy depends on worker’s </a:t>
            </a:r>
            <a:r>
              <a:rPr lang="en-US" sz="2400" dirty="0" smtClean="0">
                <a:solidFill>
                  <a:srgbClr val="CC0000"/>
                </a:solidFill>
              </a:rPr>
              <a:t>knowledge</a:t>
            </a:r>
            <a:r>
              <a:rPr lang="en-US" sz="2400" dirty="0" smtClean="0"/>
              <a:t> on classifier</a:t>
            </a:r>
          </a:p>
          <a:p>
            <a:pPr marL="800100" lvl="1"/>
            <a:r>
              <a:rPr lang="en-US" sz="2000" dirty="0" smtClean="0"/>
              <a:t>Learning algorithm, feature space, training data</a:t>
            </a:r>
          </a:p>
          <a:p>
            <a:pPr marL="800100" lvl="1"/>
            <a:endParaRPr lang="en-US" sz="2000" dirty="0"/>
          </a:p>
          <a:p>
            <a:pPr marL="400050"/>
            <a:r>
              <a:rPr lang="en-US" sz="2400" dirty="0"/>
              <a:t>What knowledge is practically available? </a:t>
            </a:r>
            <a:r>
              <a:rPr lang="en-US" sz="2400" dirty="0" smtClean="0"/>
              <a:t>How does different knowledge level impact workers’ evasion?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79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83"/>
    </mc:Choice>
    <mc:Fallback xmlns="">
      <p:transition xmlns:p14="http://schemas.microsoft.com/office/powerpoint/2010/main" spd="slow" advTm="444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et of Evasion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6851385" cy="48909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Optimal </a:t>
            </a:r>
            <a:r>
              <a:rPr lang="en-US" sz="2400" dirty="0"/>
              <a:t>evasion </a:t>
            </a:r>
            <a:r>
              <a:rPr lang="en-US" sz="2400" dirty="0" smtClean="0"/>
              <a:t>scenarios  </a:t>
            </a:r>
          </a:p>
          <a:p>
            <a:pPr lvl="1"/>
            <a:r>
              <a:rPr lang="en-US" sz="2000" b="1" dirty="0" smtClean="0"/>
              <a:t>Per-worker optimal: </a:t>
            </a:r>
            <a:r>
              <a:rPr lang="en-US" sz="2000" dirty="0" smtClean="0"/>
              <a:t>Each worker has perfect knowledge about the classifier</a:t>
            </a:r>
          </a:p>
          <a:p>
            <a:pPr lvl="1"/>
            <a:r>
              <a:rPr lang="en-US" sz="2000" b="1" dirty="0" smtClean="0"/>
              <a:t>Global optimal: </a:t>
            </a:r>
            <a:r>
              <a:rPr lang="en-US" sz="2000" dirty="0" smtClean="0"/>
              <a:t>knows the direction of the boundary</a:t>
            </a:r>
          </a:p>
          <a:p>
            <a:pPr lvl="1"/>
            <a:r>
              <a:rPr lang="en-US" sz="2000" b="1" dirty="0" smtClean="0"/>
              <a:t>Feature-aware evasion: </a:t>
            </a:r>
            <a:r>
              <a:rPr lang="en-US" sz="2000" dirty="0" smtClean="0"/>
              <a:t>knows feature ranking</a:t>
            </a:r>
            <a:endParaRPr lang="en-US" sz="1800" dirty="0"/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r>
              <a:rPr lang="en-US" sz="2400" dirty="0" smtClean="0">
                <a:solidFill>
                  <a:srgbClr val="CC0000"/>
                </a:solidFill>
              </a:rPr>
              <a:t>Practical</a:t>
            </a:r>
            <a:r>
              <a:rPr lang="en-US" sz="2400" dirty="0" smtClean="0"/>
              <a:t> </a:t>
            </a:r>
            <a:r>
              <a:rPr lang="en-US" sz="2400" dirty="0"/>
              <a:t>evasion scenario  </a:t>
            </a:r>
            <a:endParaRPr lang="en-US" sz="2400" dirty="0" smtClean="0"/>
          </a:p>
          <a:p>
            <a:pPr lvl="1"/>
            <a:r>
              <a:rPr lang="en-US" sz="2000" dirty="0" smtClean="0"/>
              <a:t>Only knows normal users statistics</a:t>
            </a:r>
          </a:p>
          <a:p>
            <a:pPr lvl="1"/>
            <a:r>
              <a:rPr lang="en-US" sz="2000" dirty="0" smtClean="0"/>
              <a:t>Estimate which of their features are most “abnormal”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1971"/>
            <a:ext cx="2133600" cy="365125"/>
          </a:xfrm>
        </p:spPr>
        <p:txBody>
          <a:bodyPr/>
          <a:lstStyle/>
          <a:p>
            <a:fld id="{2311F9E4-C171-8740-9B72-85CFA15E6D9D}" type="slidenum">
              <a:rPr lang="en-US" smtClean="0"/>
              <a:t>16</a:t>
            </a:fld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57200" y="2052583"/>
            <a:ext cx="6096000" cy="334763"/>
          </a:xfrm>
          <a:prstGeom prst="rect">
            <a:avLst/>
          </a:prstGeom>
          <a:noFill/>
          <a:ln w="28575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7238205" y="3996689"/>
            <a:ext cx="1854194" cy="1915814"/>
            <a:chOff x="7137951" y="3644392"/>
            <a:chExt cx="1854194" cy="1915814"/>
          </a:xfrm>
        </p:grpSpPr>
        <p:sp>
          <p:nvSpPr>
            <p:cNvPr id="50" name="Rectangle 49"/>
            <p:cNvSpPr/>
            <p:nvPr/>
          </p:nvSpPr>
          <p:spPr>
            <a:xfrm>
              <a:off x="7137951" y="4037742"/>
              <a:ext cx="1854194" cy="14816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230126" y="4082895"/>
              <a:ext cx="713938" cy="1350409"/>
              <a:chOff x="7095828" y="3312870"/>
              <a:chExt cx="713938" cy="1350409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7573463" y="3312870"/>
                <a:ext cx="236303" cy="334763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7095828" y="3533330"/>
                <a:ext cx="236303" cy="334763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7124050" y="3968379"/>
                <a:ext cx="236303" cy="334763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7374464" y="4328516"/>
                <a:ext cx="236303" cy="334763"/>
              </a:xfrm>
              <a:prstGeom prst="rect">
                <a:avLst/>
              </a:prstGeom>
            </p:spPr>
          </p:pic>
        </p:grpSp>
        <p:sp>
          <p:nvSpPr>
            <p:cNvPr id="71" name="TextBox 70"/>
            <p:cNvSpPr txBox="1"/>
            <p:nvPr/>
          </p:nvSpPr>
          <p:spPr>
            <a:xfrm>
              <a:off x="7447797" y="4275081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C0000"/>
                  </a:solidFill>
                </a:rPr>
                <a:t>?</a:t>
              </a:r>
              <a:endParaRPr lang="en-US" sz="2400" b="1" dirty="0">
                <a:solidFill>
                  <a:srgbClr val="CC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896886" y="4013724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C0000"/>
                  </a:solidFill>
                </a:rPr>
                <a:t>?</a:t>
              </a:r>
              <a:endParaRPr lang="en-US" sz="2400" b="1" dirty="0">
                <a:solidFill>
                  <a:srgbClr val="CC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26316" y="4718919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C0000"/>
                  </a:solidFill>
                </a:rPr>
                <a:t>?</a:t>
              </a:r>
              <a:endParaRPr lang="en-US" sz="2400" b="1" dirty="0">
                <a:solidFill>
                  <a:srgbClr val="CC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39426" y="5098541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C0000"/>
                  </a:solidFill>
                </a:rPr>
                <a:t>?</a:t>
              </a:r>
              <a:endParaRPr lang="en-US" sz="2400" b="1" dirty="0">
                <a:solidFill>
                  <a:srgbClr val="CC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547072" y="3644392"/>
              <a:ext cx="9823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Practical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372760" y="4519041"/>
            <a:ext cx="645333" cy="1275736"/>
            <a:chOff x="9340629" y="3326981"/>
            <a:chExt cx="645333" cy="127573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666284" y="3326981"/>
              <a:ext cx="189441" cy="289328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796521" y="4313389"/>
              <a:ext cx="189441" cy="289328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340629" y="3797235"/>
              <a:ext cx="189441" cy="28932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600274" y="3730573"/>
              <a:ext cx="189441" cy="28932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383329" y="4199611"/>
              <a:ext cx="189441" cy="28932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829377" y="1024443"/>
            <a:ext cx="2364750" cy="2484680"/>
            <a:chOff x="6877641" y="875431"/>
            <a:chExt cx="2364750" cy="2484680"/>
          </a:xfrm>
        </p:grpSpPr>
        <p:sp>
          <p:nvSpPr>
            <p:cNvPr id="17" name="Rectangle 16"/>
            <p:cNvSpPr/>
            <p:nvPr/>
          </p:nvSpPr>
          <p:spPr>
            <a:xfrm>
              <a:off x="7264674" y="1261475"/>
              <a:ext cx="1854194" cy="14816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264674" y="1261475"/>
              <a:ext cx="1328374" cy="1481648"/>
            </a:xfrm>
            <a:custGeom>
              <a:avLst/>
              <a:gdLst>
                <a:gd name="connsiteX0" fmla="*/ 0 w 1834444"/>
                <a:gd name="connsiteY0" fmla="*/ 14112 h 2046112"/>
                <a:gd name="connsiteX1" fmla="*/ 0 w 1834444"/>
                <a:gd name="connsiteY1" fmla="*/ 2046112 h 2046112"/>
                <a:gd name="connsiteX2" fmla="*/ 1340555 w 1834444"/>
                <a:gd name="connsiteY2" fmla="*/ 2046112 h 2046112"/>
                <a:gd name="connsiteX3" fmla="*/ 1030111 w 1834444"/>
                <a:gd name="connsiteY3" fmla="*/ 1495778 h 2046112"/>
                <a:gd name="connsiteX4" fmla="*/ 1368777 w 1834444"/>
                <a:gd name="connsiteY4" fmla="*/ 1114778 h 2046112"/>
                <a:gd name="connsiteX5" fmla="*/ 1241777 w 1834444"/>
                <a:gd name="connsiteY5" fmla="*/ 719667 h 2046112"/>
                <a:gd name="connsiteX6" fmla="*/ 1834444 w 1834444"/>
                <a:gd name="connsiteY6" fmla="*/ 324556 h 2046112"/>
                <a:gd name="connsiteX7" fmla="*/ 1495777 w 1834444"/>
                <a:gd name="connsiteY7" fmla="*/ 0 h 2046112"/>
                <a:gd name="connsiteX8" fmla="*/ 0 w 1834444"/>
                <a:gd name="connsiteY8" fmla="*/ 14112 h 204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444" h="2046112">
                  <a:moveTo>
                    <a:pt x="0" y="14112"/>
                  </a:moveTo>
                  <a:lnTo>
                    <a:pt x="0" y="2046112"/>
                  </a:lnTo>
                  <a:lnTo>
                    <a:pt x="1340555" y="2046112"/>
                  </a:lnTo>
                  <a:lnTo>
                    <a:pt x="1030111" y="1495778"/>
                  </a:lnTo>
                  <a:lnTo>
                    <a:pt x="1368777" y="1114778"/>
                  </a:lnTo>
                  <a:lnTo>
                    <a:pt x="1241777" y="719667"/>
                  </a:lnTo>
                  <a:lnTo>
                    <a:pt x="1834444" y="324556"/>
                  </a:lnTo>
                  <a:lnTo>
                    <a:pt x="1495777" y="0"/>
                  </a:lnTo>
                  <a:lnTo>
                    <a:pt x="0" y="1411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936A0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609861" y="1527088"/>
              <a:ext cx="779175" cy="1004540"/>
              <a:chOff x="7135224" y="3504967"/>
              <a:chExt cx="779175" cy="1004540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7612859" y="3504967"/>
                <a:ext cx="301540" cy="187898"/>
              </a:xfrm>
              <a:prstGeom prst="straightConnector1">
                <a:avLst/>
              </a:prstGeom>
              <a:ln>
                <a:solidFill>
                  <a:srgbClr val="CC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7135224" y="3692865"/>
                <a:ext cx="765064" cy="114720"/>
              </a:xfrm>
              <a:prstGeom prst="straightConnector1">
                <a:avLst/>
              </a:prstGeom>
              <a:ln>
                <a:solidFill>
                  <a:srgbClr val="CC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7177557" y="3910954"/>
                <a:ext cx="722731" cy="185959"/>
              </a:xfrm>
              <a:prstGeom prst="straightConnector1">
                <a:avLst/>
              </a:prstGeom>
              <a:ln>
                <a:solidFill>
                  <a:srgbClr val="CC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7413860" y="4379895"/>
                <a:ext cx="350245" cy="129612"/>
              </a:xfrm>
              <a:prstGeom prst="straightConnector1">
                <a:avLst/>
              </a:prstGeom>
              <a:ln>
                <a:solidFill>
                  <a:srgbClr val="CC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7356849" y="1306628"/>
              <a:ext cx="713938" cy="1350409"/>
              <a:chOff x="7095828" y="3312870"/>
              <a:chExt cx="713938" cy="1350409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7573463" y="3312870"/>
                <a:ext cx="236303" cy="334763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7095828" y="3533330"/>
                <a:ext cx="236303" cy="334763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7124050" y="3968379"/>
                <a:ext cx="236303" cy="334763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7374464" y="4328516"/>
                <a:ext cx="236303" cy="334763"/>
              </a:xfrm>
              <a:prstGeom prst="rect">
                <a:avLst/>
              </a:prstGeom>
            </p:spPr>
          </p:pic>
        </p:grpSp>
        <p:sp>
          <p:nvSpPr>
            <p:cNvPr id="83" name="Rectangle 82"/>
            <p:cNvSpPr/>
            <p:nvPr/>
          </p:nvSpPr>
          <p:spPr>
            <a:xfrm>
              <a:off x="7797337" y="875431"/>
              <a:ext cx="935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Optimal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877641" y="2068718"/>
              <a:ext cx="2364750" cy="1291393"/>
              <a:chOff x="-1332738" y="1669417"/>
              <a:chExt cx="2364750" cy="129139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-1332738" y="2591478"/>
                <a:ext cx="2364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Classification boundary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7" name="Straight Arrow Connector 26"/>
              <p:cNvCxnSpPr>
                <a:endCxn id="18" idx="4"/>
              </p:cNvCxnSpPr>
              <p:nvPr/>
            </p:nvCxnSpPr>
            <p:spPr>
              <a:xfrm flipH="1" flipV="1">
                <a:off x="45466" y="1669417"/>
                <a:ext cx="354620" cy="9220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Rectangle 42"/>
          <p:cNvSpPr/>
          <p:nvPr/>
        </p:nvSpPr>
        <p:spPr>
          <a:xfrm>
            <a:off x="457200" y="4198967"/>
            <a:ext cx="6096000" cy="334763"/>
          </a:xfrm>
          <a:prstGeom prst="rect">
            <a:avLst/>
          </a:prstGeom>
          <a:noFill/>
          <a:ln w="28575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3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28"/>
    </mc:Choice>
    <mc:Fallback xmlns="">
      <p:transition xmlns:p14="http://schemas.microsoft.com/office/powerpoint/2010/main" spd="slow" advTm="1012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Evasion Attack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895895"/>
              </p:ext>
            </p:extLst>
          </p:nvPr>
        </p:nvGraphicFramePr>
        <p:xfrm>
          <a:off x="31939" y="1851097"/>
          <a:ext cx="54991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0200" y="4963060"/>
            <a:ext cx="8356600" cy="17725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Evasion is highly effective with </a:t>
            </a:r>
            <a:r>
              <a:rPr lang="en-US" sz="2400" dirty="0" smtClean="0">
                <a:solidFill>
                  <a:srgbClr val="CC0000"/>
                </a:solidFill>
              </a:rPr>
              <a:t>perfect </a:t>
            </a:r>
            <a:r>
              <a:rPr lang="en-US" sz="2400" dirty="0" smtClean="0">
                <a:solidFill>
                  <a:schemeClr val="tx1"/>
                </a:solidFill>
              </a:rPr>
              <a:t>knowledge, but less effective in practice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Most classifiers are vulnerable to evasion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Random Forests</a:t>
            </a:r>
            <a:r>
              <a:rPr lang="en-US" sz="2000" dirty="0" smtClean="0">
                <a:solidFill>
                  <a:schemeClr val="tx1"/>
                </a:solidFill>
              </a:rPr>
              <a:t> are slightly more robust (J48 Tree the worst)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361967" y="3226249"/>
            <a:ext cx="2783429" cy="735774"/>
          </a:xfrm>
          <a:prstGeom prst="wedgeRectCallout">
            <a:avLst>
              <a:gd name="adj1" fmla="val -40918"/>
              <a:gd name="adj2" fmla="val -199604"/>
            </a:avLst>
          </a:prstGeom>
          <a:solidFill>
            <a:schemeClr val="bg1"/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w Cen MT"/>
              </a:rPr>
              <a:t>99% workers succeed with 5 feature changes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39929" y="1528277"/>
            <a:ext cx="1698639" cy="421988"/>
            <a:chOff x="2937616" y="5229202"/>
            <a:chExt cx="885372" cy="305796"/>
          </a:xfrm>
        </p:grpSpPr>
        <p:sp>
          <p:nvSpPr>
            <p:cNvPr id="13" name="Rectangle 12"/>
            <p:cNvSpPr/>
            <p:nvPr/>
          </p:nvSpPr>
          <p:spPr>
            <a:xfrm>
              <a:off x="2937616" y="5229202"/>
              <a:ext cx="885372" cy="30579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59876" y="5248578"/>
              <a:ext cx="839749" cy="2676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Optimal Attack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43369" y="1504055"/>
            <a:ext cx="5499100" cy="3464185"/>
            <a:chOff x="4614334" y="1566058"/>
            <a:chExt cx="5499100" cy="3464185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47090729"/>
                </p:ext>
              </p:extLst>
            </p:nvPr>
          </p:nvGraphicFramePr>
          <p:xfrm>
            <a:off x="4614334" y="1855243"/>
            <a:ext cx="5499100" cy="3175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6271674" y="1566058"/>
              <a:ext cx="1931033" cy="421988"/>
              <a:chOff x="3342575" y="1378131"/>
              <a:chExt cx="1006497" cy="30579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342575" y="1378131"/>
                <a:ext cx="1006497" cy="305796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97090" y="1400338"/>
                <a:ext cx="920833" cy="2676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</a:rPr>
                  <a:t>Practical Attack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742663" y="5687721"/>
            <a:ext cx="7601412" cy="9836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No single classifier is robust against evasion.</a:t>
            </a:r>
          </a:p>
          <a:p>
            <a:pPr algn="ctr"/>
            <a:r>
              <a:rPr lang="en-US" sz="2600" dirty="0" smtClean="0"/>
              <a:t>The key is to limit adversaries’ knowledge</a:t>
            </a:r>
            <a:endParaRPr lang="en-US" sz="2600" dirty="0"/>
          </a:p>
        </p:txBody>
      </p:sp>
      <p:sp>
        <p:nvSpPr>
          <p:cNvPr id="11" name="Rectangular Callout 10"/>
          <p:cNvSpPr/>
          <p:nvPr/>
        </p:nvSpPr>
        <p:spPr>
          <a:xfrm>
            <a:off x="5531039" y="2885304"/>
            <a:ext cx="2880843" cy="401755"/>
          </a:xfrm>
          <a:prstGeom prst="wedgeRectCallout">
            <a:avLst>
              <a:gd name="adj1" fmla="val 12775"/>
              <a:gd name="adj2" fmla="val -255264"/>
            </a:avLst>
          </a:prstGeom>
          <a:solidFill>
            <a:schemeClr val="bg1"/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w Cen MT"/>
              </a:rPr>
              <a:t>Need to alter 20 features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45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96"/>
    </mc:Choice>
    <mc:Fallback xmlns="">
      <p:transition xmlns:p14="http://schemas.microsoft.com/office/powerpoint/2010/main" spd="slow" advTm="6749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774555" y="3045026"/>
            <a:ext cx="1186339" cy="1242039"/>
          </a:xfrm>
          <a:prstGeom prst="downArrow">
            <a:avLst>
              <a:gd name="adj1" fmla="val 66902"/>
              <a:gd name="adj2" fmla="val 35913"/>
            </a:avLst>
          </a:prstGeom>
          <a:solidFill>
            <a:schemeClr val="accent5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55308" y="3274530"/>
            <a:ext cx="1636386" cy="421988"/>
            <a:chOff x="2937616" y="5229202"/>
            <a:chExt cx="1470709" cy="305796"/>
          </a:xfrm>
        </p:grpSpPr>
        <p:sp>
          <p:nvSpPr>
            <p:cNvPr id="14" name="Rectangle 13"/>
            <p:cNvSpPr/>
            <p:nvPr/>
          </p:nvSpPr>
          <p:spPr>
            <a:xfrm>
              <a:off x="2937616" y="5229202"/>
              <a:ext cx="1470709" cy="30579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54489" y="5238352"/>
              <a:ext cx="1123833" cy="267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Classifier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117804" y="2483186"/>
            <a:ext cx="0" cy="2111618"/>
          </a:xfrm>
          <a:prstGeom prst="line">
            <a:avLst/>
          </a:prstGeom>
          <a:ln w="19050" cmpd="sng">
            <a:solidFill>
              <a:srgbClr val="FF33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557938" y="3789895"/>
            <a:ext cx="1577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Training Data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915089" y="3485524"/>
            <a:ext cx="5735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891075" y="3130160"/>
            <a:ext cx="1024014" cy="724757"/>
            <a:chOff x="1216436" y="2438980"/>
            <a:chExt cx="1024014" cy="724757"/>
          </a:xfrm>
        </p:grpSpPr>
        <p:sp>
          <p:nvSpPr>
            <p:cNvPr id="57" name="Can 56"/>
            <p:cNvSpPr/>
            <p:nvPr/>
          </p:nvSpPr>
          <p:spPr>
            <a:xfrm>
              <a:off x="1216436" y="2438980"/>
              <a:ext cx="631596" cy="563713"/>
            </a:xfrm>
            <a:prstGeom prst="can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655199" y="2702274"/>
              <a:ext cx="585251" cy="461463"/>
              <a:chOff x="1386461" y="3162398"/>
              <a:chExt cx="585251" cy="461463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710100" y="3224308"/>
                <a:ext cx="261612" cy="39955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1386461" y="3162398"/>
                <a:ext cx="323639" cy="458489"/>
              </a:xfrm>
              <a:prstGeom prst="rect">
                <a:avLst/>
              </a:prstGeom>
            </p:spPr>
          </p:pic>
        </p:grpSp>
      </p:grpSp>
      <p:grpSp>
        <p:nvGrpSpPr>
          <p:cNvPr id="65" name="Group 64"/>
          <p:cNvGrpSpPr/>
          <p:nvPr/>
        </p:nvGrpSpPr>
        <p:grpSpPr>
          <a:xfrm>
            <a:off x="3488615" y="3087827"/>
            <a:ext cx="1437130" cy="775519"/>
            <a:chOff x="2937616" y="5229202"/>
            <a:chExt cx="1470709" cy="305796"/>
          </a:xfrm>
        </p:grpSpPr>
        <p:sp>
          <p:nvSpPr>
            <p:cNvPr id="66" name="Rectangle 65"/>
            <p:cNvSpPr/>
            <p:nvPr/>
          </p:nvSpPr>
          <p:spPr>
            <a:xfrm>
              <a:off x="2937616" y="5229202"/>
              <a:ext cx="1470709" cy="30579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49892" y="5238352"/>
              <a:ext cx="1184148" cy="2548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Training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(e.g. SVM)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>
            <a:off x="4925745" y="3483586"/>
            <a:ext cx="6244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5892995" y="2452459"/>
            <a:ext cx="1024014" cy="724757"/>
            <a:chOff x="1216436" y="2438980"/>
            <a:chExt cx="1024014" cy="724757"/>
          </a:xfrm>
        </p:grpSpPr>
        <p:sp>
          <p:nvSpPr>
            <p:cNvPr id="74" name="Can 73"/>
            <p:cNvSpPr/>
            <p:nvPr/>
          </p:nvSpPr>
          <p:spPr>
            <a:xfrm>
              <a:off x="1216436" y="2438980"/>
              <a:ext cx="631596" cy="563713"/>
            </a:xfrm>
            <a:prstGeom prst="can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655199" y="2702274"/>
              <a:ext cx="585251" cy="461463"/>
              <a:chOff x="1386461" y="3162398"/>
              <a:chExt cx="585251" cy="461463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710100" y="3224308"/>
                <a:ext cx="261612" cy="39955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1386461" y="3162398"/>
                <a:ext cx="323639" cy="458489"/>
              </a:xfrm>
              <a:prstGeom prst="rect">
                <a:avLst/>
              </a:prstGeom>
            </p:spPr>
          </p:pic>
        </p:grp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55397" y="4225695"/>
            <a:ext cx="261612" cy="39955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alphaModFix/>
            <a:biLevel thresh="25000"/>
          </a:blip>
          <a:stretch>
            <a:fillRect/>
          </a:stretch>
        </p:blipFill>
        <p:spPr>
          <a:xfrm>
            <a:off x="5805280" y="4177896"/>
            <a:ext cx="323639" cy="458489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1213557" y="2913307"/>
            <a:ext cx="3904247" cy="1658434"/>
            <a:chOff x="1213556" y="2876440"/>
            <a:chExt cx="5893725" cy="1749722"/>
          </a:xfrm>
        </p:grpSpPr>
        <p:sp>
          <p:nvSpPr>
            <p:cNvPr id="87" name="Rectangle 86"/>
            <p:cNvSpPr/>
            <p:nvPr/>
          </p:nvSpPr>
          <p:spPr>
            <a:xfrm>
              <a:off x="1213556" y="2876440"/>
              <a:ext cx="5893725" cy="1334198"/>
            </a:xfrm>
            <a:prstGeom prst="rect">
              <a:avLst/>
            </a:prstGeom>
            <a:noFill/>
            <a:ln w="28575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4394" y="4236500"/>
              <a:ext cx="5892886" cy="389662"/>
            </a:xfrm>
            <a:prstGeom prst="rect">
              <a:avLst/>
            </a:prstGeom>
            <a:solidFill>
              <a:srgbClr val="CC0000"/>
            </a:solidFill>
            <a:ln w="28575" cmpd="sng">
              <a:solidFill>
                <a:srgbClr val="CC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Poison Attack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819391" y="1552223"/>
            <a:ext cx="1409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Detection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971209" y="1590512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 Training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6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9"/>
    </mc:Choice>
    <mc:Fallback xmlns="">
      <p:transition xmlns:p14="http://schemas.microsoft.com/office/powerpoint/2010/main" spd="slow" advTm="91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#</a:t>
            </a:r>
            <a:r>
              <a:rPr lang="en-US" dirty="0"/>
              <a:t>2</a:t>
            </a:r>
            <a:r>
              <a:rPr lang="en-US" dirty="0" smtClean="0"/>
              <a:t>: Poisoning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5674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C0000"/>
                </a:solidFill>
              </a:rPr>
              <a:t>Crowdturfing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 smtClean="0">
                <a:solidFill>
                  <a:srgbClr val="CC0000"/>
                </a:solidFill>
              </a:rPr>
              <a:t>site admins </a:t>
            </a:r>
            <a:r>
              <a:rPr lang="en-US" sz="2400" dirty="0" smtClean="0"/>
              <a:t>as adversaries</a:t>
            </a:r>
          </a:p>
          <a:p>
            <a:pPr lvl="1"/>
            <a:r>
              <a:rPr lang="en-US" sz="2000" dirty="0" smtClean="0"/>
              <a:t>Highly motivated to protect their workers, centrally control workers</a:t>
            </a:r>
          </a:p>
          <a:p>
            <a:pPr lvl="1"/>
            <a:r>
              <a:rPr lang="en-US" sz="2000" dirty="0" smtClean="0"/>
              <a:t>Tamper with the training data to manipulate </a:t>
            </a:r>
            <a:r>
              <a:rPr lang="en-US" sz="2000" dirty="0" smtClean="0">
                <a:solidFill>
                  <a:schemeClr val="tx1"/>
                </a:solidFill>
              </a:rPr>
              <a:t>model training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 smtClean="0"/>
              <a:t>Two practical poisoning methods</a:t>
            </a:r>
          </a:p>
          <a:p>
            <a:pPr lvl="1"/>
            <a:r>
              <a:rPr lang="en-US" sz="2000" dirty="0" smtClean="0">
                <a:solidFill>
                  <a:srgbClr val="CC0000"/>
                </a:solidFill>
              </a:rPr>
              <a:t>Inject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mislabeled</a:t>
            </a:r>
            <a:r>
              <a:rPr lang="en-US" sz="2000" dirty="0" smtClean="0">
                <a:solidFill>
                  <a:srgbClr val="CC0000"/>
                </a:solidFill>
              </a:rPr>
              <a:t> </a:t>
            </a:r>
            <a:r>
              <a:rPr lang="en-US" sz="2000" dirty="0" smtClean="0"/>
              <a:t>samples to training data </a:t>
            </a:r>
            <a:r>
              <a:rPr lang="en-US" sz="2000" dirty="0" smtClean="0">
                <a:sym typeface="Wingdings"/>
              </a:rPr>
              <a:t> wrong classifier</a:t>
            </a:r>
          </a:p>
          <a:p>
            <a:pPr lvl="1"/>
            <a:r>
              <a:rPr lang="en-US" sz="2000" dirty="0" smtClean="0">
                <a:solidFill>
                  <a:srgbClr val="CC0000"/>
                </a:solidFill>
              </a:rPr>
              <a:t>Alter </a:t>
            </a:r>
            <a:r>
              <a:rPr lang="en-US" sz="2000" dirty="0" smtClean="0"/>
              <a:t>worker behaviors uniformly by enforcing system policies </a:t>
            </a:r>
            <a:r>
              <a:rPr lang="en-US" sz="2000" dirty="0" smtClean="0">
                <a:sym typeface="Wingdings"/>
              </a:rPr>
              <a:t> harder to train accurate classifiers</a:t>
            </a:r>
          </a:p>
          <a:p>
            <a:pPr marL="457200" lvl="1" indent="0">
              <a:buNone/>
            </a:pPr>
            <a:endParaRPr lang="en-US" sz="180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06533" y="4471584"/>
            <a:ext cx="1854194" cy="2008867"/>
            <a:chOff x="4301661" y="4471584"/>
            <a:chExt cx="1854194" cy="2008867"/>
          </a:xfrm>
        </p:grpSpPr>
        <p:sp>
          <p:nvSpPr>
            <p:cNvPr id="59" name="Rectangle 58"/>
            <p:cNvSpPr/>
            <p:nvPr/>
          </p:nvSpPr>
          <p:spPr>
            <a:xfrm>
              <a:off x="4301661" y="4998803"/>
              <a:ext cx="1854194" cy="14816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13474" y="4471584"/>
              <a:ext cx="1648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Injection Attack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51599" y="5126393"/>
            <a:ext cx="502129" cy="1250178"/>
            <a:chOff x="5546727" y="5126393"/>
            <a:chExt cx="502129" cy="1250178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34365" y="5618205"/>
              <a:ext cx="189441" cy="28932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859415" y="5126393"/>
              <a:ext cx="189441" cy="28932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837688" y="6056357"/>
              <a:ext cx="189441" cy="28932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46727" y="6087243"/>
              <a:ext cx="189441" cy="289328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2531305" y="5869917"/>
            <a:ext cx="23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Inject normal accounts,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but labeled as worker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06533" y="4999446"/>
            <a:ext cx="1516126" cy="1485304"/>
          </a:xfrm>
          <a:custGeom>
            <a:avLst/>
            <a:gdLst>
              <a:gd name="connsiteX0" fmla="*/ 1498548 w 1516126"/>
              <a:gd name="connsiteY0" fmla="*/ 0 h 1485304"/>
              <a:gd name="connsiteX1" fmla="*/ 0 w 1516126"/>
              <a:gd name="connsiteY1" fmla="*/ 0 h 1485304"/>
              <a:gd name="connsiteX2" fmla="*/ 0 w 1516126"/>
              <a:gd name="connsiteY2" fmla="*/ 1485304 h 1485304"/>
              <a:gd name="connsiteX3" fmla="*/ 1274425 w 1516126"/>
              <a:gd name="connsiteY3" fmla="*/ 1485304 h 1485304"/>
              <a:gd name="connsiteX4" fmla="*/ 1177744 w 1516126"/>
              <a:gd name="connsiteY4" fmla="*/ 1291951 h 1485304"/>
              <a:gd name="connsiteX5" fmla="*/ 1313976 w 1516126"/>
              <a:gd name="connsiteY5" fmla="*/ 865695 h 1485304"/>
              <a:gd name="connsiteX6" fmla="*/ 1415051 w 1516126"/>
              <a:gd name="connsiteY6" fmla="*/ 764624 h 1485304"/>
              <a:gd name="connsiteX7" fmla="*/ 1516126 w 1516126"/>
              <a:gd name="connsiteY7" fmla="*/ 162592 h 1485304"/>
              <a:gd name="connsiteX8" fmla="*/ 1353527 w 1516126"/>
              <a:gd name="connsiteY8" fmla="*/ 0 h 1485304"/>
              <a:gd name="connsiteX9" fmla="*/ 1498548 w 1516126"/>
              <a:gd name="connsiteY9" fmla="*/ 0 h 148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6126" h="1485304">
                <a:moveTo>
                  <a:pt x="1498548" y="0"/>
                </a:moveTo>
                <a:lnTo>
                  <a:pt x="0" y="0"/>
                </a:lnTo>
                <a:lnTo>
                  <a:pt x="0" y="1485304"/>
                </a:lnTo>
                <a:lnTo>
                  <a:pt x="1274425" y="1485304"/>
                </a:lnTo>
                <a:lnTo>
                  <a:pt x="1177744" y="1291951"/>
                </a:lnTo>
                <a:lnTo>
                  <a:pt x="1313976" y="865695"/>
                </a:lnTo>
                <a:lnTo>
                  <a:pt x="1415051" y="764624"/>
                </a:lnTo>
                <a:lnTo>
                  <a:pt x="1516126" y="162592"/>
                </a:lnTo>
                <a:lnTo>
                  <a:pt x="1353527" y="0"/>
                </a:lnTo>
                <a:lnTo>
                  <a:pt x="1498548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936A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509352" y="4999090"/>
            <a:ext cx="1335949" cy="1481266"/>
          </a:xfrm>
          <a:custGeom>
            <a:avLst/>
            <a:gdLst>
              <a:gd name="connsiteX0" fmla="*/ 1094248 w 1335949"/>
              <a:gd name="connsiteY0" fmla="*/ 0 h 1472122"/>
              <a:gd name="connsiteX1" fmla="*/ 0 w 1335949"/>
              <a:gd name="connsiteY1" fmla="*/ 0 h 1472122"/>
              <a:gd name="connsiteX2" fmla="*/ 0 w 1335949"/>
              <a:gd name="connsiteY2" fmla="*/ 1472122 h 1472122"/>
              <a:gd name="connsiteX3" fmla="*/ 975595 w 1335949"/>
              <a:gd name="connsiteY3" fmla="*/ 1472122 h 1472122"/>
              <a:gd name="connsiteX4" fmla="*/ 751472 w 1335949"/>
              <a:gd name="connsiteY4" fmla="*/ 1067838 h 1472122"/>
              <a:gd name="connsiteX5" fmla="*/ 993173 w 1335949"/>
              <a:gd name="connsiteY5" fmla="*/ 786596 h 1472122"/>
              <a:gd name="connsiteX6" fmla="*/ 900887 w 1335949"/>
              <a:gd name="connsiteY6" fmla="*/ 505355 h 1472122"/>
              <a:gd name="connsiteX7" fmla="*/ 1335949 w 1335949"/>
              <a:gd name="connsiteY7" fmla="*/ 215325 h 1472122"/>
              <a:gd name="connsiteX8" fmla="*/ 1094248 w 1335949"/>
              <a:gd name="connsiteY8" fmla="*/ 0 h 147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5949" h="1472122">
                <a:moveTo>
                  <a:pt x="1094248" y="0"/>
                </a:moveTo>
                <a:lnTo>
                  <a:pt x="0" y="0"/>
                </a:lnTo>
                <a:lnTo>
                  <a:pt x="0" y="1472122"/>
                </a:lnTo>
                <a:lnTo>
                  <a:pt x="975595" y="1472122"/>
                </a:lnTo>
                <a:lnTo>
                  <a:pt x="751472" y="1067838"/>
                </a:lnTo>
                <a:lnTo>
                  <a:pt x="993173" y="786596"/>
                </a:lnTo>
                <a:lnTo>
                  <a:pt x="900887" y="505355"/>
                </a:lnTo>
                <a:lnTo>
                  <a:pt x="1335949" y="215325"/>
                </a:lnTo>
                <a:lnTo>
                  <a:pt x="1094248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rgbClr val="936A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1427343" y="5443804"/>
            <a:ext cx="417958" cy="808010"/>
            <a:chOff x="3165867" y="6427944"/>
            <a:chExt cx="417958" cy="808010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394384" y="6427944"/>
              <a:ext cx="189441" cy="289328"/>
            </a:xfrm>
            <a:prstGeom prst="rect">
              <a:avLst/>
            </a:prstGeom>
            <a:ln w="28575" cmpd="sng">
              <a:solidFill>
                <a:srgbClr val="CC0000"/>
              </a:solidFill>
            </a:ln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65867" y="6946626"/>
              <a:ext cx="189441" cy="289328"/>
            </a:xfrm>
            <a:prstGeom prst="rect">
              <a:avLst/>
            </a:prstGeom>
            <a:ln w="28575" cmpd="sng">
              <a:solidFill>
                <a:srgbClr val="CC0000"/>
              </a:solidFill>
            </a:ln>
          </p:spPr>
        </p:pic>
      </p:grpSp>
      <p:cxnSp>
        <p:nvCxnSpPr>
          <p:cNvPr id="40" name="Elbow Connector 39"/>
          <p:cNvCxnSpPr/>
          <p:nvPr/>
        </p:nvCxnSpPr>
        <p:spPr>
          <a:xfrm flipV="1">
            <a:off x="1808043" y="4890617"/>
            <a:ext cx="1233240" cy="222804"/>
          </a:xfrm>
          <a:prstGeom prst="bentConnector3">
            <a:avLst>
              <a:gd name="adj1" fmla="val -346"/>
            </a:avLst>
          </a:prstGeom>
          <a:ln>
            <a:solidFill>
              <a:srgbClr val="0066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>
            <a:off x="1519422" y="6267931"/>
            <a:ext cx="1451451" cy="350025"/>
          </a:xfrm>
          <a:prstGeom prst="bentConnector3">
            <a:avLst>
              <a:gd name="adj1" fmla="val 418"/>
            </a:avLst>
          </a:prstGeom>
          <a:ln>
            <a:solidFill>
              <a:srgbClr val="CC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002835" y="4681266"/>
            <a:ext cx="162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Wrong model,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false positives!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32018" y="4577428"/>
            <a:ext cx="157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Altering </a:t>
            </a:r>
            <a:r>
              <a:rPr lang="en-US" dirty="0"/>
              <a:t>A</a:t>
            </a:r>
            <a:r>
              <a:rPr lang="en-US" dirty="0" smtClean="0"/>
              <a:t>ttack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655938" y="5063119"/>
            <a:ext cx="1854194" cy="14816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669023" y="5057927"/>
            <a:ext cx="713938" cy="1350409"/>
            <a:chOff x="7095828" y="3312870"/>
            <a:chExt cx="713938" cy="1350409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>
              <a:alphaModFix/>
              <a:biLevel thresh="25000"/>
            </a:blip>
            <a:stretch>
              <a:fillRect/>
            </a:stretch>
          </p:blipFill>
          <p:spPr>
            <a:xfrm>
              <a:off x="7573463" y="3312870"/>
              <a:ext cx="236303" cy="33476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>
              <a:alphaModFix/>
              <a:biLevel thresh="25000"/>
            </a:blip>
            <a:stretch>
              <a:fillRect/>
            </a:stretch>
          </p:blipFill>
          <p:spPr>
            <a:xfrm>
              <a:off x="7095828" y="3533330"/>
              <a:ext cx="236303" cy="33476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>
              <a:alphaModFix/>
              <a:biLevel thresh="25000"/>
            </a:blip>
            <a:stretch>
              <a:fillRect/>
            </a:stretch>
          </p:blipFill>
          <p:spPr>
            <a:xfrm>
              <a:off x="7124050" y="3968379"/>
              <a:ext cx="236303" cy="33476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>
              <a:alphaModFix/>
              <a:biLevel thresh="25000"/>
            </a:blip>
            <a:stretch>
              <a:fillRect/>
            </a:stretch>
          </p:blipFill>
          <p:spPr>
            <a:xfrm>
              <a:off x="7374464" y="4328516"/>
              <a:ext cx="236303" cy="334763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618032" y="5195650"/>
            <a:ext cx="705446" cy="1278400"/>
            <a:chOff x="5416403" y="5126393"/>
            <a:chExt cx="705446" cy="1278400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34365" y="5618205"/>
              <a:ext cx="189441" cy="289328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859415" y="5126393"/>
              <a:ext cx="189441" cy="289328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932408" y="6056357"/>
              <a:ext cx="189441" cy="28932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416403" y="6115465"/>
              <a:ext cx="189441" cy="289328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5904094" y="5122897"/>
            <a:ext cx="713938" cy="1350409"/>
            <a:chOff x="7095828" y="3312870"/>
            <a:chExt cx="713938" cy="1350409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>
              <a:alphaModFix/>
              <a:biLevel thresh="25000"/>
            </a:blip>
            <a:stretch>
              <a:fillRect/>
            </a:stretch>
          </p:blipFill>
          <p:spPr>
            <a:xfrm>
              <a:off x="7573463" y="3312870"/>
              <a:ext cx="236303" cy="33476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>
              <a:alphaModFix/>
              <a:biLevel thresh="25000"/>
            </a:blip>
            <a:stretch>
              <a:fillRect/>
            </a:stretch>
          </p:blipFill>
          <p:spPr>
            <a:xfrm>
              <a:off x="7095828" y="3533330"/>
              <a:ext cx="236303" cy="334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>
              <a:alphaModFix/>
              <a:biLevel thresh="25000"/>
            </a:blip>
            <a:stretch>
              <a:fillRect/>
            </a:stretch>
          </p:blipFill>
          <p:spPr>
            <a:xfrm>
              <a:off x="7124050" y="3968379"/>
              <a:ext cx="236303" cy="334763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>
              <a:alphaModFix/>
              <a:biLevel thresh="25000"/>
            </a:blip>
            <a:stretch>
              <a:fillRect/>
            </a:stretch>
          </p:blipFill>
          <p:spPr>
            <a:xfrm>
              <a:off x="7374464" y="4328516"/>
              <a:ext cx="236303" cy="334763"/>
            </a:xfrm>
            <a:prstGeom prst="rect">
              <a:avLst/>
            </a:prstGeom>
          </p:spPr>
        </p:pic>
      </p:grpSp>
      <p:cxnSp>
        <p:nvCxnSpPr>
          <p:cNvPr id="82" name="Elbow Connector 81"/>
          <p:cNvCxnSpPr/>
          <p:nvPr/>
        </p:nvCxnSpPr>
        <p:spPr>
          <a:xfrm flipV="1">
            <a:off x="6937797" y="4959007"/>
            <a:ext cx="907581" cy="659198"/>
          </a:xfrm>
          <a:prstGeom prst="bentConnector3">
            <a:avLst>
              <a:gd name="adj1" fmla="val 246"/>
            </a:avLst>
          </a:prstGeom>
          <a:ln>
            <a:solidFill>
              <a:srgbClr val="0066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813181" y="4828222"/>
            <a:ext cx="1175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Difficult to</a:t>
            </a:r>
          </a:p>
          <a:p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lassify!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9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43"/>
    </mc:Choice>
    <mc:Fallback xmlns="">
      <p:transition xmlns:p14="http://schemas.microsoft.com/office/powerpoint/2010/main" spd="slow" advTm="1164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724 0.0041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33" grpId="0" animBg="1"/>
      <p:bldP spid="32" grpId="0" animBg="1"/>
      <p:bldP spid="79" grpId="0"/>
      <p:bldP spid="49" grpId="0"/>
      <p:bldP spid="60" grpId="0" animBg="1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5806846" y="4988916"/>
            <a:ext cx="1186339" cy="1242039"/>
          </a:xfrm>
          <a:prstGeom prst="downArrow">
            <a:avLst>
              <a:gd name="adj1" fmla="val 66902"/>
              <a:gd name="adj2" fmla="val 35913"/>
            </a:avLst>
          </a:prstGeom>
          <a:solidFill>
            <a:schemeClr val="accent5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Machine Learning for Security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Machine learning (ML) to solve security problems</a:t>
            </a:r>
          </a:p>
          <a:p>
            <a:pPr lvl="1"/>
            <a:r>
              <a:rPr lang="en-US" sz="2000" dirty="0" smtClean="0"/>
              <a:t>Email spam detection</a:t>
            </a:r>
          </a:p>
          <a:p>
            <a:pPr lvl="1"/>
            <a:r>
              <a:rPr lang="en-US" sz="2000" dirty="0" smtClean="0"/>
              <a:t>Intrusion/malware detection</a:t>
            </a:r>
          </a:p>
          <a:p>
            <a:pPr lvl="1"/>
            <a:r>
              <a:rPr lang="en-US" sz="2000" dirty="0" smtClean="0"/>
              <a:t>Authentication</a:t>
            </a:r>
          </a:p>
          <a:p>
            <a:pPr lvl="1"/>
            <a:r>
              <a:rPr lang="en-US" sz="2000" dirty="0" smtClean="0"/>
              <a:t>Identifying fraudulent accounts (Sybils) and content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Example: </a:t>
            </a:r>
            <a:r>
              <a:rPr lang="en-US" sz="2400" dirty="0" smtClean="0"/>
              <a:t>ML for Sybil detection in social networks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3047966" y="5195081"/>
            <a:ext cx="1203534" cy="418201"/>
            <a:chOff x="2937616" y="5241308"/>
            <a:chExt cx="1470702" cy="369333"/>
          </a:xfrm>
        </p:grpSpPr>
        <p:sp>
          <p:nvSpPr>
            <p:cNvPr id="57" name="Rectangle 56"/>
            <p:cNvSpPr/>
            <p:nvPr/>
          </p:nvSpPr>
          <p:spPr>
            <a:xfrm>
              <a:off x="2937616" y="5241308"/>
              <a:ext cx="1470702" cy="369333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085988" y="5241309"/>
              <a:ext cx="1155208" cy="267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Training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68601" y="5027764"/>
            <a:ext cx="464430" cy="781417"/>
            <a:chOff x="2568601" y="5070097"/>
            <a:chExt cx="464430" cy="781417"/>
          </a:xfrm>
        </p:grpSpPr>
        <p:sp>
          <p:nvSpPr>
            <p:cNvPr id="54" name="Right Arrow 53"/>
            <p:cNvSpPr/>
            <p:nvPr/>
          </p:nvSpPr>
          <p:spPr>
            <a:xfrm rot="1941523">
              <a:off x="2579497" y="5070097"/>
              <a:ext cx="453534" cy="286886"/>
            </a:xfrm>
            <a:prstGeom prst="rightArrow">
              <a:avLst/>
            </a:prstGeom>
            <a:solidFill>
              <a:srgbClr val="FF3300"/>
            </a:soli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ight Arrow 44"/>
            <p:cNvSpPr/>
            <p:nvPr/>
          </p:nvSpPr>
          <p:spPr>
            <a:xfrm rot="20171122">
              <a:off x="2568601" y="5564628"/>
              <a:ext cx="453534" cy="286886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8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Right Arrow 47"/>
          <p:cNvSpPr/>
          <p:nvPr/>
        </p:nvSpPr>
        <p:spPr>
          <a:xfrm>
            <a:off x="4333539" y="5278386"/>
            <a:ext cx="1063468" cy="28688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5585174" y="5197905"/>
            <a:ext cx="1636386" cy="421988"/>
            <a:chOff x="2937616" y="5229202"/>
            <a:chExt cx="1470709" cy="305796"/>
          </a:xfrm>
        </p:grpSpPr>
        <p:sp>
          <p:nvSpPr>
            <p:cNvPr id="61" name="Rectangle 60"/>
            <p:cNvSpPr/>
            <p:nvPr/>
          </p:nvSpPr>
          <p:spPr>
            <a:xfrm>
              <a:off x="2937616" y="5229202"/>
              <a:ext cx="1470709" cy="30579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43265" y="5238352"/>
              <a:ext cx="1123833" cy="267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Classifier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726766" y="4244732"/>
            <a:ext cx="0" cy="2111618"/>
          </a:xfrm>
          <a:prstGeom prst="line">
            <a:avLst/>
          </a:prstGeom>
          <a:ln w="19050" cmpd="sng">
            <a:solidFill>
              <a:srgbClr val="FF33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673" y="5930057"/>
            <a:ext cx="731520" cy="731520"/>
          </a:xfrm>
          <a:prstGeom prst="ellipse">
            <a:avLst/>
          </a:prstGeom>
          <a:ln w="28575" cmpd="sng">
            <a:solidFill>
              <a:srgbClr val="CC0000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1213902" y="4532332"/>
            <a:ext cx="1650700" cy="2179931"/>
            <a:chOff x="1213902" y="4532332"/>
            <a:chExt cx="1650700" cy="217993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7955" y="5466012"/>
              <a:ext cx="731520" cy="731520"/>
            </a:xfrm>
            <a:prstGeom prst="ellipse">
              <a:avLst/>
            </a:prstGeom>
            <a:ln>
              <a:solidFill>
                <a:srgbClr val="0066CC"/>
              </a:solidFill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1213902" y="4532332"/>
              <a:ext cx="1650700" cy="2179931"/>
              <a:chOff x="1213902" y="4532332"/>
              <a:chExt cx="1650700" cy="217993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514664" y="4532332"/>
                <a:ext cx="969484" cy="866017"/>
                <a:chOff x="896431" y="4532332"/>
                <a:chExt cx="969484" cy="866017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8116" r="17440"/>
                <a:stretch/>
              </p:blipFill>
              <p:spPr>
                <a:xfrm>
                  <a:off x="896431" y="4532332"/>
                  <a:ext cx="731520" cy="728337"/>
                </a:xfrm>
                <a:prstGeom prst="ellipse">
                  <a:avLst/>
                </a:prstGeom>
                <a:ln w="28575" cmpd="sng">
                  <a:solidFill>
                    <a:srgbClr val="CC0000"/>
                  </a:solidFill>
                </a:ln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8116" r="17440"/>
                <a:stretch/>
              </p:blipFill>
              <p:spPr>
                <a:xfrm>
                  <a:off x="1015413" y="4601172"/>
                  <a:ext cx="731520" cy="728337"/>
                </a:xfrm>
                <a:prstGeom prst="ellipse">
                  <a:avLst/>
                </a:prstGeom>
                <a:ln w="28575" cmpd="sng">
                  <a:solidFill>
                    <a:srgbClr val="CC0000"/>
                  </a:solidFill>
                </a:ln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8116" r="17440"/>
                <a:stretch/>
              </p:blipFill>
              <p:spPr>
                <a:xfrm>
                  <a:off x="1134395" y="4670012"/>
                  <a:ext cx="731520" cy="728337"/>
                </a:xfrm>
                <a:prstGeom prst="ellipse">
                  <a:avLst/>
                </a:prstGeom>
                <a:ln w="28575" cmpd="sng">
                  <a:solidFill>
                    <a:srgbClr val="CC0000"/>
                  </a:solidFill>
                </a:ln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1602090" y="5564297"/>
                <a:ext cx="862218" cy="820535"/>
                <a:chOff x="1084111" y="5564297"/>
                <a:chExt cx="862218" cy="820535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18084" r="28466" b="46788"/>
                <a:stretch/>
              </p:blipFill>
              <p:spPr>
                <a:xfrm>
                  <a:off x="1084111" y="5564297"/>
                  <a:ext cx="731677" cy="731520"/>
                </a:xfrm>
                <a:prstGeom prst="ellipse">
                  <a:avLst/>
                </a:prstGeom>
                <a:ln w="28575" cmpd="sng">
                  <a:solidFill>
                    <a:srgbClr val="0066CC"/>
                  </a:solidFill>
                </a:ln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36978" t="20983" r="14815" b="29282"/>
                <a:stretch/>
              </p:blipFill>
              <p:spPr>
                <a:xfrm>
                  <a:off x="1212064" y="5653312"/>
                  <a:ext cx="734265" cy="731520"/>
                </a:xfrm>
                <a:prstGeom prst="ellipse">
                  <a:avLst/>
                </a:prstGeom>
                <a:ln w="28575" cmpd="sng">
                  <a:solidFill>
                    <a:schemeClr val="accent2">
                      <a:lumMod val="75000"/>
                    </a:schemeClr>
                  </a:solidFill>
                </a:ln>
              </p:spPr>
            </p:pic>
          </p:grpSp>
          <p:sp>
            <p:nvSpPr>
              <p:cNvPr id="87" name="TextBox 86"/>
              <p:cNvSpPr txBox="1"/>
              <p:nvPr/>
            </p:nvSpPr>
            <p:spPr>
              <a:xfrm>
                <a:off x="1213902" y="6342931"/>
                <a:ext cx="1650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Known samples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679483" y="4182739"/>
            <a:ext cx="2485700" cy="750438"/>
            <a:chOff x="5679483" y="4182739"/>
            <a:chExt cx="2485700" cy="750438"/>
          </a:xfrm>
        </p:grpSpPr>
        <p:grpSp>
          <p:nvGrpSpPr>
            <p:cNvPr id="17" name="Group 16"/>
            <p:cNvGrpSpPr/>
            <p:nvPr/>
          </p:nvGrpSpPr>
          <p:grpSpPr>
            <a:xfrm>
              <a:off x="5679483" y="4182739"/>
              <a:ext cx="1195853" cy="731520"/>
              <a:chOff x="4733014" y="4249587"/>
              <a:chExt cx="1195853" cy="73152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733014" y="4249587"/>
                <a:ext cx="1047389" cy="731520"/>
                <a:chOff x="5134030" y="4249587"/>
                <a:chExt cx="1047389" cy="731520"/>
              </a:xfrm>
            </p:grpSpPr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18084" r="28466" b="46788"/>
                <a:stretch/>
              </p:blipFill>
              <p:spPr>
                <a:xfrm>
                  <a:off x="5134030" y="4249587"/>
                  <a:ext cx="731677" cy="731520"/>
                </a:xfrm>
                <a:prstGeom prst="ellipse">
                  <a:avLst/>
                </a:prstGeom>
                <a:ln w="28575" cmpd="sng">
                  <a:solidFill>
                    <a:srgbClr val="0066CC"/>
                  </a:solidFill>
                </a:ln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36978" t="20983" r="14815" b="29282"/>
                <a:stretch/>
              </p:blipFill>
              <p:spPr>
                <a:xfrm>
                  <a:off x="5287350" y="4249587"/>
                  <a:ext cx="734265" cy="731520"/>
                </a:xfrm>
                <a:prstGeom prst="ellipse">
                  <a:avLst/>
                </a:prstGeom>
                <a:ln w="28575" cmpd="sng">
                  <a:solidFill>
                    <a:schemeClr val="accent2">
                      <a:lumMod val="75000"/>
                    </a:schemeClr>
                  </a:solidFill>
                </a:ln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18084" r="28466" b="46788"/>
                <a:stretch/>
              </p:blipFill>
              <p:spPr>
                <a:xfrm>
                  <a:off x="5449742" y="4249587"/>
                  <a:ext cx="731677" cy="731520"/>
                </a:xfrm>
                <a:prstGeom prst="ellipse">
                  <a:avLst/>
                </a:prstGeom>
                <a:ln w="28575" cmpd="sng">
                  <a:solidFill>
                    <a:srgbClr val="0066CC"/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7347" y="4249587"/>
                <a:ext cx="731520" cy="731520"/>
              </a:xfrm>
              <a:prstGeom prst="ellipse">
                <a:avLst/>
              </a:prstGeom>
              <a:ln w="28575" cmpd="sng">
                <a:solidFill>
                  <a:srgbClr val="CC0000"/>
                </a:solidFill>
              </a:ln>
            </p:spPr>
          </p:pic>
        </p:grpSp>
        <p:sp>
          <p:nvSpPr>
            <p:cNvPr id="88" name="TextBox 87"/>
            <p:cNvSpPr txBox="1"/>
            <p:nvPr/>
          </p:nvSpPr>
          <p:spPr>
            <a:xfrm>
              <a:off x="7076912" y="4229879"/>
              <a:ext cx="1088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Unknown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Accounts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/>
            <a:srcRect t="2769" b="13741"/>
            <a:stretch/>
          </p:blipFill>
          <p:spPr>
            <a:xfrm>
              <a:off x="6261405" y="4201657"/>
              <a:ext cx="730887" cy="731520"/>
            </a:xfrm>
            <a:prstGeom prst="ellipse">
              <a:avLst/>
            </a:prstGeom>
            <a:ln w="28575" cmpd="sng">
              <a:solidFill>
                <a:srgbClr val="0066CC"/>
              </a:solidFill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4965977" y="5972976"/>
            <a:ext cx="1147806" cy="738521"/>
            <a:chOff x="4965977" y="5972976"/>
            <a:chExt cx="1147806" cy="738521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8"/>
            <a:srcRect l="36978" t="20983" r="14815" b="29282"/>
            <a:stretch/>
          </p:blipFill>
          <p:spPr>
            <a:xfrm>
              <a:off x="4965977" y="5972976"/>
              <a:ext cx="734265" cy="731520"/>
            </a:xfrm>
            <a:prstGeom prst="ellipse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</p:spPr>
        </p:pic>
        <p:grpSp>
          <p:nvGrpSpPr>
            <p:cNvPr id="80" name="Group 79"/>
            <p:cNvGrpSpPr/>
            <p:nvPr/>
          </p:nvGrpSpPr>
          <p:grpSpPr>
            <a:xfrm>
              <a:off x="5112954" y="5972976"/>
              <a:ext cx="887585" cy="731520"/>
              <a:chOff x="5134030" y="4249587"/>
              <a:chExt cx="887585" cy="731520"/>
            </a:xfrm>
          </p:grpSpPr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7"/>
              <a:srcRect l="18084" r="28466" b="46788"/>
              <a:stretch/>
            </p:blipFill>
            <p:spPr>
              <a:xfrm>
                <a:off x="5134030" y="4249587"/>
                <a:ext cx="731677" cy="731520"/>
              </a:xfrm>
              <a:prstGeom prst="ellipse">
                <a:avLst/>
              </a:prstGeom>
              <a:ln w="28575" cmpd="sng">
                <a:solidFill>
                  <a:srgbClr val="0066CC"/>
                </a:solidFill>
              </a:ln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8"/>
              <a:srcRect l="36978" t="20983" r="14815" b="29282"/>
              <a:stretch/>
            </p:blipFill>
            <p:spPr>
              <a:xfrm>
                <a:off x="5287350" y="4249587"/>
                <a:ext cx="734265" cy="731520"/>
              </a:xfrm>
              <a:prstGeom prst="ellipse">
                <a:avLst/>
              </a:prstGeom>
              <a:ln w="28575" cmpd="sng">
                <a:solidFill>
                  <a:schemeClr val="accent2">
                    <a:lumMod val="75000"/>
                  </a:schemeClr>
                </a:solidFill>
              </a:ln>
            </p:spPr>
          </p:pic>
        </p:grpSp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9"/>
            <a:srcRect t="2769" b="13741"/>
            <a:stretch/>
          </p:blipFill>
          <p:spPr>
            <a:xfrm>
              <a:off x="5382896" y="5979977"/>
              <a:ext cx="730887" cy="731520"/>
            </a:xfrm>
            <a:prstGeom prst="ellipse">
              <a:avLst/>
            </a:prstGeom>
            <a:ln w="28575" cmpd="sng">
              <a:solidFill>
                <a:srgbClr val="0066CC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60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88"/>
    </mc:Choice>
    <mc:Fallback xmlns="">
      <p:transition xmlns:p14="http://schemas.microsoft.com/office/powerpoint/2010/main" spd="slow" advTm="487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44" y="274638"/>
            <a:ext cx="8503356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Injecting Poison Samples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Injecting benign accounts as “workers” into training data</a:t>
            </a:r>
          </a:p>
          <a:p>
            <a:pPr lvl="1"/>
            <a:r>
              <a:rPr lang="en-US" sz="2000" dirty="0" smtClean="0"/>
              <a:t>Aim to trigger false positives during detection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492738"/>
              </p:ext>
            </p:extLst>
          </p:nvPr>
        </p:nvGraphicFramePr>
        <p:xfrm>
          <a:off x="1498788" y="2439885"/>
          <a:ext cx="6540312" cy="34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3324187" y="4478695"/>
            <a:ext cx="2761161" cy="735308"/>
          </a:xfrm>
          <a:prstGeom prst="wedgeRectCallout">
            <a:avLst>
              <a:gd name="adj1" fmla="val 26982"/>
              <a:gd name="adj2" fmla="val -264474"/>
            </a:avLst>
          </a:prstGeom>
          <a:solidFill>
            <a:srgbClr val="FFFFFF"/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w Cen MT"/>
              </a:rPr>
              <a:t>J48-Tree is more vulnerable than others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6212" y="5464675"/>
            <a:ext cx="6767145" cy="891675"/>
          </a:xfrm>
          <a:prstGeom prst="rect">
            <a:avLst/>
          </a:prstGeom>
          <a:solidFill>
            <a:srgbClr val="2862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Poisoning attack is highly effective</a:t>
            </a:r>
          </a:p>
          <a:p>
            <a:pPr algn="ctr"/>
            <a:r>
              <a:rPr lang="en-US" sz="2600" dirty="0" smtClean="0"/>
              <a:t>More accurate classifier can be more vulnerable </a:t>
            </a:r>
            <a:endParaRPr lang="en-US" sz="2600" dirty="0"/>
          </a:p>
        </p:txBody>
      </p:sp>
      <p:sp>
        <p:nvSpPr>
          <p:cNvPr id="10" name="Rectangular Callout 9"/>
          <p:cNvSpPr/>
          <p:nvPr/>
        </p:nvSpPr>
        <p:spPr>
          <a:xfrm>
            <a:off x="457200" y="2490021"/>
            <a:ext cx="3118526" cy="875740"/>
          </a:xfrm>
          <a:prstGeom prst="wedgeRectCallout">
            <a:avLst>
              <a:gd name="adj1" fmla="val 26368"/>
              <a:gd name="adj2" fmla="val 99064"/>
            </a:avLst>
          </a:prstGeom>
          <a:solidFill>
            <a:schemeClr val="bg1"/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w Cen MT"/>
              </a:rPr>
              <a:t>10% of poison samples </a:t>
            </a:r>
            <a:r>
              <a:rPr lang="en-US" sz="2000" kern="0" dirty="0" smtClean="0">
                <a:solidFill>
                  <a:srgbClr val="000000"/>
                </a:solidFill>
                <a:latin typeface="Tw Cen MT"/>
                <a:sym typeface="Wingdings"/>
              </a:rPr>
              <a:t> boost false positives by 5%</a:t>
            </a:r>
            <a:endParaRPr lang="en-US" sz="2000" kern="0" dirty="0" smtClean="0">
              <a:solidFill>
                <a:srgbClr val="000000"/>
              </a:solidFill>
              <a:latin typeface="Tw Cen M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30"/>
    </mc:Choice>
    <mc:Fallback xmlns="">
      <p:transition xmlns:p14="http://schemas.microsoft.com/office/powerpoint/2010/main" spd="slow" advTm="462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6635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Key observations</a:t>
            </a:r>
          </a:p>
          <a:p>
            <a:pPr lvl="1"/>
            <a:r>
              <a:rPr lang="en-US" sz="2000" b="1" dirty="0" smtClean="0"/>
              <a:t>Accurate</a:t>
            </a:r>
            <a:r>
              <a:rPr lang="en-US" sz="2000" dirty="0" smtClean="0"/>
              <a:t> machine learning classifiers can be highly vulnerable</a:t>
            </a:r>
          </a:p>
          <a:p>
            <a:pPr lvl="1"/>
            <a:r>
              <a:rPr lang="en-US" sz="2000" dirty="0"/>
              <a:t>No single classifier excels in all attack scenarios, </a:t>
            </a:r>
            <a:r>
              <a:rPr lang="en-US" sz="2000" b="1" dirty="0"/>
              <a:t>Random Forests </a:t>
            </a:r>
            <a:r>
              <a:rPr lang="en-US" sz="2000" dirty="0"/>
              <a:t>and </a:t>
            </a:r>
            <a:r>
              <a:rPr lang="en-US" sz="2000" b="1" dirty="0"/>
              <a:t>SVM</a:t>
            </a:r>
            <a:r>
              <a:rPr lang="en-US" sz="2000" dirty="0"/>
              <a:t> are more robust than </a:t>
            </a:r>
            <a:r>
              <a:rPr lang="en-US" sz="2000" b="1" dirty="0"/>
              <a:t>Decision Tree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Adversarial attack impact highly depends on adversaries’ knowledge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Moving forward: </a:t>
            </a:r>
            <a:r>
              <a:rPr lang="en-US" sz="2400" dirty="0"/>
              <a:t>i</a:t>
            </a:r>
            <a:r>
              <a:rPr lang="en-US" sz="2400" dirty="0" smtClean="0"/>
              <a:t>mprove robustness of ML classifiers</a:t>
            </a:r>
          </a:p>
          <a:p>
            <a:pPr lvl="1"/>
            <a:r>
              <a:rPr lang="en-US" sz="2000" dirty="0" smtClean="0"/>
              <a:t>Multiple classifier in one </a:t>
            </a:r>
            <a:r>
              <a:rPr lang="en-US" sz="2000" dirty="0"/>
              <a:t>detector (ensemble </a:t>
            </a:r>
            <a:r>
              <a:rPr lang="en-US" sz="2000" dirty="0" smtClean="0"/>
              <a:t>learning)</a:t>
            </a:r>
          </a:p>
          <a:p>
            <a:pPr lvl="1"/>
            <a:r>
              <a:rPr lang="en-US" sz="2000" dirty="0" smtClean="0"/>
              <a:t>Adversarial analysis in unsupervised learning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4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25"/>
    </mc:Choice>
    <mc:Fallback xmlns="">
      <p:transition xmlns:p14="http://schemas.microsoft.com/office/powerpoint/2010/main" spd="slow" advTm="7322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36" y="28559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0"/>
    </mc:Choice>
    <mc:Fallback xmlns="">
      <p:transition xmlns:p14="http://schemas.microsoft.com/office/powerpoint/2010/main" spd="slow" advTm="263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Adversarial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Key vulnerabilities of machine learning systems </a:t>
            </a:r>
          </a:p>
          <a:p>
            <a:pPr lvl="1"/>
            <a:r>
              <a:rPr lang="en-US" sz="2000" dirty="0" smtClean="0"/>
              <a:t>ML models derived from </a:t>
            </a:r>
            <a:r>
              <a:rPr lang="en-US" sz="2000" dirty="0" smtClean="0">
                <a:solidFill>
                  <a:srgbClr val="CC0000"/>
                </a:solidFill>
              </a:rPr>
              <a:t>fixed</a:t>
            </a:r>
            <a:r>
              <a:rPr lang="en-US" sz="2000" dirty="0" smtClean="0"/>
              <a:t> datasets </a:t>
            </a:r>
          </a:p>
          <a:p>
            <a:pPr lvl="1"/>
            <a:r>
              <a:rPr lang="en-US" sz="2000" dirty="0" smtClean="0"/>
              <a:t>Assuming similar distribution of training and real-world data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Strong adversaries in ML systems</a:t>
            </a:r>
          </a:p>
          <a:p>
            <a:pPr lvl="1"/>
            <a:r>
              <a:rPr lang="en-US" sz="2000" dirty="0" smtClean="0"/>
              <a:t>Aware of usage, reverse engineering ML systems</a:t>
            </a:r>
          </a:p>
          <a:p>
            <a:pPr lvl="1"/>
            <a:r>
              <a:rPr lang="en-US" sz="2000" dirty="0" smtClean="0"/>
              <a:t>Adaptive evasion, temper with the trained model</a:t>
            </a:r>
          </a:p>
          <a:p>
            <a:pPr lvl="1"/>
            <a:endParaRPr lang="en-US" sz="2000" dirty="0"/>
          </a:p>
          <a:p>
            <a:r>
              <a:rPr lang="en-US" sz="2400" dirty="0"/>
              <a:t>P</a:t>
            </a:r>
            <a:r>
              <a:rPr lang="en-US" sz="2400" dirty="0" smtClean="0"/>
              <a:t>ractical adversarial attacks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hat are the </a:t>
            </a:r>
            <a:r>
              <a:rPr lang="en-US" sz="2000" dirty="0" smtClean="0">
                <a:solidFill>
                  <a:schemeClr val="tx1"/>
                </a:solidFill>
              </a:rPr>
              <a:t>practical </a:t>
            </a:r>
            <a:r>
              <a:rPr lang="en-US" sz="2000" dirty="0" smtClean="0"/>
              <a:t>constrains for adversaries?</a:t>
            </a:r>
            <a:endParaRPr lang="en-US" sz="2000" dirty="0"/>
          </a:p>
          <a:p>
            <a:pPr lvl="1"/>
            <a:r>
              <a:rPr lang="en-US" sz="2000" dirty="0" smtClean="0"/>
              <a:t>With constrains, how effective are adversarial attacks</a:t>
            </a:r>
            <a:r>
              <a:rPr lang="en-US" sz="2000" dirty="0"/>
              <a:t>?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859" y="3023348"/>
            <a:ext cx="1426322" cy="1595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58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95"/>
    </mc:Choice>
    <mc:Fallback xmlns="">
      <p:transition xmlns:p14="http://schemas.microsoft.com/office/powerpoint/2010/main" spd="slow" advTm="5089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Context: Malicious Crowdsourcing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 threat: malicious crowdsourcing = </a:t>
            </a:r>
            <a:r>
              <a:rPr lang="en-US" sz="2400" dirty="0" err="1" smtClean="0"/>
              <a:t>crowdturfing</a:t>
            </a:r>
            <a:endParaRPr lang="en-US" sz="2400" dirty="0" smtClean="0"/>
          </a:p>
          <a:p>
            <a:pPr lvl="1"/>
            <a:r>
              <a:rPr lang="en-US" sz="2000" dirty="0" smtClean="0"/>
              <a:t>Hiring a large army of </a:t>
            </a:r>
            <a:r>
              <a:rPr lang="en-US" sz="2000" dirty="0" smtClean="0">
                <a:solidFill>
                  <a:srgbClr val="CC0000"/>
                </a:solidFill>
              </a:rPr>
              <a:t>real users</a:t>
            </a:r>
            <a:r>
              <a:rPr lang="en-US" sz="2000" dirty="0" smtClean="0"/>
              <a:t> for malicious attacks</a:t>
            </a:r>
          </a:p>
          <a:p>
            <a:pPr lvl="1"/>
            <a:r>
              <a:rPr lang="en-US" sz="2000" dirty="0" smtClean="0"/>
              <a:t>Fake customer reviews, rumors, targeted spam</a:t>
            </a:r>
          </a:p>
          <a:p>
            <a:pPr lvl="1"/>
            <a:r>
              <a:rPr lang="en-US" sz="2000" dirty="0" smtClean="0"/>
              <a:t>Most existing defenses fail against </a:t>
            </a:r>
            <a:r>
              <a:rPr lang="en-US" sz="2000" dirty="0"/>
              <a:t>real users </a:t>
            </a:r>
            <a:r>
              <a:rPr lang="en-US" sz="2000" dirty="0" smtClean="0"/>
              <a:t>(CAPTCHA)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982" y="2725742"/>
            <a:ext cx="1638018" cy="1346640"/>
          </a:xfrm>
          <a:prstGeom prst="rect">
            <a:avLst/>
          </a:prstGeom>
        </p:spPr>
      </p:pic>
      <p:pic>
        <p:nvPicPr>
          <p:cNvPr id="10" name="Picture 9" descr="Screen Shot 2014-07-12 at 11.15.3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1" y="3399062"/>
            <a:ext cx="5580075" cy="93164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Screen Shot 2014-07-12 at 11.17.2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9" y="4347179"/>
            <a:ext cx="7290421" cy="574954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2829503" y="3864886"/>
            <a:ext cx="6026535" cy="1105695"/>
            <a:chOff x="-1063319" y="-278210"/>
            <a:chExt cx="6026535" cy="1105695"/>
          </a:xfrm>
        </p:grpSpPr>
        <p:pic>
          <p:nvPicPr>
            <p:cNvPr id="8" name="Picture 7" descr="Screen Shot 2014-07-12 at 11.20.40 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63319" y="-278210"/>
              <a:ext cx="6026535" cy="11056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027043" y="377511"/>
              <a:ext cx="3559017" cy="360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11" name="Picture 10" descr="Screen Shot 2014-07-12 at 11.18.22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44" y="4439967"/>
            <a:ext cx="6715478" cy="93175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Screen Shot 2014-07-12 at 11.19.00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1" y="5371725"/>
            <a:ext cx="6549900" cy="9846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61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49"/>
    </mc:Choice>
    <mc:Fallback xmlns="">
      <p:transition xmlns:p14="http://schemas.microsoft.com/office/powerpoint/2010/main" spd="slow" advTm="8194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Crowdturfing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8515533" cy="5121276"/>
          </a:xfrm>
        </p:spPr>
        <p:txBody>
          <a:bodyPr>
            <a:normAutofit/>
          </a:bodyPr>
          <a:lstStyle/>
          <a:p>
            <a:r>
              <a:rPr lang="en-US" sz="2400" dirty="0"/>
              <a:t>Online </a:t>
            </a:r>
            <a:r>
              <a:rPr lang="en-US" sz="2400" dirty="0">
                <a:solidFill>
                  <a:schemeClr val="tx1"/>
                </a:solidFill>
              </a:rPr>
              <a:t>crowdturfing </a:t>
            </a:r>
            <a:r>
              <a:rPr lang="en-US" sz="2400" dirty="0" smtClean="0"/>
              <a:t>systems (services)</a:t>
            </a:r>
          </a:p>
          <a:p>
            <a:pPr lvl="1"/>
            <a:r>
              <a:rPr lang="en-US" sz="2000" dirty="0" smtClean="0"/>
              <a:t>Connect </a:t>
            </a:r>
            <a:r>
              <a:rPr lang="en-US" sz="2000" dirty="0" smtClean="0">
                <a:solidFill>
                  <a:srgbClr val="000000"/>
                </a:solidFill>
              </a:rPr>
              <a:t>customers </a:t>
            </a:r>
            <a:r>
              <a:rPr lang="en-US" sz="2000" dirty="0" smtClean="0"/>
              <a:t>with online </a:t>
            </a:r>
            <a:r>
              <a:rPr lang="en-US" sz="2000" dirty="0" smtClean="0">
                <a:solidFill>
                  <a:schemeClr val="tx1"/>
                </a:solidFill>
              </a:rPr>
              <a:t>users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/>
              <a:t>willing to spam for money</a:t>
            </a:r>
          </a:p>
          <a:p>
            <a:pPr lvl="1"/>
            <a:r>
              <a:rPr lang="en-US" sz="2000" dirty="0" smtClean="0"/>
              <a:t>Sites located across the glob, e.g. China, US, India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endParaRPr lang="en-US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Crowdturfing in China</a:t>
            </a:r>
          </a:p>
          <a:p>
            <a:pPr lvl="1"/>
            <a:r>
              <a:rPr lang="en-US" sz="2000" dirty="0" smtClean="0"/>
              <a:t>Largest crowdturfing sites: </a:t>
            </a:r>
            <a:r>
              <a:rPr lang="en-US" sz="2000" dirty="0" err="1" smtClean="0"/>
              <a:t>ZhuBaJie</a:t>
            </a:r>
            <a:r>
              <a:rPr lang="en-US" sz="2000" dirty="0"/>
              <a:t> </a:t>
            </a:r>
            <a:r>
              <a:rPr lang="en-US" sz="2000" dirty="0" smtClean="0"/>
              <a:t>(ZBJ) and </a:t>
            </a:r>
            <a:r>
              <a:rPr lang="en-US" sz="2000" dirty="0" err="1" smtClean="0"/>
              <a:t>SanDaHa</a:t>
            </a:r>
            <a:r>
              <a:rPr lang="en-US" sz="2000" dirty="0" smtClean="0"/>
              <a:t> (SDH)</a:t>
            </a:r>
          </a:p>
          <a:p>
            <a:pPr lvl="1"/>
            <a:r>
              <a:rPr lang="en-US" sz="2000" dirty="0" smtClean="0"/>
              <a:t>Million-dollar </a:t>
            </a:r>
            <a:r>
              <a:rPr lang="en-US" sz="2000" dirty="0"/>
              <a:t>industry, tens of millions of tasks finished</a:t>
            </a: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1743" y="3274249"/>
            <a:ext cx="1115616" cy="1908139"/>
            <a:chOff x="361743" y="3231916"/>
            <a:chExt cx="1115616" cy="19081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6020" t="5439" r="9465" b="21875"/>
            <a:stretch/>
          </p:blipFill>
          <p:spPr>
            <a:xfrm>
              <a:off x="457200" y="3231916"/>
              <a:ext cx="1020159" cy="11998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1743" y="4770723"/>
              <a:ext cx="109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Customer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13331" y="3026659"/>
            <a:ext cx="1975056" cy="2170104"/>
            <a:chOff x="2513331" y="2984326"/>
            <a:chExt cx="1975056" cy="2170104"/>
          </a:xfrm>
        </p:grpSpPr>
        <p:grpSp>
          <p:nvGrpSpPr>
            <p:cNvPr id="6" name="Group 5"/>
            <p:cNvGrpSpPr/>
            <p:nvPr/>
          </p:nvGrpSpPr>
          <p:grpSpPr>
            <a:xfrm>
              <a:off x="2513331" y="2984326"/>
              <a:ext cx="1975056" cy="1786397"/>
              <a:chOff x="2937616" y="5241307"/>
              <a:chExt cx="2413491" cy="113455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937616" y="5241307"/>
                <a:ext cx="2380396" cy="1134555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970711" y="5257193"/>
                <a:ext cx="2380396" cy="234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Crowd workers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tretch>
              <a:fillRect/>
            </a:stretch>
          </p:blipFill>
          <p:spPr>
            <a:xfrm>
              <a:off x="2746008" y="3422203"/>
              <a:ext cx="329417" cy="5031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9170" y="3440907"/>
              <a:ext cx="329417" cy="5031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4609" y="4025827"/>
              <a:ext cx="329417" cy="5031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9170" y="4025827"/>
              <a:ext cx="329417" cy="5031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3731" y="3440907"/>
              <a:ext cx="329417" cy="50311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3731" y="4025827"/>
              <a:ext cx="329417" cy="50311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50705" y="4330279"/>
              <a:ext cx="4484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583073" y="4785098"/>
              <a:ext cx="1815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</a:rPr>
                <a:t>Crowdturfing</a:t>
              </a:r>
              <a:r>
                <a:rPr lang="en-US" dirty="0" smtClean="0">
                  <a:solidFill>
                    <a:srgbClr val="000000"/>
                  </a:solidFill>
                </a:rPr>
                <a:t> site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0703" y="2973454"/>
            <a:ext cx="4266478" cy="2246656"/>
            <a:chOff x="4570703" y="2931121"/>
            <a:chExt cx="4266478" cy="2246656"/>
          </a:xfrm>
        </p:grpSpPr>
        <p:sp>
          <p:nvSpPr>
            <p:cNvPr id="19" name="Cloud 18"/>
            <p:cNvSpPr/>
            <p:nvPr/>
          </p:nvSpPr>
          <p:spPr>
            <a:xfrm>
              <a:off x="4696951" y="2931121"/>
              <a:ext cx="3592435" cy="201563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7599" y="4460051"/>
              <a:ext cx="694315" cy="69431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05205" y="4478801"/>
              <a:ext cx="670369" cy="67036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93025" y="4495018"/>
              <a:ext cx="644156" cy="64415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240727" y="3463467"/>
              <a:ext cx="261612" cy="39955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260302" y="4002267"/>
              <a:ext cx="261612" cy="399553"/>
            </a:xfrm>
            <a:prstGeom prst="rect">
              <a:avLst/>
            </a:prstGeom>
          </p:spPr>
        </p:pic>
        <p:cxnSp>
          <p:nvCxnSpPr>
            <p:cNvPr id="35" name="Straight Connector 34"/>
            <p:cNvCxnSpPr>
              <a:stCxn id="31" idx="2"/>
              <a:endCxn id="33" idx="0"/>
            </p:cNvCxnSpPr>
            <p:nvPr/>
          </p:nvCxnSpPr>
          <p:spPr>
            <a:xfrm>
              <a:off x="7371533" y="3863020"/>
              <a:ext cx="19575" cy="139247"/>
            </a:xfrm>
            <a:prstGeom prst="line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653054" y="4118747"/>
              <a:ext cx="607248" cy="133433"/>
            </a:xfrm>
            <a:prstGeom prst="line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797428" y="3593307"/>
              <a:ext cx="855626" cy="494251"/>
            </a:xfrm>
            <a:prstGeom prst="line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2" idx="2"/>
              <a:endCxn id="27" idx="0"/>
            </p:cNvCxnSpPr>
            <p:nvPr/>
          </p:nvCxnSpPr>
          <p:spPr>
            <a:xfrm>
              <a:off x="5774028" y="3793083"/>
              <a:ext cx="22432" cy="182724"/>
            </a:xfrm>
            <a:prstGeom prst="line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796460" y="4087558"/>
              <a:ext cx="769527" cy="202536"/>
            </a:xfrm>
            <a:prstGeom prst="line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377433" y="4254590"/>
              <a:ext cx="419028" cy="194661"/>
            </a:xfrm>
            <a:prstGeom prst="line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5494130" y="4452685"/>
              <a:ext cx="747332" cy="207118"/>
            </a:xfrm>
            <a:prstGeom prst="line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FF333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246627" y="4106142"/>
              <a:ext cx="261612" cy="39955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65654" y="3975807"/>
              <a:ext cx="261612" cy="39955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521761" y="3849867"/>
              <a:ext cx="261612" cy="399553"/>
            </a:xfrm>
            <a:prstGeom prst="rect">
              <a:avLst/>
            </a:prstGeom>
          </p:spPr>
        </p:pic>
        <p:cxnSp>
          <p:nvCxnSpPr>
            <p:cNvPr id="74" name="Straight Connector 73"/>
            <p:cNvCxnSpPr/>
            <p:nvPr/>
          </p:nvCxnSpPr>
          <p:spPr>
            <a:xfrm>
              <a:off x="5774028" y="3593307"/>
              <a:ext cx="879026" cy="0"/>
            </a:xfrm>
            <a:prstGeom prst="line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522248" y="3297992"/>
              <a:ext cx="261612" cy="39955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FF3333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643222" y="3393530"/>
              <a:ext cx="261612" cy="399553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4570703" y="4808446"/>
              <a:ext cx="1947973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Target Network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110656" y="4302583"/>
              <a:ext cx="261612" cy="39955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538827" y="3231523"/>
            <a:ext cx="994932" cy="994932"/>
            <a:chOff x="1538827" y="3189190"/>
            <a:chExt cx="994932" cy="994932"/>
          </a:xfrm>
        </p:grpSpPr>
        <p:sp>
          <p:nvSpPr>
            <p:cNvPr id="10" name="Right Arrow 9"/>
            <p:cNvSpPr/>
            <p:nvPr/>
          </p:nvSpPr>
          <p:spPr>
            <a:xfrm>
              <a:off x="1620773" y="3831861"/>
              <a:ext cx="842431" cy="286886"/>
            </a:xfrm>
            <a:prstGeom prst="rightArrow">
              <a:avLst/>
            </a:prstGeom>
            <a:solidFill>
              <a:srgbClr val="FF3300"/>
            </a:soli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1" name="Picture 7" descr="C:\Users\t0ph3r\Desktop\job talk\Money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827" y="3189190"/>
              <a:ext cx="994932" cy="994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4013148" y="3677973"/>
            <a:ext cx="1630074" cy="838498"/>
            <a:chOff x="4013148" y="3635640"/>
            <a:chExt cx="1630074" cy="838498"/>
          </a:xfrm>
        </p:grpSpPr>
        <p:cxnSp>
          <p:nvCxnSpPr>
            <p:cNvPr id="82" name="Straight Arrow Connector 81"/>
            <p:cNvCxnSpPr>
              <a:stCxn id="16" idx="3"/>
            </p:cNvCxnSpPr>
            <p:nvPr/>
          </p:nvCxnSpPr>
          <p:spPr>
            <a:xfrm flipV="1">
              <a:off x="4013148" y="3635640"/>
              <a:ext cx="1630074" cy="99155"/>
            </a:xfrm>
            <a:prstGeom prst="straightConnector1">
              <a:avLst/>
            </a:prstGeom>
            <a:ln>
              <a:solidFill>
                <a:srgbClr val="CC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7" idx="3"/>
            </p:cNvCxnSpPr>
            <p:nvPr/>
          </p:nvCxnSpPr>
          <p:spPr>
            <a:xfrm>
              <a:off x="4013148" y="4319715"/>
              <a:ext cx="1186722" cy="154423"/>
            </a:xfrm>
            <a:prstGeom prst="straightConnector1">
              <a:avLst/>
            </a:prstGeom>
            <a:ln>
              <a:solidFill>
                <a:srgbClr val="CC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215613" y="3378083"/>
            <a:ext cx="720641" cy="1169945"/>
            <a:chOff x="5215613" y="3378083"/>
            <a:chExt cx="720641" cy="116994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>
              <a:alphaModFix/>
              <a:biLevel thresh="25000"/>
            </a:blip>
            <a:stretch>
              <a:fillRect/>
            </a:stretch>
          </p:blipFill>
          <p:spPr>
            <a:xfrm>
              <a:off x="5612615" y="3378083"/>
              <a:ext cx="323639" cy="45848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1">
              <a:alphaModFix/>
              <a:biLevel thresh="25000"/>
            </a:blip>
            <a:stretch>
              <a:fillRect/>
            </a:stretch>
          </p:blipFill>
          <p:spPr>
            <a:xfrm>
              <a:off x="5215613" y="4089539"/>
              <a:ext cx="323639" cy="458489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816003" y="2977928"/>
            <a:ext cx="1425298" cy="1156436"/>
            <a:chOff x="4816164" y="2931122"/>
            <a:chExt cx="1425298" cy="1156436"/>
          </a:xfrm>
        </p:grpSpPr>
        <p:sp>
          <p:nvSpPr>
            <p:cNvPr id="93" name="Oval Callout 92"/>
            <p:cNvSpPr/>
            <p:nvPr/>
          </p:nvSpPr>
          <p:spPr>
            <a:xfrm>
              <a:off x="4816164" y="3724741"/>
              <a:ext cx="540028" cy="362817"/>
            </a:xfrm>
            <a:prstGeom prst="wedgeEllipseCallout">
              <a:avLst>
                <a:gd name="adj1" fmla="val 55029"/>
                <a:gd name="adj2" fmla="val 53240"/>
              </a:avLst>
            </a:prstGeom>
            <a:solidFill>
              <a:srgbClr val="FFFFFF"/>
            </a:solidFill>
            <a:ln>
              <a:solidFill>
                <a:srgbClr val="CC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Callout 93"/>
            <p:cNvSpPr/>
            <p:nvPr/>
          </p:nvSpPr>
          <p:spPr>
            <a:xfrm>
              <a:off x="5643222" y="2931122"/>
              <a:ext cx="598240" cy="400962"/>
            </a:xfrm>
            <a:prstGeom prst="wedgeEllipseCallout">
              <a:avLst/>
            </a:prstGeom>
            <a:solidFill>
              <a:srgbClr val="FFFFFF"/>
            </a:solidFill>
            <a:ln>
              <a:solidFill>
                <a:srgbClr val="CC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12"/>
            <a:srcRect r="10985"/>
            <a:stretch/>
          </p:blipFill>
          <p:spPr>
            <a:xfrm>
              <a:off x="5774028" y="2984326"/>
              <a:ext cx="286464" cy="29971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12"/>
            <a:srcRect t="2" r="14529" b="7696"/>
            <a:stretch/>
          </p:blipFill>
          <p:spPr>
            <a:xfrm>
              <a:off x="4962044" y="3765728"/>
              <a:ext cx="275059" cy="27664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118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25"/>
    </mc:Choice>
    <mc:Fallback xmlns="">
      <p:transition xmlns:p14="http://schemas.microsoft.com/office/powerpoint/2010/main" spd="slow" advTm="6692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Learning vs. Crowdturfing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Machine learning to detect </a:t>
            </a:r>
            <a:r>
              <a:rPr lang="en-US" dirty="0" err="1" smtClean="0"/>
              <a:t>crowdturfing</a:t>
            </a:r>
            <a:r>
              <a:rPr lang="en-US" dirty="0" smtClean="0"/>
              <a:t> workers</a:t>
            </a:r>
            <a:endParaRPr lang="en-US" dirty="0"/>
          </a:p>
          <a:p>
            <a:pPr lvl="1"/>
            <a:r>
              <a:rPr lang="en-US" sz="2000" dirty="0" smtClean="0"/>
              <a:t>Simple methods usually fail (e.g. CAPTCHA, rate limit) </a:t>
            </a:r>
          </a:p>
          <a:p>
            <a:pPr lvl="1"/>
            <a:r>
              <a:rPr lang="en-US" sz="2000" dirty="0" smtClean="0"/>
              <a:t>Machine learning: more sophisticated modeling on user behaviors</a:t>
            </a:r>
          </a:p>
          <a:p>
            <a:pPr lvl="2"/>
            <a:r>
              <a:rPr lang="en-US" sz="1800" dirty="0" smtClean="0"/>
              <a:t>“You are how you click” [USENIX’13]</a:t>
            </a:r>
            <a:endParaRPr lang="en-US" sz="1800" dirty="0"/>
          </a:p>
          <a:p>
            <a:pPr marL="457200" lvl="1" indent="0">
              <a:buNone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Perfect </a:t>
            </a:r>
            <a:r>
              <a:rPr lang="en-US" dirty="0" smtClean="0"/>
              <a:t>context to study </a:t>
            </a:r>
            <a:r>
              <a:rPr lang="en-US" dirty="0">
                <a:solidFill>
                  <a:srgbClr val="CC0000"/>
                </a:solidFill>
              </a:rPr>
              <a:t>adversarial</a:t>
            </a:r>
            <a:r>
              <a:rPr lang="en-US" dirty="0"/>
              <a:t> machine learning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Highly adaptive workers seeking evasion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Crowdturfing site admins tamper with training data by changing all worker behaviors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176" y="4904511"/>
            <a:ext cx="2681110" cy="2003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62"/>
    </mc:Choice>
    <mc:Fallback xmlns="">
      <p:transition xmlns:p14="http://schemas.microsoft.com/office/powerpoint/2010/main" spd="slow" advTm="677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356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Our goals</a:t>
            </a:r>
          </a:p>
          <a:p>
            <a:pPr lvl="1"/>
            <a:r>
              <a:rPr lang="en-US" sz="2000" dirty="0" smtClean="0"/>
              <a:t>Develop defense against </a:t>
            </a:r>
            <a:r>
              <a:rPr lang="en-US" sz="2000" dirty="0" err="1" smtClean="0"/>
              <a:t>crowdturfing</a:t>
            </a:r>
            <a:r>
              <a:rPr lang="en-US" sz="2000" dirty="0" smtClean="0"/>
              <a:t> on </a:t>
            </a:r>
            <a:r>
              <a:rPr lang="en-US" sz="2000" dirty="0" err="1">
                <a:solidFill>
                  <a:srgbClr val="CC0000"/>
                </a:solidFill>
              </a:rPr>
              <a:t>Weibo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dirty="0"/>
              <a:t>(Chinese Twitter)</a:t>
            </a:r>
            <a:endParaRPr lang="en-US" sz="2000" dirty="0" smtClean="0"/>
          </a:p>
          <a:p>
            <a:pPr lvl="1"/>
            <a:r>
              <a:rPr lang="en-US" sz="2000" dirty="0" smtClean="0"/>
              <a:t>Understand the impact of </a:t>
            </a:r>
            <a:r>
              <a:rPr lang="en-US" sz="2000" dirty="0" smtClean="0">
                <a:solidFill>
                  <a:schemeClr val="tx1"/>
                </a:solidFill>
              </a:rPr>
              <a:t>adversarial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countermeasures and the </a:t>
            </a:r>
            <a:r>
              <a:rPr lang="en-US" sz="2000" dirty="0" smtClean="0">
                <a:solidFill>
                  <a:srgbClr val="CC0000"/>
                </a:solidFill>
              </a:rPr>
              <a:t>robustness </a:t>
            </a:r>
            <a:r>
              <a:rPr lang="en-US" sz="2000" dirty="0" smtClean="0"/>
              <a:t>of machine learning classifiers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Key questions</a:t>
            </a:r>
          </a:p>
          <a:p>
            <a:pPr lvl="1"/>
            <a:r>
              <a:rPr lang="en-US" sz="2000" dirty="0" smtClean="0"/>
              <a:t>What ML algorithms can accurately </a:t>
            </a:r>
            <a:r>
              <a:rPr lang="en-US" sz="2000" dirty="0" smtClean="0">
                <a:solidFill>
                  <a:srgbClr val="000000"/>
                </a:solidFill>
              </a:rPr>
              <a:t>detect </a:t>
            </a:r>
            <a:r>
              <a:rPr lang="en-US" sz="2000" dirty="0"/>
              <a:t>crowdturfing </a:t>
            </a:r>
            <a:r>
              <a:rPr lang="en-US" sz="2000" dirty="0" smtClean="0"/>
              <a:t>workers?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hat </a:t>
            </a:r>
            <a:r>
              <a:rPr lang="en-US" sz="2000" dirty="0"/>
              <a:t>are possible </a:t>
            </a:r>
            <a:r>
              <a:rPr lang="en-US" sz="2000" dirty="0" smtClean="0"/>
              <a:t>ways for </a:t>
            </a:r>
            <a:r>
              <a:rPr lang="en-US" sz="2000" dirty="0"/>
              <a:t>adversaries to </a:t>
            </a:r>
            <a:r>
              <a:rPr lang="en-US" sz="2000" dirty="0" smtClean="0">
                <a:solidFill>
                  <a:schemeClr val="tx1"/>
                </a:solidFill>
              </a:rPr>
              <a:t>evade classifiers</a:t>
            </a:r>
            <a:r>
              <a:rPr lang="en-US" sz="2000" dirty="0" smtClean="0"/>
              <a:t>? 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an adversaries attack </a:t>
            </a:r>
            <a:r>
              <a:rPr lang="en-US" sz="2000" dirty="0"/>
              <a:t>ML models by </a:t>
            </a:r>
            <a:r>
              <a:rPr lang="en-US" sz="2000" dirty="0" smtClean="0"/>
              <a:t>tampering with training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8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81"/>
    </mc:Choice>
    <mc:Fallback xmlns="">
      <p:transition xmlns:p14="http://schemas.microsoft.com/office/powerpoint/2010/main" spd="slow" advTm="443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trike="sngStrike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Detection of Crowdturfing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Adversarial Machine Learning Attacks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8"/>
    </mc:Choice>
    <mc:Fallback xmlns="">
      <p:transition xmlns:p14="http://schemas.microsoft.com/office/powerpoint/2010/main" spd="slow" advTm="118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95274" cy="47561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Detect </a:t>
            </a:r>
            <a:r>
              <a:rPr lang="en-US" sz="2400" dirty="0" err="1" smtClean="0"/>
              <a:t>crowdturf</a:t>
            </a:r>
            <a:r>
              <a:rPr lang="en-US" sz="2400" dirty="0" smtClean="0"/>
              <a:t> workers on Weibo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Adversarial machine learning attacks</a:t>
            </a:r>
          </a:p>
          <a:p>
            <a:pPr lvl="1"/>
            <a:r>
              <a:rPr lang="en-US" sz="2000" dirty="0" smtClean="0"/>
              <a:t>Evasion Attack: workers evade classifiers</a:t>
            </a:r>
          </a:p>
          <a:p>
            <a:pPr lvl="1"/>
            <a:r>
              <a:rPr lang="en-US" sz="2000" dirty="0" smtClean="0"/>
              <a:t>Poisoning Attack: crowdturfing admins tamper with training data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774555" y="3045026"/>
            <a:ext cx="1186339" cy="1242039"/>
          </a:xfrm>
          <a:prstGeom prst="downArrow">
            <a:avLst>
              <a:gd name="adj1" fmla="val 66902"/>
              <a:gd name="adj2" fmla="val 35913"/>
            </a:avLst>
          </a:prstGeom>
          <a:solidFill>
            <a:schemeClr val="accent5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55308" y="3274530"/>
            <a:ext cx="1636386" cy="421988"/>
            <a:chOff x="2937616" y="5229202"/>
            <a:chExt cx="1470709" cy="305796"/>
          </a:xfrm>
        </p:grpSpPr>
        <p:sp>
          <p:nvSpPr>
            <p:cNvPr id="14" name="Rectangle 13"/>
            <p:cNvSpPr/>
            <p:nvPr/>
          </p:nvSpPr>
          <p:spPr>
            <a:xfrm>
              <a:off x="2937616" y="5229202"/>
              <a:ext cx="1470709" cy="30579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54489" y="5238352"/>
              <a:ext cx="1123833" cy="267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Classifier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117804" y="2483186"/>
            <a:ext cx="0" cy="2111618"/>
          </a:xfrm>
          <a:prstGeom prst="line">
            <a:avLst/>
          </a:prstGeom>
          <a:ln w="19050" cmpd="sng">
            <a:solidFill>
              <a:srgbClr val="FF33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557938" y="3789895"/>
            <a:ext cx="1577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Training Data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915089" y="3485524"/>
            <a:ext cx="5735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891075" y="3130160"/>
            <a:ext cx="1024014" cy="724757"/>
            <a:chOff x="1216436" y="2438980"/>
            <a:chExt cx="1024014" cy="724757"/>
          </a:xfrm>
        </p:grpSpPr>
        <p:sp>
          <p:nvSpPr>
            <p:cNvPr id="57" name="Can 56"/>
            <p:cNvSpPr/>
            <p:nvPr/>
          </p:nvSpPr>
          <p:spPr>
            <a:xfrm>
              <a:off x="1216436" y="2438980"/>
              <a:ext cx="631596" cy="563713"/>
            </a:xfrm>
            <a:prstGeom prst="can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655199" y="2702274"/>
              <a:ext cx="585251" cy="461463"/>
              <a:chOff x="1386461" y="3162398"/>
              <a:chExt cx="585251" cy="461463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710100" y="3224308"/>
                <a:ext cx="261612" cy="39955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1386461" y="3162398"/>
                <a:ext cx="323639" cy="458489"/>
              </a:xfrm>
              <a:prstGeom prst="rect">
                <a:avLst/>
              </a:prstGeom>
            </p:spPr>
          </p:pic>
        </p:grpSp>
      </p:grpSp>
      <p:grpSp>
        <p:nvGrpSpPr>
          <p:cNvPr id="65" name="Group 64"/>
          <p:cNvGrpSpPr/>
          <p:nvPr/>
        </p:nvGrpSpPr>
        <p:grpSpPr>
          <a:xfrm>
            <a:off x="3488615" y="3087827"/>
            <a:ext cx="1437130" cy="775519"/>
            <a:chOff x="2937616" y="5229202"/>
            <a:chExt cx="1470709" cy="305796"/>
          </a:xfrm>
        </p:grpSpPr>
        <p:sp>
          <p:nvSpPr>
            <p:cNvPr id="66" name="Rectangle 65"/>
            <p:cNvSpPr/>
            <p:nvPr/>
          </p:nvSpPr>
          <p:spPr>
            <a:xfrm>
              <a:off x="2937616" y="5229202"/>
              <a:ext cx="1470709" cy="30579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49892" y="5238352"/>
              <a:ext cx="1184148" cy="2548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Training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(e.g. SVM)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>
            <a:off x="4925745" y="3483586"/>
            <a:ext cx="6244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5892995" y="2452459"/>
            <a:ext cx="1024014" cy="724757"/>
            <a:chOff x="1216436" y="2438980"/>
            <a:chExt cx="1024014" cy="724757"/>
          </a:xfrm>
        </p:grpSpPr>
        <p:sp>
          <p:nvSpPr>
            <p:cNvPr id="74" name="Can 73"/>
            <p:cNvSpPr/>
            <p:nvPr/>
          </p:nvSpPr>
          <p:spPr>
            <a:xfrm>
              <a:off x="1216436" y="2438980"/>
              <a:ext cx="631596" cy="563713"/>
            </a:xfrm>
            <a:prstGeom prst="can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655199" y="2702274"/>
              <a:ext cx="585251" cy="461463"/>
              <a:chOff x="1386461" y="3162398"/>
              <a:chExt cx="585251" cy="461463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710100" y="3224308"/>
                <a:ext cx="261612" cy="39955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1386461" y="3162398"/>
                <a:ext cx="323639" cy="458489"/>
              </a:xfrm>
              <a:prstGeom prst="rect">
                <a:avLst/>
              </a:prstGeom>
            </p:spPr>
          </p:pic>
        </p:grp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55397" y="4225695"/>
            <a:ext cx="261612" cy="39955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alphaModFix/>
            <a:biLevel thresh="25000"/>
          </a:blip>
          <a:stretch>
            <a:fillRect/>
          </a:stretch>
        </p:blipFill>
        <p:spPr>
          <a:xfrm>
            <a:off x="5805280" y="4177896"/>
            <a:ext cx="323639" cy="45848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>
            <a:alphaModFix/>
            <a:biLevel thresh="25000"/>
          </a:blip>
          <a:stretch>
            <a:fillRect/>
          </a:stretch>
        </p:blipFill>
        <p:spPr>
          <a:xfrm>
            <a:off x="7130226" y="2699893"/>
            <a:ext cx="323639" cy="458489"/>
          </a:xfrm>
          <a:prstGeom prst="rect">
            <a:avLst/>
          </a:prstGeom>
          <a:ln w="28575" cmpd="sng">
            <a:solidFill>
              <a:schemeClr val="accent3"/>
            </a:solidFill>
          </a:ln>
        </p:spPr>
      </p:pic>
      <p:grpSp>
        <p:nvGrpSpPr>
          <p:cNvPr id="98" name="Group 97"/>
          <p:cNvGrpSpPr/>
          <p:nvPr/>
        </p:nvGrpSpPr>
        <p:grpSpPr>
          <a:xfrm>
            <a:off x="1213557" y="2913307"/>
            <a:ext cx="3904247" cy="1658434"/>
            <a:chOff x="1213556" y="2876440"/>
            <a:chExt cx="5893725" cy="1749722"/>
          </a:xfrm>
        </p:grpSpPr>
        <p:sp>
          <p:nvSpPr>
            <p:cNvPr id="87" name="Rectangle 86"/>
            <p:cNvSpPr/>
            <p:nvPr/>
          </p:nvSpPr>
          <p:spPr>
            <a:xfrm>
              <a:off x="1213556" y="2876440"/>
              <a:ext cx="5893725" cy="1334198"/>
            </a:xfrm>
            <a:prstGeom prst="rect">
              <a:avLst/>
            </a:prstGeom>
            <a:noFill/>
            <a:ln w="28575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4395" y="4236500"/>
              <a:ext cx="2172817" cy="389662"/>
            </a:xfrm>
            <a:prstGeom prst="rect">
              <a:avLst/>
            </a:prstGeom>
            <a:solidFill>
              <a:srgbClr val="CC0000"/>
            </a:solidFill>
            <a:ln w="28575" cmpd="sng">
              <a:solidFill>
                <a:srgbClr val="CC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Poison Attack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362224" y="2031999"/>
            <a:ext cx="2497667" cy="3219777"/>
            <a:chOff x="5362223" y="2031999"/>
            <a:chExt cx="3297052" cy="3219777"/>
          </a:xfrm>
        </p:grpSpPr>
        <p:sp>
          <p:nvSpPr>
            <p:cNvPr id="86" name="Rectangle 85"/>
            <p:cNvSpPr/>
            <p:nvPr/>
          </p:nvSpPr>
          <p:spPr>
            <a:xfrm>
              <a:off x="5362223" y="2031999"/>
              <a:ext cx="3290250" cy="2822223"/>
            </a:xfrm>
            <a:prstGeom prst="rect">
              <a:avLst/>
            </a:prstGeom>
            <a:noFill/>
            <a:ln w="28575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642060" y="4882444"/>
              <a:ext cx="2017215" cy="369332"/>
            </a:xfrm>
            <a:prstGeom prst="rect">
              <a:avLst/>
            </a:prstGeom>
            <a:solidFill>
              <a:srgbClr val="CC0000"/>
            </a:solidFill>
            <a:ln w="28575" cmpd="sng">
              <a:solidFill>
                <a:srgbClr val="CC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Evasion Attack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365" y="3160791"/>
            <a:ext cx="589146" cy="58914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640" y="3031383"/>
            <a:ext cx="502388" cy="820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647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4"/>
    </mc:Choice>
    <mc:Fallback xmlns="">
      <p:transition xmlns:p14="http://schemas.microsoft.com/office/powerpoint/2010/main" spd="slow" advTm="500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C -0.0283 0.00811 -0.05556 0.01829 -0.06789 0.03611 C -0.08125 0.05371 -0.08351 0.07894 -0.07917 0.10417 C -0.07396 0.12963 -0.04636 0.17361 -0.03473 0.19074 C -0.02344 0.20787 -0.01771 0.20787 -0.01268 0.21019 " pathEditMode="relative" rAng="0" ptsTypes="aaaaA">
                                      <p:cBhvr>
                                        <p:cTn id="18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|1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9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11.4|8.4|34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5.7|10.9|7|8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6.9|7.5|6.7|2.8|9.5|13.3|2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11.7|1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15.4|1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9.4|7.1|6.5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12.2|1|5.3|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5.5|11.2"/>
</p:tagLst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339900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17483</TotalTime>
  <Words>1147</Words>
  <Application>Microsoft Macintosh PowerPoint</Application>
  <PresentationFormat>On-screen Show (4:3)</PresentationFormat>
  <Paragraphs>287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Man vs. Machine: Adversarial Detection  of Malicious Crowdsourcing Workers  </vt:lpstr>
      <vt:lpstr>Machine Learning for Security</vt:lpstr>
      <vt:lpstr>Adversarial Machine Learning</vt:lpstr>
      <vt:lpstr>Context: Malicious Crowdsourcing</vt:lpstr>
      <vt:lpstr>Online Crowdturfing Systems</vt:lpstr>
      <vt:lpstr>Machine Learning vs. Crowdturfing</vt:lpstr>
      <vt:lpstr>Goals and Questions</vt:lpstr>
      <vt:lpstr>Outline </vt:lpstr>
      <vt:lpstr>Methodology</vt:lpstr>
      <vt:lpstr>Ground-truth Dataset</vt:lpstr>
      <vt:lpstr>Features to Detect Crowd-workers</vt:lpstr>
      <vt:lpstr>Performance of Classifiers</vt:lpstr>
      <vt:lpstr>Outline </vt:lpstr>
      <vt:lpstr>PowerPoint Presentation</vt:lpstr>
      <vt:lpstr>Attack #1: Adversarial Evasion</vt:lpstr>
      <vt:lpstr>A Set of Evasion Models</vt:lpstr>
      <vt:lpstr>Evasion Attack Results</vt:lpstr>
      <vt:lpstr>PowerPoint Presentation</vt:lpstr>
      <vt:lpstr>Attack #2: Poisoning Attack</vt:lpstr>
      <vt:lpstr>Injecting Poison Samples</vt:lpstr>
      <vt:lpstr>Discussion</vt:lpstr>
      <vt:lpstr>Thank You!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Gang Wang</dc:creator>
  <cp:lastModifiedBy>Gang Wang</cp:lastModifiedBy>
  <cp:revision>2344</cp:revision>
  <dcterms:created xsi:type="dcterms:W3CDTF">2014-06-11T23:06:27Z</dcterms:created>
  <dcterms:modified xsi:type="dcterms:W3CDTF">2014-08-21T16:42:02Z</dcterms:modified>
</cp:coreProperties>
</file>