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48EF-1456-41F7-A324-BFD9560FE12F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F24C-4E07-469D-8E18-052297839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31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A1A0-2707-4BAE-A526-E3E483BB9B51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1CD9-923D-4C71-B52C-E8323DF1B48B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696200" cy="762000"/>
          </a:xfrm>
        </p:spPr>
        <p:txBody>
          <a:bodyPr>
            <a:normAutofit/>
          </a:bodyPr>
          <a:lstStyle>
            <a:lvl1pPr>
              <a:defRPr sz="35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0E3-154B-4E2A-ACF6-C43544D84CF8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A1C-9AEA-4731-A716-CF8C7BD599D8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781-704C-4F4B-846F-6D0E1D840EEA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F567-79F7-49C5-A548-27E95D5406DC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A9C6-3B41-4C29-8B49-F5108ED24EEB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0F9E-7CF3-42B0-B41D-6C594F5EDA03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825-7717-4929-A053-1E6741FCD0CB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1583-95D5-4B12-82D3-004858692A93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5160-1FAB-4985-928B-7CCB1A192D41}" type="datetime1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97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7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9F41-1875-4695-9C74-68437C05EF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152400"/>
            <a:ext cx="685800" cy="115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1524000"/>
            <a:ext cx="0" cy="4572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19200" y="381000"/>
            <a:ext cx="7696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8" descr="vt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243480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 userDrawn="1"/>
        </p:nvCxnSpPr>
        <p:spPr>
          <a:xfrm flipH="1">
            <a:off x="1219200" y="6477000"/>
            <a:ext cx="1828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Thinking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Empowering users</a:t>
            </a:r>
          </a:p>
          <a:p>
            <a:pPr lvl="1"/>
            <a:r>
              <a:rPr lang="en-US" dirty="0" smtClean="0"/>
              <a:t>“…the ability to define one’s own abstractions, or at least establish the specificity of self-description, rather than being subjected to the abstractions of others. “ [p7]</a:t>
            </a:r>
          </a:p>
          <a:p>
            <a:pPr lvl="1"/>
            <a:r>
              <a:rPr lang="en-US" dirty="0" smtClean="0"/>
              <a:t>User-constructed abstractions</a:t>
            </a:r>
          </a:p>
          <a:p>
            <a:pPr lvl="2"/>
            <a:r>
              <a:rPr lang="en-US" dirty="0" smtClean="0"/>
              <a:t>User carries out direct manipulation actions</a:t>
            </a:r>
          </a:p>
          <a:p>
            <a:pPr lvl="2"/>
            <a:r>
              <a:rPr lang="en-US" dirty="0" smtClean="0"/>
              <a:t>Inference algorithm recognizes repeated pattern and constructs abstraction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[Kramer 2007] Kramer</a:t>
            </a:r>
            <a:r>
              <a:rPr lang="en-US" sz="2000" dirty="0"/>
              <a:t>, J., </a:t>
            </a:r>
            <a:r>
              <a:rPr lang="en-US" sz="2000" i="1" dirty="0"/>
              <a:t>Is abstraction the key to computing?</a:t>
            </a:r>
            <a:r>
              <a:rPr lang="en-US" sz="2000" dirty="0"/>
              <a:t> </a:t>
            </a:r>
            <a:r>
              <a:rPr lang="en-US" sz="2000" dirty="0" smtClean="0"/>
              <a:t>Communications of the </a:t>
            </a:r>
            <a:r>
              <a:rPr lang="en-US" sz="2000" dirty="0"/>
              <a:t>ACM, 2007. </a:t>
            </a:r>
            <a:r>
              <a:rPr lang="en-US" sz="2000" b="1" dirty="0"/>
              <a:t>50</a:t>
            </a:r>
            <a:r>
              <a:rPr lang="en-US" sz="2000" dirty="0"/>
              <a:t>(4): p. 36-42. </a:t>
            </a:r>
            <a:endParaRPr lang="en-US" sz="2000" dirty="0" smtClean="0"/>
          </a:p>
          <a:p>
            <a:r>
              <a:rPr lang="en-US" sz="2000" dirty="0" smtClean="0"/>
              <a:t>[BCG 2008] Blackwell, A.F., L. Church, and T. Green, </a:t>
            </a:r>
            <a:r>
              <a:rPr lang="en-US" sz="2000" i="1" dirty="0" smtClean="0"/>
              <a:t>The Abstract is an Enemy: </a:t>
            </a:r>
            <a:r>
              <a:rPr lang="en-US" sz="2000" i="1" smtClean="0"/>
              <a:t>Alternative Perspectives </a:t>
            </a:r>
            <a:r>
              <a:rPr lang="en-US" sz="2000" i="1" dirty="0" smtClean="0"/>
              <a:t>to Computational Thinking</a:t>
            </a:r>
            <a:r>
              <a:rPr lang="en-US" sz="2000" dirty="0" smtClean="0"/>
              <a:t>, in </a:t>
            </a:r>
            <a:r>
              <a:rPr lang="en-US" sz="2000" i="1" dirty="0" smtClean="0"/>
              <a:t>Psychology of Programming Interest Group 20th Annual Workshop</a:t>
            </a:r>
            <a:r>
              <a:rPr lang="en-US" sz="2000" dirty="0" smtClean="0"/>
              <a:t>. 2008: Lancaster, UK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What is abstraction?</a:t>
            </a:r>
          </a:p>
          <a:p>
            <a:pPr lvl="1"/>
            <a:r>
              <a:rPr lang="en-US" dirty="0" smtClean="0"/>
              <a:t>Is it teachable?</a:t>
            </a:r>
          </a:p>
          <a:p>
            <a:pPr lvl="1"/>
            <a:r>
              <a:rPr lang="en-US" dirty="0" smtClean="0"/>
              <a:t>How to assess?</a:t>
            </a:r>
          </a:p>
          <a:p>
            <a:r>
              <a:rPr lang="en-US" dirty="0" smtClean="0"/>
              <a:t>Abstraction has two facets</a:t>
            </a:r>
          </a:p>
          <a:p>
            <a:pPr lvl="1"/>
            <a:r>
              <a:rPr lang="en-US" dirty="0" smtClean="0"/>
              <a:t>“Removing detail to simplify and focus attention” [p38]</a:t>
            </a:r>
          </a:p>
          <a:p>
            <a:pPr lvl="1"/>
            <a:r>
              <a:rPr lang="en-US" dirty="0" smtClean="0"/>
              <a:t>“identifying the common core or essence” [p38]</a:t>
            </a:r>
          </a:p>
          <a:p>
            <a:r>
              <a:rPr lang="en-US" dirty="0" smtClean="0"/>
              <a:t>Cautions</a:t>
            </a:r>
          </a:p>
          <a:p>
            <a:pPr lvl="1"/>
            <a:r>
              <a:rPr lang="en-US" dirty="0" smtClean="0"/>
              <a:t>Level of detail has to be carefully selected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level, benefit, and value of a </a:t>
            </a:r>
            <a:r>
              <a:rPr lang="en-US" dirty="0" smtClean="0"/>
              <a:t>particular abstraction </a:t>
            </a:r>
            <a:r>
              <a:rPr lang="en-US" dirty="0"/>
              <a:t>depend on its purpose</a:t>
            </a:r>
            <a:r>
              <a:rPr lang="en-US" dirty="0" smtClean="0"/>
              <a:t>. …misleading if used for other purposes” [p39]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019800"/>
            <a:ext cx="734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Unless otherwise noted references from here forward are to [Kramer 2007].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282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1" y="1624767"/>
            <a:ext cx="3176588" cy="255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509667"/>
            <a:ext cx="3835150" cy="255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3994" y="4267200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1928 map of London underground system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50664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Beck’s 1931 map of London underground system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7863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“Abstraction </a:t>
            </a:r>
            <a:r>
              <a:rPr lang="en-US" dirty="0"/>
              <a:t>skills are essential in the </a:t>
            </a:r>
            <a:r>
              <a:rPr lang="en-US" dirty="0" smtClean="0"/>
              <a:t>construction of </a:t>
            </a:r>
            <a:r>
              <a:rPr lang="en-US" dirty="0"/>
              <a:t>appropriate models, designs, and </a:t>
            </a:r>
            <a:r>
              <a:rPr lang="en-US" dirty="0" smtClean="0"/>
              <a:t>implementations that </a:t>
            </a:r>
            <a:r>
              <a:rPr lang="en-US" dirty="0"/>
              <a:t>are fit for the particular purpose at hand</a:t>
            </a:r>
            <a:r>
              <a:rPr lang="en-US" dirty="0" smtClean="0"/>
              <a:t>.” [p40]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Requirement elicitation</a:t>
            </a:r>
          </a:p>
          <a:p>
            <a:pPr lvl="1"/>
            <a:r>
              <a:rPr lang="en-US" dirty="0" smtClean="0"/>
              <a:t>“identifying the critical aspects of the environment”</a:t>
            </a:r>
          </a:p>
          <a:p>
            <a:r>
              <a:rPr lang="en-US" dirty="0" smtClean="0"/>
              <a:t>Synthesis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Avoid unnecessary implementation constraints</a:t>
            </a:r>
          </a:p>
          <a:p>
            <a:r>
              <a:rPr lang="en-US" dirty="0" smtClean="0"/>
              <a:t>Managing complexity</a:t>
            </a:r>
          </a:p>
          <a:p>
            <a:pPr lvl="1"/>
            <a:r>
              <a:rPr lang="en-US" dirty="0" smtClean="0"/>
              <a:t>By setting aside non-essential details</a:t>
            </a:r>
          </a:p>
          <a:p>
            <a:pPr lvl="1"/>
            <a:r>
              <a:rPr lang="en-US" dirty="0" smtClean="0"/>
              <a:t>Through layers of abstraction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45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Author’s institution does not teach abstraction separately</a:t>
            </a:r>
          </a:p>
          <a:p>
            <a:pPr lvl="1"/>
            <a:r>
              <a:rPr lang="en-US" dirty="0" smtClean="0"/>
              <a:t>“ abstraction </a:t>
            </a:r>
            <a:r>
              <a:rPr lang="en-US" dirty="0"/>
              <a:t>is an essential aspect of </a:t>
            </a:r>
            <a:r>
              <a:rPr lang="en-US" dirty="0" smtClean="0"/>
              <a:t>computing, but </a:t>
            </a:r>
            <a:r>
              <a:rPr lang="en-US" dirty="0"/>
              <a:t>that it must be taught indirectly </a:t>
            </a:r>
            <a:r>
              <a:rPr lang="en-US" dirty="0" smtClean="0"/>
              <a:t>through other </a:t>
            </a:r>
            <a:r>
              <a:rPr lang="en-US" dirty="0"/>
              <a:t>topics</a:t>
            </a:r>
            <a:r>
              <a:rPr lang="en-US" dirty="0" smtClean="0"/>
              <a:t>.” [p41]</a:t>
            </a:r>
          </a:p>
          <a:p>
            <a:r>
              <a:rPr lang="en-US" dirty="0" smtClean="0"/>
              <a:t>Math helps</a:t>
            </a:r>
          </a:p>
          <a:p>
            <a:pPr lvl="1"/>
            <a:r>
              <a:rPr lang="en-US" dirty="0" smtClean="0"/>
              <a:t>Citing Devlin: “The main benefit </a:t>
            </a:r>
            <a:r>
              <a:rPr lang="en-US" dirty="0"/>
              <a:t>of learning and doing mathematics is not </a:t>
            </a:r>
            <a:r>
              <a:rPr lang="en-US" dirty="0" smtClean="0"/>
              <a:t>the specific </a:t>
            </a:r>
            <a:r>
              <a:rPr lang="en-US" dirty="0"/>
              <a:t>content; rather it’s the fact that it </a:t>
            </a:r>
            <a:r>
              <a:rPr lang="en-US" dirty="0" smtClean="0"/>
              <a:t>develops the </a:t>
            </a:r>
            <a:r>
              <a:rPr lang="en-US" dirty="0"/>
              <a:t>ability to reason precisely and analytically </a:t>
            </a:r>
            <a:r>
              <a:rPr lang="en-US" dirty="0" smtClean="0"/>
              <a:t>about formally </a:t>
            </a:r>
            <a:r>
              <a:rPr lang="en-US" dirty="0"/>
              <a:t>defined abstract structures</a:t>
            </a:r>
            <a:r>
              <a:rPr lang="en-US" dirty="0" smtClean="0"/>
              <a:t>” [p41]</a:t>
            </a:r>
          </a:p>
          <a:p>
            <a:r>
              <a:rPr lang="en-US" dirty="0" smtClean="0"/>
              <a:t>Has some presence in ACM software engineering curriculum</a:t>
            </a:r>
          </a:p>
          <a:p>
            <a:r>
              <a:rPr lang="en-US" dirty="0" smtClean="0"/>
              <a:t>Can be practiced by formal modeling and analysis</a:t>
            </a:r>
          </a:p>
          <a:p>
            <a:r>
              <a:rPr lang="en-US" dirty="0" smtClean="0"/>
              <a:t>Student motivation</a:t>
            </a:r>
          </a:p>
          <a:p>
            <a:pPr lvl="1"/>
            <a:r>
              <a:rPr lang="en-US" dirty="0" smtClean="0"/>
              <a:t>Enhanced by problem-oriented approach</a:t>
            </a:r>
          </a:p>
          <a:p>
            <a:pPr lvl="1"/>
            <a:r>
              <a:rPr lang="en-US" dirty="0" smtClean="0"/>
              <a:t>Benefit from tool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46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Gather data by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Measur</a:t>
            </a:r>
            <a:r>
              <a:rPr lang="en-US" dirty="0" smtClean="0"/>
              <a:t>[</a:t>
            </a:r>
            <a:r>
              <a:rPr lang="en-US" dirty="0" err="1" smtClean="0"/>
              <a:t>ing</a:t>
            </a:r>
            <a:r>
              <a:rPr lang="en-US" dirty="0" smtClean="0"/>
              <a:t>] students abstraction abilities annually while at college.” [p42]</a:t>
            </a:r>
          </a:p>
          <a:p>
            <a:pPr lvl="2"/>
            <a:r>
              <a:rPr lang="en-US" dirty="0" smtClean="0"/>
              <a:t>Determine correlation with other measures of learning</a:t>
            </a:r>
          </a:p>
          <a:p>
            <a:pPr lvl="2"/>
            <a:r>
              <a:rPr lang="en-US" dirty="0" smtClean="0"/>
              <a:t>Provide an additional means of assessment</a:t>
            </a:r>
          </a:p>
          <a:p>
            <a:pPr lvl="1"/>
            <a:r>
              <a:rPr lang="en-US" dirty="0" err="1" smtClean="0"/>
              <a:t>Measur</a:t>
            </a:r>
            <a:r>
              <a:rPr lang="en-US" dirty="0" smtClean="0"/>
              <a:t>[</a:t>
            </a:r>
            <a:r>
              <a:rPr lang="en-US" dirty="0" err="1" smtClean="0"/>
              <a:t>ing</a:t>
            </a:r>
            <a:r>
              <a:rPr lang="en-US" dirty="0" smtClean="0"/>
              <a:t>] students abstraction abilities at the time of application to study computing.” [p42]</a:t>
            </a:r>
          </a:p>
          <a:p>
            <a:pPr lvl="2"/>
            <a:r>
              <a:rPr lang="en-US" dirty="0" smtClean="0"/>
              <a:t>Select students with most suitable skills, not just those academically qualified</a:t>
            </a:r>
          </a:p>
          <a:p>
            <a:r>
              <a:rPr lang="en-US" dirty="0" smtClean="0"/>
              <a:t>Assessment tests</a:t>
            </a:r>
          </a:p>
          <a:p>
            <a:pPr lvl="1"/>
            <a:r>
              <a:rPr lang="en-US" dirty="0" smtClean="0"/>
              <a:t>Needed but </a:t>
            </a:r>
            <a:r>
              <a:rPr lang="en-US" dirty="0" smtClean="0"/>
              <a:t>unavailable</a:t>
            </a:r>
            <a:endParaRPr lang="en-US" dirty="0" smtClean="0"/>
          </a:p>
          <a:p>
            <a:pPr lvl="1"/>
            <a:r>
              <a:rPr lang="en-US" dirty="0" smtClean="0"/>
              <a:t>Proposal (from </a:t>
            </a:r>
            <a:r>
              <a:rPr lang="en-US" dirty="0" err="1" smtClean="0"/>
              <a:t>Hazzan</a:t>
            </a:r>
            <a:r>
              <a:rPr lang="en-US" dirty="0" smtClean="0"/>
              <a:t>) for tests with</a:t>
            </a:r>
          </a:p>
          <a:p>
            <a:pPr lvl="2"/>
            <a:r>
              <a:rPr lang="en-US" dirty="0" smtClean="0"/>
              <a:t>Different kinds of tasks and descriptions</a:t>
            </a:r>
          </a:p>
          <a:p>
            <a:pPr lvl="2"/>
            <a:r>
              <a:rPr lang="en-US" dirty="0" smtClean="0"/>
              <a:t>Quantitative and qualitative data</a:t>
            </a:r>
          </a:p>
          <a:p>
            <a:pPr lvl="2"/>
            <a:r>
              <a:rPr lang="en-US" dirty="0" smtClean="0"/>
              <a:t>Open-ended questions and interviews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69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Thesis</a:t>
            </a:r>
          </a:p>
          <a:p>
            <a:pPr lvl="1"/>
            <a:r>
              <a:rPr lang="en-US" dirty="0" smtClean="0"/>
              <a:t>“abstract formal descriptions…might in fact be antagonistic to reasonable human concerns.”  [p8]</a:t>
            </a:r>
          </a:p>
          <a:p>
            <a:pPr lvl="1"/>
            <a:r>
              <a:rPr lang="en-US" dirty="0" smtClean="0"/>
              <a:t>“is important to be alert to potential trade-offs inherent in the advocacy and adoption of one particular style of thinking and problem-solving.” [p8]</a:t>
            </a:r>
          </a:p>
          <a:p>
            <a:r>
              <a:rPr lang="en-US" dirty="0" smtClean="0"/>
              <a:t>Abstraction misfits</a:t>
            </a:r>
          </a:p>
          <a:p>
            <a:pPr lvl="1"/>
            <a:r>
              <a:rPr lang="en-US" dirty="0" smtClean="0"/>
              <a:t>“A misfit is a correspondence problem between abstractions in the device, abstractions in the shared representation (the user interface) and abstractions as the user thinks about them.” [p3]</a:t>
            </a:r>
          </a:p>
          <a:p>
            <a:r>
              <a:rPr lang="en-US" dirty="0" smtClean="0"/>
              <a:t>Side-effects of CT</a:t>
            </a:r>
          </a:p>
          <a:p>
            <a:pPr lvl="1"/>
            <a:r>
              <a:rPr lang="en-US" dirty="0" smtClean="0"/>
              <a:t>Literalist thinking: “only capable of manipulating the explicitly available syntax and mathematically-structured ‘semantics’ of information, not its socially constructed counterpart. “ [p6]</a:t>
            </a:r>
          </a:p>
          <a:p>
            <a:pPr lvl="1"/>
            <a:r>
              <a:rPr lang="en-US" dirty="0" smtClean="0"/>
              <a:t>Goal conflation: “whether a system is successful is no longer measured by its actual efficacy, but rather by some property of its abstract structure. ” [p6]</a:t>
            </a:r>
          </a:p>
          <a:p>
            <a:pPr lvl="1"/>
            <a:r>
              <a:rPr lang="en-US" dirty="0" smtClean="0"/>
              <a:t>False support: “abstract descriptions, by rising above the circumstances of any specific instance, offer an illusion of universality and universal support. In this respect, computational thinking can become a misleading foundation for scientific work, through encouraging an abstract ‘laboratory’ that is not founded in any real or human phenomenon.” [p7]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6019800"/>
            <a:ext cx="699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Unless otherwise noted references from here forward are to [BCG 2008].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and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“Unfortunately, clean technological models of the world generally do not offer a good fit to human ones.” [p4]</a:t>
            </a:r>
          </a:p>
          <a:p>
            <a:r>
              <a:rPr lang="en-US" dirty="0" smtClean="0"/>
              <a:t>Steps to abstracting away inconvenient complexity [p4-5]</a:t>
            </a:r>
          </a:p>
          <a:p>
            <a:pPr lvl="1"/>
            <a:r>
              <a:rPr lang="en-US" dirty="0" smtClean="0"/>
              <a:t>Abstract away the user: </a:t>
            </a:r>
          </a:p>
          <a:p>
            <a:pPr lvl="2"/>
            <a:r>
              <a:rPr lang="en-US" dirty="0" smtClean="0"/>
              <a:t>“becoming a somewhat simplified version of what the real user is”</a:t>
            </a:r>
          </a:p>
          <a:p>
            <a:pPr lvl="2"/>
            <a:r>
              <a:rPr lang="en-US" dirty="0" smtClean="0"/>
              <a:t>Once “all users [are] represented </a:t>
            </a:r>
            <a:r>
              <a:rPr lang="en-US" dirty="0" smtClean="0"/>
              <a:t>in a </a:t>
            </a:r>
            <a:r>
              <a:rPr lang="en-US" dirty="0" smtClean="0"/>
              <a:t>single form, they can be aggregated</a:t>
            </a:r>
          </a:p>
          <a:p>
            <a:pPr lvl="3"/>
            <a:r>
              <a:rPr lang="en-US" dirty="0" smtClean="0"/>
              <a:t>May be too inclusive (unable to differentiate significant variation)</a:t>
            </a:r>
          </a:p>
          <a:p>
            <a:pPr lvl="3"/>
            <a:r>
              <a:rPr lang="en-US" dirty="0" smtClean="0"/>
              <a:t>“user blindness” (harder to reason about what is important to a user)</a:t>
            </a:r>
          </a:p>
          <a:p>
            <a:pPr lvl="3"/>
            <a:r>
              <a:rPr lang="en-US" dirty="0" smtClean="0"/>
              <a:t>Confused discourse (physical person vs. abstract ‘user’)</a:t>
            </a:r>
          </a:p>
          <a:p>
            <a:pPr lvl="1"/>
            <a:r>
              <a:rPr lang="en-US" dirty="0" err="1" smtClean="0"/>
              <a:t>Dehumanise</a:t>
            </a:r>
            <a:r>
              <a:rPr lang="en-US" dirty="0" smtClean="0"/>
              <a:t> the User</a:t>
            </a:r>
          </a:p>
          <a:p>
            <a:pPr lvl="2"/>
            <a:r>
              <a:rPr lang="en-US" dirty="0" smtClean="0"/>
              <a:t>“eliding aspects of people that the people may perceive as being important to their humanity”</a:t>
            </a:r>
          </a:p>
          <a:p>
            <a:pPr lvl="2"/>
            <a:r>
              <a:rPr lang="en-US" dirty="0" smtClean="0"/>
              <a:t>Loss of rich social context (e.g., enforcing security practices)</a:t>
            </a:r>
          </a:p>
          <a:p>
            <a:pPr lvl="1"/>
            <a:r>
              <a:rPr lang="en-US" dirty="0" smtClean="0"/>
              <a:t>Change the user</a:t>
            </a:r>
          </a:p>
          <a:p>
            <a:pPr lvl="2"/>
            <a:r>
              <a:rPr lang="en-US" dirty="0" smtClean="0"/>
              <a:t>“problematic abstractions of the system may appear in the user interface”</a:t>
            </a:r>
          </a:p>
          <a:p>
            <a:pPr lvl="2"/>
            <a:r>
              <a:rPr lang="en-US" dirty="0" smtClean="0"/>
              <a:t>“to maintain the integrity of the computational model, it is [sometimes] necessary to be assertive in the way the technology is deployed.”</a:t>
            </a:r>
          </a:p>
          <a:p>
            <a:pPr lvl="2"/>
            <a:r>
              <a:rPr lang="en-US" dirty="0" smtClean="0"/>
              <a:t>Dehumanized abstractions may make some </a:t>
            </a:r>
            <a:r>
              <a:rPr lang="en-US" dirty="0" smtClean="0"/>
              <a:t>things unknowable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“best practices in user centered design tend to be grounded in the needs and actions of specific users. The design of software architectures and </a:t>
            </a:r>
            <a:r>
              <a:rPr lang="en-US" dirty="0" err="1" smtClean="0"/>
              <a:t>organisational</a:t>
            </a:r>
            <a:r>
              <a:rPr lang="en-US" dirty="0" smtClean="0"/>
              <a:t> processes, in contrast, aims to identify, implement and maintain effective data and process abstractions.” [p2]</a:t>
            </a:r>
          </a:p>
          <a:p>
            <a:r>
              <a:rPr lang="en-US" dirty="0" smtClean="0"/>
              <a:t>“…an observed tension between abstract descriptions of the system, and descriptions of specific cases. In some cases, users offered abstract descriptions based on </a:t>
            </a:r>
            <a:r>
              <a:rPr lang="en-US" dirty="0" err="1" smtClean="0"/>
              <a:t>generalisation</a:t>
            </a:r>
            <a:r>
              <a:rPr lang="en-US" dirty="0" smtClean="0"/>
              <a:t> over their own repeated experience, but these conflicted with the abstractions used by the system developers.” [p2]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 graduate student user passed through several menu levels each with only one choice</a:t>
            </a:r>
          </a:p>
          <a:p>
            <a:pPr lvl="2"/>
            <a:r>
              <a:rPr lang="en-US" dirty="0" smtClean="0"/>
              <a:t>Design “correct” from the developer point of view</a:t>
            </a:r>
          </a:p>
          <a:p>
            <a:pPr lvl="2"/>
            <a:r>
              <a:rPr lang="en-US" dirty="0" smtClean="0"/>
              <a:t>Design “wrong” from the user point of view</a:t>
            </a:r>
          </a:p>
          <a:p>
            <a:pPr lvl="1"/>
            <a:r>
              <a:rPr lang="en-US" dirty="0" smtClean="0"/>
              <a:t>Research accounting processes were incompatible with the actual conduct of the research</a:t>
            </a:r>
          </a:p>
          <a:p>
            <a:pPr lvl="2"/>
            <a:r>
              <a:rPr lang="en-US" dirty="0" smtClean="0"/>
              <a:t>“That structure represented an abstract </a:t>
            </a:r>
            <a:r>
              <a:rPr lang="en-US" dirty="0" err="1" smtClean="0"/>
              <a:t>conceptualisation</a:t>
            </a:r>
            <a:r>
              <a:rPr lang="en-US" dirty="0" smtClean="0"/>
              <a:t> of the process of doing research; the specific experiences of system users inconveniently crossed categories and thus defied classification according to the ‘correct’ accounting abstractions. “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F41-1875-4695-9C74-68437C05EF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1108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Computational Thinking</vt:lpstr>
      <vt:lpstr>Abstraction</vt:lpstr>
      <vt:lpstr>Example</vt:lpstr>
      <vt:lpstr>Importance</vt:lpstr>
      <vt:lpstr>Teaching Abstraction</vt:lpstr>
      <vt:lpstr>Assessment</vt:lpstr>
      <vt:lpstr>Criticism of abstraction</vt:lpstr>
      <vt:lpstr>Abstraction and Users</vt:lpstr>
      <vt:lpstr>Design conflicts</vt:lpstr>
      <vt:lpstr>Implications for Design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Thinking</dc:title>
  <dc:creator>Dennis Kafura</dc:creator>
  <cp:lastModifiedBy>Dennis Kafura</cp:lastModifiedBy>
  <cp:revision>15</cp:revision>
  <dcterms:created xsi:type="dcterms:W3CDTF">2013-08-26T14:00:27Z</dcterms:created>
  <dcterms:modified xsi:type="dcterms:W3CDTF">2013-09-05T20:09:15Z</dcterms:modified>
</cp:coreProperties>
</file>