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video/unknow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78" r:id="rId3"/>
    <p:sldId id="279" r:id="rId4"/>
    <p:sldId id="257" r:id="rId5"/>
    <p:sldId id="266" r:id="rId6"/>
    <p:sldId id="258" r:id="rId7"/>
    <p:sldId id="260" r:id="rId8"/>
    <p:sldId id="262" r:id="rId9"/>
    <p:sldId id="261" r:id="rId10"/>
    <p:sldId id="263" r:id="rId11"/>
    <p:sldId id="264" r:id="rId12"/>
    <p:sldId id="265" r:id="rId13"/>
    <p:sldId id="268" r:id="rId14"/>
    <p:sldId id="269" r:id="rId15"/>
    <p:sldId id="267" r:id="rId16"/>
    <p:sldId id="270" r:id="rId17"/>
    <p:sldId id="271" r:id="rId18"/>
    <p:sldId id="272" r:id="rId19"/>
    <p:sldId id="273" r:id="rId20"/>
    <p:sldId id="274" r:id="rId21"/>
    <p:sldId id="275" r:id="rId22"/>
    <p:sldId id="276" r:id="rId23"/>
    <p:sldId id="277" r:id="rId24"/>
    <p:sldId id="280" r:id="rId25"/>
    <p:sldId id="281" r:id="rId26"/>
    <p:sldId id="282" r:id="rId27"/>
    <p:sldId id="283" r:id="rId28"/>
    <p:sldId id="284" r:id="rId29"/>
    <p:sldId id="285" r:id="rId30"/>
    <p:sldId id="286" r:id="rId31"/>
    <p:sldId id="259"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E48EF-1456-41F7-A324-BFD9560FE12F}"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BF24C-4E07-469D-8E18-052297839F0F}" type="slidenum">
              <a:rPr lang="en-US" smtClean="0"/>
              <a:pPr/>
              <a:t>‹#›</a:t>
            </a:fld>
            <a:endParaRPr lang="en-US"/>
          </a:p>
        </p:txBody>
      </p:sp>
    </p:spTree>
    <p:extLst>
      <p:ext uri="{BB962C8B-B14F-4D97-AF65-F5344CB8AC3E}">
        <p14:creationId xmlns:p14="http://schemas.microsoft.com/office/powerpoint/2010/main" xmlns="" val="254316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Computational Thinking</a:t>
            </a:r>
            <a:endParaRPr lang="en-US"/>
          </a:p>
        </p:txBody>
      </p:sp>
      <p:sp>
        <p:nvSpPr>
          <p:cNvPr id="6" name="Slide Number Placeholder 5"/>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9A1A0-2707-4BAE-A526-E3E483BB9B51}"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Computational Thinking</a:t>
            </a:r>
            <a:endParaRPr lang="en-US"/>
          </a:p>
        </p:txBody>
      </p:sp>
      <p:sp>
        <p:nvSpPr>
          <p:cNvPr id="6" name="Slide Number Placeholder 5"/>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51CD9-923D-4C71-B52C-E8323DF1B48B}"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Computational Thinking</a:t>
            </a:r>
            <a:endParaRPr lang="en-US"/>
          </a:p>
        </p:txBody>
      </p:sp>
      <p:sp>
        <p:nvSpPr>
          <p:cNvPr id="6" name="Slide Number Placeholder 5"/>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696200" cy="762000"/>
          </a:xfrm>
        </p:spPr>
        <p:txBody>
          <a:bodyPr>
            <a:normAutofit/>
          </a:bodyPr>
          <a:lstStyle>
            <a:lvl1pPr>
              <a:defRPr sz="35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buFont typeface="Wingdings" pitchFamily="2" charset="2"/>
              <a:buChar char="§"/>
              <a:defRPr/>
            </a:lvl1pPr>
            <a:lvl2pPr>
              <a:buFont typeface="Arial" pitchFamily="34" charset="0"/>
              <a:buChar char="•"/>
              <a:defRPr/>
            </a:lvl2pPr>
            <a:lvl3pPr>
              <a:buFont typeface="Courier New"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B900E3-154B-4E2A-ACF6-C43544D84CF8}"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Computational Thinking</a:t>
            </a:r>
            <a:endParaRPr lang="en-US"/>
          </a:p>
        </p:txBody>
      </p:sp>
      <p:sp>
        <p:nvSpPr>
          <p:cNvPr id="6" name="Slide Number Placeholder 5"/>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19A1C-9AEA-4731-A716-CF8C7BD599D8}" type="datetime1">
              <a:rPr lang="en-US" smtClean="0"/>
              <a:pPr/>
              <a:t>11/8/2013</a:t>
            </a:fld>
            <a:endParaRPr lang="en-US"/>
          </a:p>
        </p:txBody>
      </p:sp>
      <p:sp>
        <p:nvSpPr>
          <p:cNvPr id="5" name="Footer Placeholder 4"/>
          <p:cNvSpPr>
            <a:spLocks noGrp="1"/>
          </p:cNvSpPr>
          <p:nvPr>
            <p:ph type="ftr" sz="quarter" idx="11"/>
          </p:nvPr>
        </p:nvSpPr>
        <p:spPr/>
        <p:txBody>
          <a:bodyPr/>
          <a:lstStyle/>
          <a:p>
            <a:r>
              <a:rPr lang="en-US" smtClean="0"/>
              <a:t>Computational Thinking</a:t>
            </a:r>
            <a:endParaRPr lang="en-US"/>
          </a:p>
        </p:txBody>
      </p:sp>
      <p:sp>
        <p:nvSpPr>
          <p:cNvPr id="6" name="Slide Number Placeholder 5"/>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3D781-704C-4F4B-846F-6D0E1D840EEA}"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Computational Thinking</a:t>
            </a:r>
            <a:endParaRPr lang="en-US"/>
          </a:p>
        </p:txBody>
      </p:sp>
      <p:sp>
        <p:nvSpPr>
          <p:cNvPr id="7" name="Slide Number Placeholder 6"/>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51F567-79F7-49C5-A548-27E95D5406DC}" type="datetime1">
              <a:rPr lang="en-US" smtClean="0"/>
              <a:pPr/>
              <a:t>11/8/2013</a:t>
            </a:fld>
            <a:endParaRPr lang="en-US"/>
          </a:p>
        </p:txBody>
      </p:sp>
      <p:sp>
        <p:nvSpPr>
          <p:cNvPr id="8" name="Footer Placeholder 7"/>
          <p:cNvSpPr>
            <a:spLocks noGrp="1"/>
          </p:cNvSpPr>
          <p:nvPr>
            <p:ph type="ftr" sz="quarter" idx="11"/>
          </p:nvPr>
        </p:nvSpPr>
        <p:spPr/>
        <p:txBody>
          <a:bodyPr/>
          <a:lstStyle/>
          <a:p>
            <a:r>
              <a:rPr lang="en-US" smtClean="0"/>
              <a:t>Computational Thinking</a:t>
            </a:r>
            <a:endParaRPr lang="en-US"/>
          </a:p>
        </p:txBody>
      </p:sp>
      <p:sp>
        <p:nvSpPr>
          <p:cNvPr id="9" name="Slide Number Placeholder 8"/>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7A9C6-3B41-4C29-8B49-F5108ED24EEB}" type="datetime1">
              <a:rPr lang="en-US" smtClean="0"/>
              <a:pPr/>
              <a:t>11/8/2013</a:t>
            </a:fld>
            <a:endParaRPr lang="en-US"/>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30F9E-7CF3-42B0-B41D-6C594F5EDA03}" type="datetime1">
              <a:rPr lang="en-US" smtClean="0"/>
              <a:pPr/>
              <a:t>11/8/2013</a:t>
            </a:fld>
            <a:endParaRPr lang="en-US"/>
          </a:p>
        </p:txBody>
      </p:sp>
      <p:sp>
        <p:nvSpPr>
          <p:cNvPr id="3" name="Footer Placeholder 2"/>
          <p:cNvSpPr>
            <a:spLocks noGrp="1"/>
          </p:cNvSpPr>
          <p:nvPr>
            <p:ph type="ftr" sz="quarter" idx="11"/>
          </p:nvPr>
        </p:nvSpPr>
        <p:spPr/>
        <p:txBody>
          <a:bodyPr/>
          <a:lstStyle/>
          <a:p>
            <a:r>
              <a:rPr lang="en-US" smtClean="0"/>
              <a:t>Computational Thinking</a:t>
            </a:r>
            <a:endParaRPr lang="en-US"/>
          </a:p>
        </p:txBody>
      </p:sp>
      <p:sp>
        <p:nvSpPr>
          <p:cNvPr id="4" name="Slide Number Placeholder 3"/>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0A1825-7717-4929-A053-1E6741FCD0CB}"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Computational Thinking</a:t>
            </a:r>
            <a:endParaRPr lang="en-US"/>
          </a:p>
        </p:txBody>
      </p:sp>
      <p:sp>
        <p:nvSpPr>
          <p:cNvPr id="7" name="Slide Number Placeholder 6"/>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81583-95D5-4B12-82D3-004858692A93}" type="datetime1">
              <a:rPr lang="en-US" smtClean="0"/>
              <a:pPr/>
              <a:t>11/8/2013</a:t>
            </a:fld>
            <a:endParaRPr lang="en-US"/>
          </a:p>
        </p:txBody>
      </p:sp>
      <p:sp>
        <p:nvSpPr>
          <p:cNvPr id="6" name="Footer Placeholder 5"/>
          <p:cNvSpPr>
            <a:spLocks noGrp="1"/>
          </p:cNvSpPr>
          <p:nvPr>
            <p:ph type="ftr" sz="quarter" idx="11"/>
          </p:nvPr>
        </p:nvSpPr>
        <p:spPr/>
        <p:txBody>
          <a:bodyPr/>
          <a:lstStyle/>
          <a:p>
            <a:r>
              <a:rPr lang="en-US" smtClean="0"/>
              <a:t>Computational Thinking</a:t>
            </a:r>
            <a:endParaRPr lang="en-US"/>
          </a:p>
        </p:txBody>
      </p:sp>
      <p:sp>
        <p:nvSpPr>
          <p:cNvPr id="7" name="Slide Number Placeholder 6"/>
          <p:cNvSpPr>
            <a:spLocks noGrp="1"/>
          </p:cNvSpPr>
          <p:nvPr>
            <p:ph type="sldNum" sz="quarter" idx="12"/>
          </p:nvPr>
        </p:nvSpPr>
        <p:spPr/>
        <p:txBody>
          <a:bodyPr/>
          <a:lstStyle/>
          <a:p>
            <a:fld id="{0AF39F41-1875-4695-9C74-68437C05EF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55160-1FAB-4985-928B-7CCB1A192D41}" type="datetime1">
              <a:rPr lang="en-US" smtClean="0"/>
              <a:pPr/>
              <a:t>11/8/2013</a:t>
            </a:fld>
            <a:endParaRPr lang="en-US"/>
          </a:p>
        </p:txBody>
      </p:sp>
      <p:sp>
        <p:nvSpPr>
          <p:cNvPr id="5" name="Footer Placeholder 4"/>
          <p:cNvSpPr>
            <a:spLocks noGrp="1"/>
          </p:cNvSpPr>
          <p:nvPr>
            <p:ph type="ftr" sz="quarter" idx="3"/>
          </p:nvPr>
        </p:nvSpPr>
        <p:spPr>
          <a:xfrm>
            <a:off x="3124200" y="6297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Computational Thinking</a:t>
            </a:r>
            <a:endParaRPr lang="en-US"/>
          </a:p>
        </p:txBody>
      </p:sp>
      <p:sp>
        <p:nvSpPr>
          <p:cNvPr id="6" name="Slide Number Placeholder 5"/>
          <p:cNvSpPr>
            <a:spLocks noGrp="1"/>
          </p:cNvSpPr>
          <p:nvPr>
            <p:ph type="sldNum" sz="quarter" idx="4"/>
          </p:nvPr>
        </p:nvSpPr>
        <p:spPr>
          <a:xfrm>
            <a:off x="6553200" y="6297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39F41-1875-4695-9C74-68437C05EFF1}" type="slidenum">
              <a:rPr lang="en-US" smtClean="0"/>
              <a:pPr/>
              <a:t>‹#›</a:t>
            </a:fld>
            <a:endParaRPr lang="en-US"/>
          </a:p>
        </p:txBody>
      </p:sp>
      <p:pic>
        <p:nvPicPr>
          <p:cNvPr id="7" name="Picture 13"/>
          <p:cNvPicPr>
            <a:picLocks noChangeAspect="1" noChangeArrowheads="1"/>
          </p:cNvPicPr>
          <p:nvPr userDrawn="1"/>
        </p:nvPicPr>
        <p:blipFill>
          <a:blip r:embed="rId13" cstate="print"/>
          <a:srcRect/>
          <a:stretch>
            <a:fillRect/>
          </a:stretch>
        </p:blipFill>
        <p:spPr bwMode="auto">
          <a:xfrm>
            <a:off x="228600" y="152400"/>
            <a:ext cx="685800" cy="1152821"/>
          </a:xfrm>
          <a:prstGeom prst="rect">
            <a:avLst/>
          </a:prstGeom>
          <a:noFill/>
          <a:ln w="9525">
            <a:noFill/>
            <a:miter lim="800000"/>
            <a:headEnd/>
            <a:tailEnd/>
          </a:ln>
        </p:spPr>
      </p:pic>
      <p:cxnSp>
        <p:nvCxnSpPr>
          <p:cNvPr id="9" name="Straight Connector 8"/>
          <p:cNvCxnSpPr/>
          <p:nvPr userDrawn="1"/>
        </p:nvCxnSpPr>
        <p:spPr>
          <a:xfrm>
            <a:off x="533400" y="1524000"/>
            <a:ext cx="0" cy="4572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9200" y="381000"/>
            <a:ext cx="7696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8" descr="vtlogo"/>
          <p:cNvPicPr>
            <a:picLocks noChangeAspect="1" noChangeArrowheads="1"/>
          </p:cNvPicPr>
          <p:nvPr userDrawn="1"/>
        </p:nvPicPr>
        <p:blipFill>
          <a:blip r:embed="rId14" cstate="print"/>
          <a:srcRect/>
          <a:stretch>
            <a:fillRect/>
          </a:stretch>
        </p:blipFill>
        <p:spPr bwMode="auto">
          <a:xfrm>
            <a:off x="152400" y="6243480"/>
            <a:ext cx="935038" cy="407987"/>
          </a:xfrm>
          <a:prstGeom prst="rect">
            <a:avLst/>
          </a:prstGeom>
          <a:noFill/>
          <a:ln w="9525">
            <a:noFill/>
            <a:miter lim="800000"/>
            <a:headEnd/>
            <a:tailEnd/>
          </a:ln>
        </p:spPr>
      </p:pic>
      <p:cxnSp>
        <p:nvCxnSpPr>
          <p:cNvPr id="18" name="Straight Connector 17"/>
          <p:cNvCxnSpPr/>
          <p:nvPr userDrawn="1"/>
        </p:nvCxnSpPr>
        <p:spPr>
          <a:xfrm flipH="1">
            <a:off x="1219200" y="6477000"/>
            <a:ext cx="18288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2.gif"/><Relationship Id="rId2" Type="http://schemas.openxmlformats.org/officeDocument/2006/relationships/slideLayout" Target="../slideLayouts/slideLayout2.xml"/><Relationship Id="rId1" Type="http://schemas.openxmlformats.org/officeDocument/2006/relationships/video" Target="../media/media2.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1.gif"/><Relationship Id="rId2" Type="http://schemas.openxmlformats.org/officeDocument/2006/relationships/slideLayout" Target="../slideLayouts/slideLayout2.xml"/><Relationship Id="rId1" Type="http://schemas.openxmlformats.org/officeDocument/2006/relationships/video" Target="../media/media1.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Computing Computational Thinking using Computational Thinking Patterns </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Authors: Kyu </a:t>
            </a:r>
            <a:r>
              <a:rPr lang="en-US" dirty="0"/>
              <a:t>Han </a:t>
            </a:r>
            <a:r>
              <a:rPr lang="en-US" dirty="0" smtClean="0"/>
              <a:t>Koh et. al.</a:t>
            </a:r>
          </a:p>
          <a:p>
            <a:r>
              <a:rPr lang="en-US" dirty="0" smtClean="0"/>
              <a:t>Presented </a:t>
            </a:r>
            <a:r>
              <a:rPr lang="en-US" dirty="0"/>
              <a:t>by : </a:t>
            </a:r>
            <a:r>
              <a:rPr lang="en-US" dirty="0" smtClean="0"/>
              <a:t>Ali Anwar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Centipede</a:t>
            </a:r>
            <a:br>
              <a:rPr lang="en-US" b="1" dirty="0"/>
            </a:b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47800" y="1219200"/>
            <a:ext cx="6477000" cy="4531360"/>
          </a:xfr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10</a:t>
            </a:fld>
            <a:endParaRPr lang="en-US"/>
          </a:p>
        </p:txBody>
      </p:sp>
    </p:spTree>
    <p:extLst>
      <p:ext uri="{BB962C8B-B14F-4D97-AF65-F5344CB8AC3E}">
        <p14:creationId xmlns:p14="http://schemas.microsoft.com/office/powerpoint/2010/main" xmlns="" val="324016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Space Invaders</a:t>
            </a:r>
            <a:endParaRPr lang="en-US" b="1" dirty="0"/>
          </a:p>
        </p:txBody>
      </p:sp>
      <p:pic>
        <p:nvPicPr>
          <p:cNvPr id="6" name="SpaceInvaders-Gameplay">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743200" y="1371600"/>
            <a:ext cx="3960812" cy="4525963"/>
          </a:xfr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11</a:t>
            </a:fld>
            <a:endParaRPr lang="en-US"/>
          </a:p>
        </p:txBody>
      </p:sp>
    </p:spTree>
    <p:extLst>
      <p:ext uri="{BB962C8B-B14F-4D97-AF65-F5344CB8AC3E}">
        <p14:creationId xmlns:p14="http://schemas.microsoft.com/office/powerpoint/2010/main" xmlns="" val="37739350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Sims</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81200" y="1524000"/>
            <a:ext cx="6172200" cy="4114800"/>
          </a:xfr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12</a:t>
            </a:fld>
            <a:endParaRPr lang="en-US"/>
          </a:p>
        </p:txBody>
      </p:sp>
    </p:spTree>
    <p:extLst>
      <p:ext uri="{BB962C8B-B14F-4D97-AF65-F5344CB8AC3E}">
        <p14:creationId xmlns:p14="http://schemas.microsoft.com/office/powerpoint/2010/main" xmlns="" val="396828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Thinking Patterns</a:t>
            </a:r>
          </a:p>
        </p:txBody>
      </p:sp>
      <p:sp>
        <p:nvSpPr>
          <p:cNvPr id="3" name="Content Placeholder 2"/>
          <p:cNvSpPr>
            <a:spLocks noGrp="1"/>
          </p:cNvSpPr>
          <p:nvPr>
            <p:ph idx="1"/>
          </p:nvPr>
        </p:nvSpPr>
        <p:spPr>
          <a:xfrm>
            <a:off x="762000" y="1524000"/>
            <a:ext cx="7924800" cy="4773358"/>
          </a:xfrm>
        </p:spPr>
        <p:txBody>
          <a:bodyPr>
            <a:noAutofit/>
          </a:bodyPr>
          <a:lstStyle/>
          <a:p>
            <a:pPr algn="just"/>
            <a:r>
              <a:rPr lang="en-US" sz="2000" b="1" i="1" dirty="0"/>
              <a:t>Generation: </a:t>
            </a:r>
            <a:r>
              <a:rPr lang="en-US" sz="2000" dirty="0"/>
              <a:t>To satisfy this pattern, an agent is required to </a:t>
            </a:r>
            <a:r>
              <a:rPr lang="en-US" sz="2000" dirty="0" smtClean="0"/>
              <a:t>create another </a:t>
            </a:r>
            <a:r>
              <a:rPr lang="en-US" sz="2000" dirty="0"/>
              <a:t>agent; in real life, for example, raindrops emanate </a:t>
            </a:r>
            <a:r>
              <a:rPr lang="en-US" sz="2000" dirty="0" smtClean="0"/>
              <a:t>from clouds</a:t>
            </a:r>
            <a:r>
              <a:rPr lang="en-US" sz="2000" dirty="0"/>
              <a:t>. Analogously, in predator/prey science </a:t>
            </a:r>
            <a:r>
              <a:rPr lang="en-US" sz="2000" dirty="0" smtClean="0"/>
              <a:t>simulations, animals </a:t>
            </a:r>
            <a:r>
              <a:rPr lang="en-US" sz="2000" dirty="0"/>
              <a:t>breed to create new animals. Conversely, the </a:t>
            </a:r>
            <a:r>
              <a:rPr lang="en-US" sz="2000" b="1" i="1" dirty="0" smtClean="0"/>
              <a:t>Absorb </a:t>
            </a:r>
            <a:r>
              <a:rPr lang="en-US" sz="2000" dirty="0" smtClean="0"/>
              <a:t>pattern </a:t>
            </a:r>
            <a:r>
              <a:rPr lang="en-US" sz="2000" dirty="0"/>
              <a:t>is when one agent deletes another agent</a:t>
            </a:r>
            <a:r>
              <a:rPr lang="en-US" sz="2000" dirty="0" smtClean="0"/>
              <a:t>.</a:t>
            </a:r>
          </a:p>
          <a:p>
            <a:pPr algn="just"/>
            <a:r>
              <a:rPr lang="en-US" sz="2000" b="1" i="1" dirty="0"/>
              <a:t>Collision: </a:t>
            </a:r>
            <a:r>
              <a:rPr lang="en-US" sz="2000" dirty="0"/>
              <a:t>The collision pattern occurs when two agents physically collide. In real life, a car crashing into another car is an example of a collision. In science simulations atoms can collide with other atoms to make new elements</a:t>
            </a:r>
            <a:r>
              <a:rPr lang="en-US" sz="2000" dirty="0" smtClean="0"/>
              <a:t>.</a:t>
            </a:r>
          </a:p>
          <a:p>
            <a:pPr algn="just"/>
            <a:r>
              <a:rPr lang="en-US" sz="2000" b="1" i="1" dirty="0"/>
              <a:t>Transportation: </a:t>
            </a:r>
            <a:r>
              <a:rPr lang="en-US" sz="2000" dirty="0"/>
              <a:t>In the transportation pattern, one agent carries another agent. In real life a car transports a person. In science simulations red blood cells transport oxygen molecules to parts of the body</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13</a:t>
            </a:fld>
            <a:endParaRPr lang="en-US"/>
          </a:p>
        </p:txBody>
      </p:sp>
    </p:spTree>
    <p:extLst>
      <p:ext uri="{BB962C8B-B14F-4D97-AF65-F5344CB8AC3E}">
        <p14:creationId xmlns:p14="http://schemas.microsoft.com/office/powerpoint/2010/main" xmlns="" val="2844830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Thinking Patterns</a:t>
            </a:r>
          </a:p>
        </p:txBody>
      </p:sp>
      <p:sp>
        <p:nvSpPr>
          <p:cNvPr id="3" name="Content Placeholder 2"/>
          <p:cNvSpPr>
            <a:spLocks noGrp="1"/>
          </p:cNvSpPr>
          <p:nvPr>
            <p:ph idx="1"/>
          </p:nvPr>
        </p:nvSpPr>
        <p:spPr/>
        <p:txBody>
          <a:bodyPr>
            <a:normAutofit/>
          </a:bodyPr>
          <a:lstStyle/>
          <a:p>
            <a:pPr algn="just"/>
            <a:r>
              <a:rPr lang="en-US" sz="2000" b="1" i="1" dirty="0"/>
              <a:t>Diffusion: </a:t>
            </a:r>
            <a:r>
              <a:rPr lang="en-US" sz="2000" dirty="0"/>
              <a:t>Diffusion allows for the “scent” of an agent to be dispersed around a level. In real life, the scent of freshly baked bread originating from the kitchen is present in other rooms. In a science simulation diffusion can be used to depict how heat is transferred from one side of a heated metal bar to the other side.</a:t>
            </a:r>
          </a:p>
          <a:p>
            <a:pPr algn="just"/>
            <a:r>
              <a:rPr lang="en-US" sz="2000" b="1" i="1" dirty="0"/>
              <a:t>Hill Climbing: </a:t>
            </a:r>
            <a:r>
              <a:rPr lang="en-US" sz="2000" dirty="0"/>
              <a:t>An agent employing a hill-climbing algorithm looks at neighboring values of interest and moves towards the one with the largest value. These values could be, for example, the “scent” of another agent. In real life, mosquitoes hill climb the smell given off by humans.</a:t>
            </a:r>
          </a:p>
          <a:p>
            <a:endParaRPr lang="en-US"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14</a:t>
            </a:fld>
            <a:endParaRPr lang="en-US"/>
          </a:p>
        </p:txBody>
      </p:sp>
      <p:sp>
        <p:nvSpPr>
          <p:cNvPr id="7" name="TextBox 6"/>
          <p:cNvSpPr txBox="1"/>
          <p:nvPr/>
        </p:nvSpPr>
        <p:spPr>
          <a:xfrm>
            <a:off x="1041395" y="4867527"/>
            <a:ext cx="7860357" cy="707886"/>
          </a:xfrm>
          <a:prstGeom prst="rect">
            <a:avLst/>
          </a:prstGeom>
          <a:noFill/>
        </p:spPr>
        <p:txBody>
          <a:bodyPr wrap="none" rtlCol="0">
            <a:spAutoFit/>
          </a:bodyPr>
          <a:lstStyle/>
          <a:p>
            <a:r>
              <a:rPr lang="en-US" sz="2000" dirty="0" smtClean="0">
                <a:solidFill>
                  <a:srgbClr val="FF0000"/>
                </a:solidFill>
              </a:rPr>
              <a:t>What other patterns can be added as far as game designing is concerned?</a:t>
            </a:r>
          </a:p>
          <a:p>
            <a:r>
              <a:rPr lang="en-US" sz="2000" dirty="0" smtClean="0">
                <a:solidFill>
                  <a:srgbClr val="FF0000"/>
                </a:solidFill>
              </a:rPr>
              <a:t>	Are these Programming Patters?</a:t>
            </a:r>
            <a:endParaRPr lang="en-US" sz="2000" dirty="0">
              <a:solidFill>
                <a:srgbClr val="FF0000"/>
              </a:solidFill>
            </a:endParaRPr>
          </a:p>
        </p:txBody>
      </p:sp>
      <p:sp>
        <p:nvSpPr>
          <p:cNvPr id="8" name="TextBox 7"/>
          <p:cNvSpPr txBox="1"/>
          <p:nvPr/>
        </p:nvSpPr>
        <p:spPr>
          <a:xfrm>
            <a:off x="1219200" y="5574276"/>
            <a:ext cx="6629400" cy="707886"/>
          </a:xfrm>
          <a:prstGeom prst="rect">
            <a:avLst/>
          </a:prstGeom>
          <a:noFill/>
        </p:spPr>
        <p:txBody>
          <a:bodyPr wrap="square" rtlCol="0">
            <a:spAutoFit/>
          </a:bodyPr>
          <a:lstStyle/>
          <a:p>
            <a:r>
              <a:rPr lang="en-US" sz="2000" b="1" dirty="0" smtClean="0"/>
              <a:t>Important Note: </a:t>
            </a:r>
            <a:r>
              <a:rPr lang="en-US" sz="2000" dirty="0" smtClean="0"/>
              <a:t>These CT patterns are associated with game designing not generic Computation Thinking</a:t>
            </a:r>
            <a:endParaRPr lang="en-US" sz="2000" dirty="0"/>
          </a:p>
        </p:txBody>
      </p:sp>
    </p:spTree>
    <p:extLst>
      <p:ext uri="{BB962C8B-B14F-4D97-AF65-F5344CB8AC3E}">
        <p14:creationId xmlns:p14="http://schemas.microsoft.com/office/powerpoint/2010/main" xmlns="" val="1588200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Computational Thinking Pattern associated with each game</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88863397"/>
              </p:ext>
            </p:extLst>
          </p:nvPr>
        </p:nvGraphicFramePr>
        <p:xfrm>
          <a:off x="762000" y="1600200"/>
          <a:ext cx="7924800" cy="3576320"/>
        </p:xfrm>
        <a:graphic>
          <a:graphicData uri="http://schemas.openxmlformats.org/drawingml/2006/table">
            <a:tbl>
              <a:tblPr firstRow="1" bandRow="1">
                <a:tableStyleId>{5C22544A-7EE6-4342-B048-85BDC9FD1C3A}</a:tableStyleId>
              </a:tblPr>
              <a:tblGrid>
                <a:gridCol w="3962400"/>
                <a:gridCol w="3962400"/>
              </a:tblGrid>
              <a:tr h="370840">
                <a:tc>
                  <a:txBody>
                    <a:bodyPr/>
                    <a:lstStyle/>
                    <a:p>
                      <a:pPr algn="ctr"/>
                      <a:r>
                        <a:rPr lang="en-US" dirty="0" smtClean="0"/>
                        <a:t>Games</a:t>
                      </a:r>
                      <a:endParaRPr lang="en-US" dirty="0"/>
                    </a:p>
                  </a:txBody>
                  <a:tcPr/>
                </a:tc>
                <a:tc>
                  <a:txBody>
                    <a:bodyPr/>
                    <a:lstStyle/>
                    <a:p>
                      <a:pPr algn="ctr"/>
                      <a:r>
                        <a:rPr lang="en-US" sz="1800" b="1" i="0" u="none" strike="noStrike" kern="1200" baseline="0" dirty="0" smtClean="0">
                          <a:solidFill>
                            <a:schemeClr val="lt1"/>
                          </a:solidFill>
                          <a:latin typeface="+mn-lt"/>
                          <a:ea typeface="+mn-ea"/>
                          <a:cs typeface="+mn-cs"/>
                        </a:rPr>
                        <a:t>Computational</a:t>
                      </a:r>
                    </a:p>
                    <a:p>
                      <a:pPr algn="ctr"/>
                      <a:r>
                        <a:rPr lang="en-US" sz="1800" b="1" i="0" u="none" strike="noStrike" kern="1200" baseline="0" dirty="0" smtClean="0">
                          <a:solidFill>
                            <a:schemeClr val="lt1"/>
                          </a:solidFill>
                          <a:latin typeface="+mn-lt"/>
                          <a:ea typeface="+mn-ea"/>
                          <a:cs typeface="+mn-cs"/>
                        </a:rPr>
                        <a:t>Thinking Patterns</a:t>
                      </a:r>
                      <a:endParaRPr lang="en-US" dirty="0"/>
                    </a:p>
                  </a:txBody>
                  <a:tcPr/>
                </a:tc>
              </a:tr>
              <a:tr h="370840">
                <a:tc>
                  <a:txBody>
                    <a:bodyPr/>
                    <a:lstStyle/>
                    <a:p>
                      <a:pPr algn="ctr"/>
                      <a:r>
                        <a:rPr lang="en-US" sz="1800" b="0" i="0" u="none" strike="noStrike" kern="1200" baseline="0" dirty="0" smtClean="0">
                          <a:solidFill>
                            <a:schemeClr val="dk1"/>
                          </a:solidFill>
                          <a:latin typeface="+mn-lt"/>
                          <a:ea typeface="+mn-ea"/>
                          <a:cs typeface="+mn-cs"/>
                        </a:rPr>
                        <a:t>Frogger</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Generation, Absorption,</a:t>
                      </a:r>
                    </a:p>
                    <a:p>
                      <a:pPr algn="ctr"/>
                      <a:r>
                        <a:rPr lang="en-US" sz="1800" b="0" i="0" u="none" strike="noStrike" kern="1200" baseline="0" dirty="0" smtClean="0">
                          <a:solidFill>
                            <a:schemeClr val="dk1"/>
                          </a:solidFill>
                          <a:latin typeface="+mn-lt"/>
                          <a:ea typeface="+mn-ea"/>
                          <a:cs typeface="+mn-cs"/>
                        </a:rPr>
                        <a:t>Collision,</a:t>
                      </a:r>
                    </a:p>
                    <a:p>
                      <a:pPr algn="ctr"/>
                      <a:r>
                        <a:rPr lang="en-US" sz="1800" b="0" i="0" u="none" strike="noStrike" kern="1200" baseline="0" dirty="0" smtClean="0">
                          <a:solidFill>
                            <a:schemeClr val="dk1"/>
                          </a:solidFill>
                          <a:latin typeface="+mn-lt"/>
                          <a:ea typeface="+mn-ea"/>
                          <a:cs typeface="+mn-cs"/>
                        </a:rPr>
                        <a:t>Transportation</a:t>
                      </a:r>
                      <a:endParaRPr lang="en-US" dirty="0"/>
                    </a:p>
                  </a:txBody>
                  <a:tcPr/>
                </a:tc>
              </a:tr>
              <a:tr h="370840">
                <a:tc>
                  <a:txBody>
                    <a:bodyPr/>
                    <a:lstStyle/>
                    <a:p>
                      <a:pPr algn="ctr"/>
                      <a:r>
                        <a:rPr lang="en-US" dirty="0" smtClean="0"/>
                        <a:t>Sokoban</a:t>
                      </a:r>
                      <a:endParaRPr lang="en-US" dirty="0"/>
                    </a:p>
                  </a:txBody>
                  <a:tcPr/>
                </a:tc>
                <a:tc>
                  <a:txBody>
                    <a:bodyPr/>
                    <a:lstStyle/>
                    <a:p>
                      <a:pPr algn="ctr"/>
                      <a:r>
                        <a:rPr lang="en-US" sz="1800" b="0" i="0" u="none" strike="noStrike" kern="1200" baseline="0" dirty="0" smtClean="0">
                          <a:solidFill>
                            <a:srgbClr val="FF0000"/>
                          </a:solidFill>
                          <a:latin typeface="+mn-lt"/>
                          <a:ea typeface="+mn-ea"/>
                          <a:cs typeface="+mn-cs"/>
                        </a:rPr>
                        <a:t>Push, Pull</a:t>
                      </a:r>
                      <a:endParaRPr lang="en-US" dirty="0">
                        <a:solidFill>
                          <a:srgbClr val="FF0000"/>
                        </a:solidFill>
                      </a:endParaRPr>
                    </a:p>
                  </a:txBody>
                  <a:tcPr/>
                </a:tc>
              </a:tr>
              <a:tr h="370840">
                <a:tc>
                  <a:txBody>
                    <a:bodyPr/>
                    <a:lstStyle/>
                    <a:p>
                      <a:pPr algn="ctr"/>
                      <a:r>
                        <a:rPr lang="en-US" dirty="0" smtClean="0"/>
                        <a:t>Centipede</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Generation, Absorption,</a:t>
                      </a:r>
                    </a:p>
                    <a:p>
                      <a:pPr algn="ctr"/>
                      <a:r>
                        <a:rPr lang="en-US" sz="1800" b="0" i="0" u="none" strike="noStrike" kern="1200" baseline="0" dirty="0" smtClean="0">
                          <a:solidFill>
                            <a:schemeClr val="dk1"/>
                          </a:solidFill>
                          <a:latin typeface="+mn-lt"/>
                          <a:ea typeface="+mn-ea"/>
                          <a:cs typeface="+mn-cs"/>
                        </a:rPr>
                        <a:t>Collision, Push, Pull</a:t>
                      </a:r>
                      <a:endParaRPr lang="en-US" dirty="0"/>
                    </a:p>
                  </a:txBody>
                  <a:tcPr/>
                </a:tc>
              </a:tr>
              <a:tr h="370840">
                <a:tc>
                  <a:txBody>
                    <a:bodyPr/>
                    <a:lstStyle/>
                    <a:p>
                      <a:pPr algn="ctr"/>
                      <a:r>
                        <a:rPr lang="en-US" sz="1800" b="0" i="0" u="none" strike="noStrike" kern="1200" baseline="0" dirty="0" smtClean="0">
                          <a:solidFill>
                            <a:schemeClr val="dk1"/>
                          </a:solidFill>
                          <a:latin typeface="+mn-lt"/>
                          <a:ea typeface="+mn-ea"/>
                          <a:cs typeface="+mn-cs"/>
                        </a:rPr>
                        <a:t>Space Invaders</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Generation, Absorption,</a:t>
                      </a:r>
                    </a:p>
                    <a:p>
                      <a:pPr algn="ctr"/>
                      <a:r>
                        <a:rPr lang="en-US" sz="1800" b="0" i="0" u="none" strike="noStrike" kern="1200" baseline="0" dirty="0" smtClean="0">
                          <a:solidFill>
                            <a:schemeClr val="dk1"/>
                          </a:solidFill>
                          <a:latin typeface="+mn-lt"/>
                          <a:ea typeface="+mn-ea"/>
                          <a:cs typeface="+mn-cs"/>
                        </a:rPr>
                        <a:t>Collision</a:t>
                      </a:r>
                      <a:endParaRPr lang="en-US" dirty="0"/>
                    </a:p>
                  </a:txBody>
                  <a:tcPr/>
                </a:tc>
              </a:tr>
              <a:tr h="370840">
                <a:tc>
                  <a:txBody>
                    <a:bodyPr/>
                    <a:lstStyle/>
                    <a:p>
                      <a:pPr algn="ctr"/>
                      <a:r>
                        <a:rPr lang="en-US" sz="1800" b="0" i="0" u="none" strike="noStrike" kern="1200" baseline="0" dirty="0" smtClean="0">
                          <a:solidFill>
                            <a:schemeClr val="dk1"/>
                          </a:solidFill>
                          <a:latin typeface="+mn-lt"/>
                          <a:ea typeface="+mn-ea"/>
                          <a:cs typeface="+mn-cs"/>
                        </a:rPr>
                        <a:t>Sims</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Diffusion, Hill Climbing</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15</a:t>
            </a:fld>
            <a:endParaRPr lang="en-US"/>
          </a:p>
        </p:txBody>
      </p:sp>
      <p:sp>
        <p:nvSpPr>
          <p:cNvPr id="7" name="TextBox 6"/>
          <p:cNvSpPr txBox="1"/>
          <p:nvPr/>
        </p:nvSpPr>
        <p:spPr>
          <a:xfrm>
            <a:off x="990600" y="5410200"/>
            <a:ext cx="7440883" cy="369332"/>
          </a:xfrm>
          <a:prstGeom prst="rect">
            <a:avLst/>
          </a:prstGeom>
          <a:noFill/>
        </p:spPr>
        <p:txBody>
          <a:bodyPr wrap="none" rtlCol="0">
            <a:spAutoFit/>
          </a:bodyPr>
          <a:lstStyle/>
          <a:p>
            <a:r>
              <a:rPr lang="en-US" dirty="0" smtClean="0">
                <a:solidFill>
                  <a:srgbClr val="FF0000"/>
                </a:solidFill>
              </a:rPr>
              <a:t>Why Sokoban does not have Transportation? Is agent not transporting boxes?</a:t>
            </a:r>
            <a:endParaRPr lang="en-US" dirty="0">
              <a:solidFill>
                <a:srgbClr val="FF0000"/>
              </a:solidFill>
            </a:endParaRPr>
          </a:p>
        </p:txBody>
      </p:sp>
    </p:spTree>
    <p:extLst>
      <p:ext uri="{BB962C8B-B14F-4D97-AF65-F5344CB8AC3E}">
        <p14:creationId xmlns:p14="http://schemas.microsoft.com/office/powerpoint/2010/main" xmlns="" val="173328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Computational Thinking Pattern Graph</a:t>
            </a:r>
            <a:endParaRPr lang="en-US" b="1" dirty="0"/>
          </a:p>
        </p:txBody>
      </p:sp>
      <p:pic>
        <p:nvPicPr>
          <p:cNvPr id="6" name="Content Placeholder 5"/>
          <p:cNvPicPr>
            <a:picLocks noGrp="1" noChangeAspect="1"/>
          </p:cNvPicPr>
          <p:nvPr>
            <p:ph idx="1"/>
          </p:nvPr>
        </p:nvPicPr>
        <p:blipFill>
          <a:blip r:embed="rId2" cstate="print"/>
          <a:stretch>
            <a:fillRect/>
          </a:stretch>
        </p:blipFill>
        <p:spPr>
          <a:xfrm>
            <a:off x="1524000" y="1397651"/>
            <a:ext cx="4419600" cy="4045170"/>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16</a:t>
            </a:fld>
            <a:endParaRPr lang="en-US"/>
          </a:p>
        </p:txBody>
      </p:sp>
      <p:sp>
        <p:nvSpPr>
          <p:cNvPr id="7" name="Rectangle 6"/>
          <p:cNvSpPr/>
          <p:nvPr/>
        </p:nvSpPr>
        <p:spPr>
          <a:xfrm>
            <a:off x="762000" y="5442820"/>
            <a:ext cx="7924800" cy="923330"/>
          </a:xfrm>
          <a:prstGeom prst="rect">
            <a:avLst/>
          </a:prstGeom>
        </p:spPr>
        <p:txBody>
          <a:bodyPr wrap="square">
            <a:spAutoFit/>
          </a:bodyPr>
          <a:lstStyle/>
          <a:p>
            <a:pPr algn="just"/>
            <a:r>
              <a:rPr lang="en-US" b="1" dirty="0"/>
              <a:t>Computational Thinking Pattern graph</a:t>
            </a:r>
            <a:r>
              <a:rPr lang="en-US" dirty="0"/>
              <a:t>. Depicts the Computational Thinking Patterns for a student’s implementation of Frogger as compared to the tutorial’s implementation</a:t>
            </a:r>
          </a:p>
        </p:txBody>
      </p:sp>
      <p:sp>
        <p:nvSpPr>
          <p:cNvPr id="8" name="Rectangle 7"/>
          <p:cNvSpPr/>
          <p:nvPr/>
        </p:nvSpPr>
        <p:spPr>
          <a:xfrm>
            <a:off x="6019800" y="1717339"/>
            <a:ext cx="2286000" cy="3139321"/>
          </a:xfrm>
          <a:prstGeom prst="rect">
            <a:avLst/>
          </a:prstGeom>
        </p:spPr>
        <p:txBody>
          <a:bodyPr wrap="square">
            <a:spAutoFit/>
          </a:bodyPr>
          <a:lstStyle/>
          <a:p>
            <a:pPr algn="just"/>
            <a:r>
              <a:rPr lang="en-US" dirty="0">
                <a:latin typeface="TimesNewRomanPSMT"/>
              </a:rPr>
              <a:t>The Computational Thinking Pattern Graph employs an approach similar to </a:t>
            </a:r>
            <a:r>
              <a:rPr lang="en-US" dirty="0">
                <a:solidFill>
                  <a:srgbClr val="FF0000"/>
                </a:solidFill>
                <a:latin typeface="TimesNewRomanPSMT"/>
              </a:rPr>
              <a:t>Latent Semantic Analysis </a:t>
            </a:r>
            <a:r>
              <a:rPr lang="en-US" dirty="0">
                <a:latin typeface="TimesNewRomanPSMT"/>
              </a:rPr>
              <a:t>to create a graph that depicts the Computational Thinking Patterns used to program a given game.</a:t>
            </a:r>
            <a:endParaRPr lang="en-US" dirty="0"/>
          </a:p>
        </p:txBody>
      </p:sp>
    </p:spTree>
    <p:extLst>
      <p:ext uri="{BB962C8B-B14F-4D97-AF65-F5344CB8AC3E}">
        <p14:creationId xmlns:p14="http://schemas.microsoft.com/office/powerpoint/2010/main" xmlns="" val="4104113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Thinking Pattern Quiz.</a:t>
            </a:r>
          </a:p>
        </p:txBody>
      </p:sp>
      <p:sp>
        <p:nvSpPr>
          <p:cNvPr id="3" name="Content Placeholder 2"/>
          <p:cNvSpPr>
            <a:spLocks noGrp="1"/>
          </p:cNvSpPr>
          <p:nvPr>
            <p:ph idx="1"/>
          </p:nvPr>
        </p:nvSpPr>
        <p:spPr>
          <a:xfrm>
            <a:off x="762000" y="1447800"/>
            <a:ext cx="7924800" cy="4678363"/>
          </a:xfrm>
        </p:spPr>
        <p:txBody>
          <a:bodyPr>
            <a:normAutofit/>
          </a:bodyPr>
          <a:lstStyle/>
          <a:p>
            <a:pPr marL="0" indent="0">
              <a:buNone/>
            </a:pPr>
            <a:r>
              <a:rPr lang="en-US" sz="2400" dirty="0" smtClean="0"/>
              <a:t>Set of 8 questions, asked to identify the Computational Thinking Pattern involve in the activity:</a:t>
            </a:r>
          </a:p>
          <a:p>
            <a:pPr marL="457200" indent="-457200">
              <a:buFont typeface="+mj-lt"/>
              <a:buAutoNum type="arabicPeriod"/>
            </a:pPr>
            <a:r>
              <a:rPr lang="en-US" sz="2000" dirty="0" smtClean="0"/>
              <a:t>Collision of two people sledding down the hill in following picture when compared with Frogger:</a:t>
            </a:r>
          </a:p>
          <a:p>
            <a:pPr marL="457200" indent="-457200">
              <a:buFont typeface="+mj-lt"/>
              <a:buAutoNum type="arabicPeriod"/>
            </a:pPr>
            <a:endParaRPr lang="en-US" sz="2000" dirty="0"/>
          </a:p>
          <a:p>
            <a:pPr marL="457200" indent="-457200">
              <a:buFont typeface="+mj-lt"/>
              <a:buAutoNum type="arabicPeriod"/>
            </a:pPr>
            <a:endParaRPr lang="en-US" sz="2000" dirty="0" smtClean="0"/>
          </a:p>
          <a:p>
            <a:pPr marL="457200" indent="-457200">
              <a:buFont typeface="+mj-lt"/>
              <a:buAutoNum type="arabicPeriod"/>
            </a:pPr>
            <a:endParaRPr lang="en-US" sz="2000" dirty="0"/>
          </a:p>
          <a:p>
            <a:pPr marL="457200" indent="-457200">
              <a:buFont typeface="+mj-lt"/>
              <a:buAutoNum type="arabicPeriod"/>
            </a:pPr>
            <a:endParaRPr lang="en-US" sz="2000" dirty="0" smtClean="0"/>
          </a:p>
          <a:p>
            <a:pPr marL="457200" indent="-457200">
              <a:buFont typeface="+mj-lt"/>
              <a:buAutoNum type="arabicPeriod"/>
            </a:pPr>
            <a:endParaRPr lang="en-US" sz="2000" dirty="0"/>
          </a:p>
          <a:p>
            <a:pPr marL="457200" indent="-457200">
              <a:buFont typeface="+mj-lt"/>
              <a:buAutoNum type="arabicPeriod"/>
            </a:pPr>
            <a:endParaRPr lang="en-US" sz="2000" dirty="0" smtClean="0"/>
          </a:p>
          <a:p>
            <a:pPr marL="457200" indent="-457200">
              <a:buFont typeface="+mj-lt"/>
              <a:buAutoNum type="arabicPeriod"/>
            </a:pPr>
            <a:r>
              <a:rPr lang="en-US" sz="2000" dirty="0" smtClean="0"/>
              <a:t>Marching band coming out of tunnel compared with Frogger.</a:t>
            </a:r>
          </a:p>
          <a:p>
            <a:pPr marL="457200" indent="-457200">
              <a:buFont typeface="+mj-lt"/>
              <a:buAutoNum type="arabicPeriod"/>
            </a:pPr>
            <a:r>
              <a:rPr lang="en-US" sz="2000" dirty="0" smtClean="0"/>
              <a:t>Collision of two soccer players.</a:t>
            </a:r>
            <a:endParaRPr lang="en-US" sz="20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17</a:t>
            </a:fld>
            <a:endParaRPr lang="en-US"/>
          </a:p>
        </p:txBody>
      </p:sp>
      <p:pic>
        <p:nvPicPr>
          <p:cNvPr id="6" name="Picture 5"/>
          <p:cNvPicPr>
            <a:picLocks noChangeAspect="1"/>
          </p:cNvPicPr>
          <p:nvPr/>
        </p:nvPicPr>
        <p:blipFill>
          <a:blip r:embed="rId2" cstate="print"/>
          <a:stretch>
            <a:fillRect/>
          </a:stretch>
        </p:blipFill>
        <p:spPr>
          <a:xfrm>
            <a:off x="914400" y="3084825"/>
            <a:ext cx="6960704" cy="1944375"/>
          </a:xfrm>
          <a:prstGeom prst="rect">
            <a:avLst/>
          </a:prstGeom>
        </p:spPr>
      </p:pic>
    </p:spTree>
    <p:extLst>
      <p:ext uri="{BB962C8B-B14F-4D97-AF65-F5344CB8AC3E}">
        <p14:creationId xmlns:p14="http://schemas.microsoft.com/office/powerpoint/2010/main" xmlns="" val="301513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Thinking Pattern Quiz.</a:t>
            </a:r>
          </a:p>
        </p:txBody>
      </p:sp>
      <p:sp>
        <p:nvSpPr>
          <p:cNvPr id="3" name="Content Placeholder 2"/>
          <p:cNvSpPr>
            <a:spLocks noGrp="1"/>
          </p:cNvSpPr>
          <p:nvPr>
            <p:ph idx="1"/>
          </p:nvPr>
        </p:nvSpPr>
        <p:spPr>
          <a:xfrm>
            <a:off x="762000" y="1447800"/>
            <a:ext cx="7924800" cy="4678363"/>
          </a:xfrm>
        </p:spPr>
        <p:txBody>
          <a:bodyPr>
            <a:normAutofit fontScale="92500" lnSpcReduction="10000"/>
          </a:bodyPr>
          <a:lstStyle/>
          <a:p>
            <a:pPr marL="457200" indent="-457200" algn="just">
              <a:buFont typeface="+mj-lt"/>
              <a:buAutoNum type="arabicPeriod" startAt="4"/>
            </a:pPr>
            <a:r>
              <a:rPr lang="en-US" sz="2200" dirty="0"/>
              <a:t>H</a:t>
            </a:r>
            <a:r>
              <a:rPr lang="en-US" sz="2200" dirty="0" smtClean="0"/>
              <a:t>ot-dog </a:t>
            </a:r>
            <a:r>
              <a:rPr lang="en-US" sz="2200" dirty="0"/>
              <a:t>eating </a:t>
            </a:r>
            <a:r>
              <a:rPr lang="en-US" sz="2200" dirty="0" smtClean="0"/>
              <a:t>contest compared with Pacman</a:t>
            </a:r>
          </a:p>
          <a:p>
            <a:pPr marL="457200" indent="-457200" algn="just">
              <a:buFont typeface="+mj-lt"/>
              <a:buAutoNum type="arabicPeriod" startAt="4"/>
            </a:pPr>
            <a:r>
              <a:rPr lang="en-US" sz="2200" dirty="0"/>
              <a:t>S</a:t>
            </a:r>
            <a:r>
              <a:rPr lang="en-US" sz="2200" dirty="0" smtClean="0"/>
              <a:t>everal </a:t>
            </a:r>
            <a:r>
              <a:rPr lang="en-US" sz="2200" dirty="0"/>
              <a:t>football players chasing after a </a:t>
            </a:r>
            <a:r>
              <a:rPr lang="en-US" sz="2200" dirty="0" smtClean="0"/>
              <a:t>player with </a:t>
            </a:r>
            <a:r>
              <a:rPr lang="en-US" sz="2200" dirty="0"/>
              <a:t>a </a:t>
            </a:r>
            <a:r>
              <a:rPr lang="en-US" sz="2200" dirty="0" smtClean="0"/>
              <a:t>football, Pacman</a:t>
            </a:r>
          </a:p>
          <a:p>
            <a:pPr marL="457200" indent="-457200" algn="just">
              <a:buFont typeface="+mj-lt"/>
              <a:buAutoNum type="arabicPeriod" startAt="4"/>
            </a:pPr>
            <a:r>
              <a:rPr lang="en-US" sz="2200" dirty="0" smtClean="0"/>
              <a:t>Video </a:t>
            </a:r>
            <a:r>
              <a:rPr lang="en-US" sz="2200" dirty="0"/>
              <a:t>depicting one type of liquid being ‘diffused’ in another type of liquid and participants were asked to state how this was similar to </a:t>
            </a:r>
            <a:r>
              <a:rPr lang="en-US" sz="2200" dirty="0" smtClean="0"/>
              <a:t>Pacman</a:t>
            </a:r>
          </a:p>
          <a:p>
            <a:pPr marL="457200" indent="-457200" algn="just">
              <a:buFont typeface="+mj-lt"/>
              <a:buAutoNum type="arabicPeriod" startAt="4"/>
            </a:pPr>
            <a:r>
              <a:rPr lang="en-US" sz="2200" dirty="0"/>
              <a:t>Video that depicts marathon runners running towards the finish </a:t>
            </a:r>
            <a:r>
              <a:rPr lang="en-US" sz="2200" dirty="0" smtClean="0"/>
              <a:t>line, compared with a specific simulation</a:t>
            </a:r>
          </a:p>
          <a:p>
            <a:pPr marL="457200" indent="-457200" algn="just">
              <a:buFont typeface="+mj-lt"/>
              <a:buAutoNum type="arabicPeriod" startAt="4"/>
            </a:pPr>
            <a:r>
              <a:rPr lang="en-US" sz="2200" dirty="0" smtClean="0"/>
              <a:t>A written </a:t>
            </a:r>
            <a:r>
              <a:rPr lang="en-US" sz="2200" dirty="0"/>
              <a:t>paragraph that described a predator/prey simulation, and participants were asked to talk about all the </a:t>
            </a:r>
            <a:r>
              <a:rPr lang="en-US" sz="2200" dirty="0" smtClean="0"/>
              <a:t>computational </a:t>
            </a:r>
            <a:r>
              <a:rPr lang="en-US" sz="2200" dirty="0"/>
              <a:t>Thinking </a:t>
            </a:r>
            <a:r>
              <a:rPr lang="en-US" sz="2200" dirty="0" smtClean="0"/>
              <a:t>Patterns they </a:t>
            </a:r>
            <a:r>
              <a:rPr lang="en-US" sz="2200" dirty="0"/>
              <a:t>would use to create this simulation. </a:t>
            </a:r>
            <a:endParaRPr lang="en-US" sz="2200" dirty="0" smtClean="0"/>
          </a:p>
          <a:p>
            <a:pPr marL="0" indent="0" algn="just">
              <a:buNone/>
            </a:pPr>
            <a:r>
              <a:rPr lang="en-US" sz="2200" dirty="0" smtClean="0"/>
              <a:t>“</a:t>
            </a:r>
            <a:r>
              <a:rPr lang="en-US" sz="2200" dirty="0"/>
              <a:t>This simulation involves the Predator Prey relationship between the Fox and the Rabbit. The Foxes find and eat Rabbits when they are hungry. Otherwise, Foxes will breed with other Foxes to create new Foxes. The Rabbits also breed with other Rabbits to create new Rabbits. Finally Rabbits, when hungry, seek out and eat grass.”</a:t>
            </a:r>
            <a:endParaRPr lang="en-US" sz="2200" dirty="0" smtClean="0"/>
          </a:p>
          <a:p>
            <a:pPr marL="457200" indent="-457200">
              <a:buFont typeface="+mj-lt"/>
              <a:buAutoNum type="arabicPeriod" startAt="4"/>
            </a:pPr>
            <a:endParaRPr lang="en-US" sz="20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18</a:t>
            </a:fld>
            <a:endParaRPr lang="en-US"/>
          </a:p>
        </p:txBody>
      </p:sp>
    </p:spTree>
    <p:extLst>
      <p:ext uri="{BB962C8B-B14F-4D97-AF65-F5344CB8AC3E}">
        <p14:creationId xmlns:p14="http://schemas.microsoft.com/office/powerpoint/2010/main" xmlns="" val="50913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Answers</a:t>
            </a:r>
            <a:endParaRPr lang="en-US" b="1" dirty="0"/>
          </a:p>
        </p:txBody>
      </p:sp>
      <p:sp>
        <p:nvSpPr>
          <p:cNvPr id="3" name="Content Placeholder 2"/>
          <p:cNvSpPr>
            <a:spLocks noGrp="1"/>
          </p:cNvSpPr>
          <p:nvPr>
            <p:ph idx="1"/>
          </p:nvPr>
        </p:nvSpPr>
        <p:spPr>
          <a:xfrm>
            <a:off x="762000" y="1219200"/>
            <a:ext cx="7924800" cy="4906963"/>
          </a:xfrm>
        </p:spPr>
        <p:txBody>
          <a:bodyPr>
            <a:noAutofit/>
          </a:bodyPr>
          <a:lstStyle/>
          <a:p>
            <a:pPr marL="514350" indent="-514350" algn="just">
              <a:buFont typeface="+mj-lt"/>
              <a:buAutoNum type="arabicPeriod"/>
            </a:pPr>
            <a:r>
              <a:rPr lang="en-US" sz="1800" dirty="0"/>
              <a:t>“The people are being transported by the tubes and the announcer is hit (collision) like the frog and the truck.”</a:t>
            </a:r>
          </a:p>
          <a:p>
            <a:pPr marL="514350" indent="-514350" algn="just">
              <a:buFont typeface="+mj-lt"/>
              <a:buAutoNum type="arabicPeriod"/>
            </a:pPr>
            <a:r>
              <a:rPr lang="en-US" sz="1800" dirty="0"/>
              <a:t>“Generation of trucks, logs, turtles is similar to the tunnel generating people so to speak.”</a:t>
            </a:r>
          </a:p>
          <a:p>
            <a:pPr marL="514350" indent="-514350" algn="just">
              <a:buFont typeface="+mj-lt"/>
              <a:buAutoNum type="arabicPeriod"/>
            </a:pPr>
            <a:r>
              <a:rPr lang="en-US" sz="1800" dirty="0"/>
              <a:t>“There is a collision with two different team members just as the car collides with the frog. . .”</a:t>
            </a:r>
          </a:p>
          <a:p>
            <a:pPr marL="514350" indent="-514350" algn="just">
              <a:buFont typeface="+mj-lt"/>
              <a:buAutoNum type="arabicPeriod"/>
            </a:pPr>
            <a:r>
              <a:rPr lang="en-US" sz="1800" dirty="0"/>
              <a:t>“</a:t>
            </a:r>
            <a:r>
              <a:rPr lang="en-US" sz="1800" dirty="0" err="1"/>
              <a:t>PacMan</a:t>
            </a:r>
            <a:r>
              <a:rPr lang="en-US" sz="1800" dirty="0"/>
              <a:t> eats pellets and they erase, just like the hot dogs erase when they are eaten.”</a:t>
            </a:r>
          </a:p>
          <a:p>
            <a:pPr marL="514350" indent="-514350" algn="just">
              <a:buFont typeface="+mj-lt"/>
              <a:buAutoNum type="arabicPeriod"/>
            </a:pPr>
            <a:r>
              <a:rPr lang="en-US" sz="1800" dirty="0"/>
              <a:t>“Both are seeking - the football players are seeking the player with the ball and the ghosts are seeking Pacman.”</a:t>
            </a:r>
          </a:p>
          <a:p>
            <a:pPr marL="514350" indent="-514350" algn="just">
              <a:buFont typeface="+mj-lt"/>
              <a:buAutoNum type="arabicPeriod"/>
            </a:pPr>
            <a:r>
              <a:rPr lang="en-US" sz="1800" dirty="0"/>
              <a:t>“This shows the diffusion of the dye which represents the scent we assigned to </a:t>
            </a:r>
            <a:r>
              <a:rPr lang="en-US" sz="1800" dirty="0" err="1"/>
              <a:t>pacman</a:t>
            </a:r>
            <a:r>
              <a:rPr lang="en-US" sz="1800" dirty="0"/>
              <a:t>.”</a:t>
            </a:r>
          </a:p>
          <a:p>
            <a:pPr marL="514350" indent="-514350" algn="just">
              <a:buFont typeface="+mj-lt"/>
              <a:buAutoNum type="arabicPeriod"/>
            </a:pPr>
            <a:r>
              <a:rPr lang="en-US" sz="1800" dirty="0"/>
              <a:t>“The runners are behaving like the ants after they have located some food. They are all heading in the same general direction as fast as they can.”</a:t>
            </a:r>
          </a:p>
          <a:p>
            <a:pPr marL="514350" indent="-514350" algn="just">
              <a:buFont typeface="+mj-lt"/>
              <a:buAutoNum type="arabicPeriod"/>
            </a:pPr>
            <a:r>
              <a:rPr lang="en-US" sz="1800" dirty="0"/>
              <a:t>"Foxes and Rabbits use DIFFUSION/HILL CLIMBING in order to find their food sources, or you can have it be based on random movement. Foxes and rabbits will GENERATE new versions of themselves."</a:t>
            </a:r>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19</a:t>
            </a:fld>
            <a:endParaRPr lang="en-US"/>
          </a:p>
        </p:txBody>
      </p:sp>
    </p:spTree>
    <p:extLst>
      <p:ext uri="{BB962C8B-B14F-4D97-AF65-F5344CB8AC3E}">
        <p14:creationId xmlns:p14="http://schemas.microsoft.com/office/powerpoint/2010/main" xmlns="" val="291220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ME</a:t>
            </a:r>
          </a:p>
        </p:txBody>
      </p:sp>
      <p:sp>
        <p:nvSpPr>
          <p:cNvPr id="3" name="Content Placeholder 2"/>
          <p:cNvSpPr>
            <a:spLocks noGrp="1"/>
          </p:cNvSpPr>
          <p:nvPr>
            <p:ph idx="1"/>
          </p:nvPr>
        </p:nvSpPr>
        <p:spPr>
          <a:xfrm>
            <a:off x="609600" y="1415416"/>
            <a:ext cx="4876800" cy="4070984"/>
          </a:xfrm>
        </p:spPr>
        <p:txBody>
          <a:bodyPr>
            <a:normAutofit fontScale="92500" lnSpcReduction="20000"/>
          </a:bodyPr>
          <a:lstStyle/>
          <a:p>
            <a:pPr marL="0" indent="0">
              <a:buNone/>
            </a:pPr>
            <a:r>
              <a:rPr lang="en-US" sz="2000" dirty="0" smtClean="0"/>
              <a:t>B.Sc. Electrical Engineering, University of Engineering and Technology Lahore, Pakistan</a:t>
            </a:r>
          </a:p>
          <a:p>
            <a:pPr marL="0" indent="0">
              <a:buNone/>
            </a:pPr>
            <a:endParaRPr lang="en-US" sz="2000" dirty="0" smtClean="0"/>
          </a:p>
          <a:p>
            <a:pPr marL="0" indent="0">
              <a:buNone/>
            </a:pPr>
            <a:r>
              <a:rPr lang="en-US" sz="2000" dirty="0" smtClean="0"/>
              <a:t>M.Sc. Computer Engineering</a:t>
            </a:r>
            <a:r>
              <a:rPr lang="en-US" sz="2000" dirty="0"/>
              <a:t>, University of Engineering and Technology Lahore, </a:t>
            </a:r>
            <a:r>
              <a:rPr lang="en-US" sz="2000" dirty="0" smtClean="0"/>
              <a:t>Pakistan</a:t>
            </a:r>
          </a:p>
          <a:p>
            <a:pPr marL="0" indent="0">
              <a:buNone/>
            </a:pPr>
            <a:endParaRPr lang="en-US" sz="2000" dirty="0" smtClean="0"/>
          </a:p>
          <a:p>
            <a:pPr marL="0" indent="0">
              <a:buNone/>
            </a:pPr>
            <a:r>
              <a:rPr lang="en-US" sz="2000" dirty="0" smtClean="0"/>
              <a:t>PhD. Computer Science, Virginia Tech. </a:t>
            </a:r>
          </a:p>
          <a:p>
            <a:pPr marL="0" indent="0">
              <a:buNone/>
            </a:pPr>
            <a:endParaRPr lang="en-US" sz="2000" dirty="0" smtClean="0"/>
          </a:p>
          <a:p>
            <a:r>
              <a:rPr lang="en-US" sz="2000" dirty="0" smtClean="0"/>
              <a:t>I am from Lahore, Pakistan</a:t>
            </a:r>
          </a:p>
          <a:p>
            <a:r>
              <a:rPr lang="en-US" sz="2000" dirty="0"/>
              <a:t>Technical Lead Software Engineer, Mentor </a:t>
            </a:r>
            <a:r>
              <a:rPr lang="en-US" sz="2000" dirty="0" smtClean="0"/>
              <a:t>Graphics/CodeSourcey</a:t>
            </a:r>
          </a:p>
          <a:p>
            <a:r>
              <a:rPr lang="en-US" sz="2000" dirty="0" smtClean="0"/>
              <a:t>Tools for embedded software development</a:t>
            </a:r>
          </a:p>
          <a:p>
            <a:r>
              <a:rPr lang="en-US" sz="2000" dirty="0" smtClean="0"/>
              <a:t>Open-source </a:t>
            </a:r>
            <a:r>
              <a:rPr lang="en-US" sz="2000" dirty="0"/>
              <a:t>software </a:t>
            </a:r>
            <a:r>
              <a:rPr lang="en-US" sz="2000" dirty="0" smtClean="0"/>
              <a:t>development mainly GDB</a:t>
            </a:r>
            <a:endParaRPr lang="en-US" sz="28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75679" y="1279588"/>
            <a:ext cx="3314700" cy="4740212"/>
          </a:xfrm>
          <a:prstGeom prst="rect">
            <a:avLst/>
          </a:prstGeom>
        </p:spPr>
      </p:pic>
      <p:sp>
        <p:nvSpPr>
          <p:cNvPr id="9" name="TextBox 8"/>
          <p:cNvSpPr txBox="1"/>
          <p:nvPr/>
        </p:nvSpPr>
        <p:spPr>
          <a:xfrm>
            <a:off x="6553200" y="6112692"/>
            <a:ext cx="1278940" cy="369332"/>
          </a:xfrm>
          <a:prstGeom prst="rect">
            <a:avLst/>
          </a:prstGeom>
          <a:noFill/>
        </p:spPr>
        <p:txBody>
          <a:bodyPr wrap="none" rtlCol="0">
            <a:spAutoFit/>
          </a:bodyPr>
          <a:lstStyle/>
          <a:p>
            <a:r>
              <a:rPr lang="en-US" b="1" dirty="0" smtClean="0"/>
              <a:t>Lahore Fort</a:t>
            </a:r>
            <a:endParaRPr lang="en-US" b="1" dirty="0"/>
          </a:p>
        </p:txBody>
      </p:sp>
    </p:spTree>
    <p:extLst>
      <p:ext uri="{BB962C8B-B14F-4D97-AF65-F5344CB8AC3E}">
        <p14:creationId xmlns:p14="http://schemas.microsoft.com/office/powerpoint/2010/main" xmlns="" val="78672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28548206"/>
              </p:ext>
            </p:extLst>
          </p:nvPr>
        </p:nvGraphicFramePr>
        <p:xfrm>
          <a:off x="762003" y="1600200"/>
          <a:ext cx="8000997" cy="1325880"/>
        </p:xfrm>
        <a:graphic>
          <a:graphicData uri="http://schemas.openxmlformats.org/drawingml/2006/table">
            <a:tbl>
              <a:tblPr firstRow="1" bandRow="1">
                <a:tableStyleId>{5C22544A-7EE6-4342-B048-85BDC9FD1C3A}</a:tableStyleId>
              </a:tblPr>
              <a:tblGrid>
                <a:gridCol w="1295401"/>
                <a:gridCol w="838200"/>
                <a:gridCol w="838200"/>
                <a:gridCol w="838200"/>
                <a:gridCol w="838200"/>
                <a:gridCol w="838200"/>
                <a:gridCol w="838200"/>
                <a:gridCol w="838200"/>
                <a:gridCol w="838196"/>
              </a:tblGrid>
              <a:tr h="685800">
                <a:tc>
                  <a:txBody>
                    <a:bodyPr/>
                    <a:lstStyle/>
                    <a:p>
                      <a:endParaRPr lang="en-US" dirty="0"/>
                    </a:p>
                  </a:txBody>
                  <a:tcPr/>
                </a:tc>
                <a:tc>
                  <a:txBody>
                    <a:bodyPr/>
                    <a:lstStyle/>
                    <a:p>
                      <a:r>
                        <a:rPr lang="en-US" dirty="0" smtClean="0"/>
                        <a:t>Q1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Q2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Q3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Q4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Q5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Q6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Q7 (1)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Q8 (4)</a:t>
                      </a:r>
                    </a:p>
                    <a:p>
                      <a:endParaRPr lang="en-US" dirty="0"/>
                    </a:p>
                  </a:txBody>
                  <a:tcPr/>
                </a:tc>
              </a:tr>
              <a:tr h="587008">
                <a:tc>
                  <a:txBody>
                    <a:bodyPr/>
                    <a:lstStyle/>
                    <a:p>
                      <a:r>
                        <a:rPr lang="en-US" sz="1800" b="0" i="0" u="none" strike="noStrike" kern="1200" baseline="0" dirty="0" smtClean="0">
                          <a:solidFill>
                            <a:schemeClr val="dk1"/>
                          </a:solidFill>
                          <a:latin typeface="+mn-lt"/>
                          <a:ea typeface="+mn-ea"/>
                          <a:cs typeface="+mn-cs"/>
                        </a:rPr>
                        <a:t>Participants</a:t>
                      </a:r>
                      <a:endParaRPr lang="en-US" dirty="0"/>
                    </a:p>
                  </a:txBody>
                  <a:tcPr/>
                </a:tc>
                <a:tc>
                  <a:txBody>
                    <a:bodyPr/>
                    <a:lstStyle/>
                    <a:p>
                      <a:r>
                        <a:rPr lang="en-US" sz="1800" b="0" i="0" u="none" strike="noStrike" kern="1200" baseline="0" dirty="0" smtClean="0">
                          <a:solidFill>
                            <a:schemeClr val="dk1"/>
                          </a:solidFill>
                          <a:latin typeface="+mn-lt"/>
                          <a:ea typeface="+mn-ea"/>
                          <a:cs typeface="+mn-cs"/>
                        </a:rPr>
                        <a:t>1</a:t>
                      </a:r>
                      <a:endParaRPr lang="en-US" dirty="0"/>
                    </a:p>
                  </a:txBody>
                  <a:tcPr/>
                </a:tc>
                <a:tc>
                  <a:txBody>
                    <a:bodyPr/>
                    <a:lstStyle/>
                    <a:p>
                      <a:r>
                        <a:rPr lang="en-US" sz="1800" b="0" i="0" u="none" strike="noStrike" kern="1200" baseline="0" dirty="0" smtClean="0">
                          <a:solidFill>
                            <a:schemeClr val="dk1"/>
                          </a:solidFill>
                          <a:latin typeface="+mn-lt"/>
                          <a:ea typeface="+mn-ea"/>
                          <a:cs typeface="+mn-cs"/>
                        </a:rPr>
                        <a:t>0.929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.881</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.952</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.976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.951</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0.846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3.14</a:t>
                      </a:r>
                      <a:endParaRPr lang="en-US" dirty="0" smtClean="0"/>
                    </a:p>
                    <a:p>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20</a:t>
            </a:fld>
            <a:endParaRPr lang="en-US"/>
          </a:p>
        </p:txBody>
      </p:sp>
      <p:sp>
        <p:nvSpPr>
          <p:cNvPr id="7" name="Rectangle 6"/>
          <p:cNvSpPr/>
          <p:nvPr/>
        </p:nvSpPr>
        <p:spPr>
          <a:xfrm>
            <a:off x="685800" y="3200400"/>
            <a:ext cx="8001000" cy="2862322"/>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rgbClr val="FF0000"/>
                </a:solidFill>
              </a:rPr>
              <a:t>“Computational </a:t>
            </a:r>
            <a:r>
              <a:rPr lang="en-US" dirty="0">
                <a:solidFill>
                  <a:srgbClr val="FF0000"/>
                </a:solidFill>
              </a:rPr>
              <a:t>Thinking Pattern </a:t>
            </a:r>
            <a:r>
              <a:rPr lang="en-US" dirty="0" smtClean="0">
                <a:solidFill>
                  <a:srgbClr val="FF0000"/>
                </a:solidFill>
              </a:rPr>
              <a:t>Quiz is </a:t>
            </a:r>
            <a:r>
              <a:rPr lang="en-US" dirty="0">
                <a:solidFill>
                  <a:srgbClr val="FF0000"/>
                </a:solidFill>
              </a:rPr>
              <a:t>a good first step towards evaluating if students recognize </a:t>
            </a:r>
            <a:r>
              <a:rPr lang="en-US" dirty="0" smtClean="0">
                <a:solidFill>
                  <a:srgbClr val="FF0000"/>
                </a:solidFill>
              </a:rPr>
              <a:t>what they </a:t>
            </a:r>
            <a:r>
              <a:rPr lang="en-US" dirty="0">
                <a:solidFill>
                  <a:srgbClr val="FF0000"/>
                </a:solidFill>
              </a:rPr>
              <a:t>learn from game programming as well as validating </a:t>
            </a:r>
            <a:r>
              <a:rPr lang="en-US" dirty="0" smtClean="0">
                <a:solidFill>
                  <a:srgbClr val="FF0000"/>
                </a:solidFill>
              </a:rPr>
              <a:t>the usefulness </a:t>
            </a:r>
            <a:r>
              <a:rPr lang="en-US" dirty="0">
                <a:solidFill>
                  <a:srgbClr val="FF0000"/>
                </a:solidFill>
              </a:rPr>
              <a:t>of Computational Thinking Patterns themselves</a:t>
            </a:r>
            <a:r>
              <a:rPr lang="en-US" dirty="0" smtClean="0">
                <a:solidFill>
                  <a:srgbClr val="FF0000"/>
                </a:solidFill>
              </a:rPr>
              <a:t>.” Is it?</a:t>
            </a:r>
          </a:p>
          <a:p>
            <a:pPr algn="just"/>
            <a:endParaRPr lang="en-US" dirty="0" smtClean="0">
              <a:solidFill>
                <a:srgbClr val="FF0000"/>
              </a:solidFill>
            </a:endParaRPr>
          </a:p>
          <a:p>
            <a:pPr marL="285750" indent="-285750" algn="just">
              <a:buFont typeface="Arial" panose="020B0604020202020204" pitchFamily="34" charset="0"/>
              <a:buChar char="•"/>
            </a:pPr>
            <a:r>
              <a:rPr lang="en-US" dirty="0" smtClean="0">
                <a:solidFill>
                  <a:srgbClr val="FF0000"/>
                </a:solidFill>
              </a:rPr>
              <a:t> </a:t>
            </a:r>
            <a:r>
              <a:rPr lang="en-US" dirty="0">
                <a:solidFill>
                  <a:srgbClr val="FF0000"/>
                </a:solidFill>
              </a:rPr>
              <a:t>Computational Thinking has occurred is based on whether </a:t>
            </a:r>
            <a:r>
              <a:rPr lang="en-US" dirty="0" smtClean="0">
                <a:solidFill>
                  <a:srgbClr val="FF0000"/>
                </a:solidFill>
              </a:rPr>
              <a:t>students are </a:t>
            </a:r>
            <a:r>
              <a:rPr lang="en-US" dirty="0">
                <a:solidFill>
                  <a:srgbClr val="FF0000"/>
                </a:solidFill>
              </a:rPr>
              <a:t>able to transfer the knowledge they gained from </a:t>
            </a:r>
            <a:r>
              <a:rPr lang="en-US" dirty="0" smtClean="0">
                <a:solidFill>
                  <a:srgbClr val="FF0000"/>
                </a:solidFill>
              </a:rPr>
              <a:t>game programming </a:t>
            </a:r>
            <a:r>
              <a:rPr lang="en-US" dirty="0">
                <a:solidFill>
                  <a:srgbClr val="FF0000"/>
                </a:solidFill>
              </a:rPr>
              <a:t>to science </a:t>
            </a:r>
            <a:r>
              <a:rPr lang="en-US" dirty="0" smtClean="0">
                <a:solidFill>
                  <a:srgbClr val="FF0000"/>
                </a:solidFill>
              </a:rPr>
              <a:t>simulations</a:t>
            </a:r>
            <a:r>
              <a:rPr lang="en-US" dirty="0">
                <a:solidFill>
                  <a:srgbClr val="FF0000"/>
                </a:solidFill>
              </a:rPr>
              <a:t>?</a:t>
            </a:r>
            <a:endParaRPr lang="en-US" dirty="0" smtClean="0">
              <a:solidFill>
                <a:srgbClr val="FF0000"/>
              </a:solidFill>
            </a:endParaRPr>
          </a:p>
          <a:p>
            <a:pPr algn="just"/>
            <a:r>
              <a:rPr lang="en-US" dirty="0" smtClean="0">
                <a:solidFill>
                  <a:srgbClr val="FF0000"/>
                </a:solidFill>
              </a:rPr>
              <a:t> </a:t>
            </a:r>
          </a:p>
          <a:p>
            <a:pPr marL="285750" indent="-285750" algn="just">
              <a:buFont typeface="Arial" panose="020B0604020202020204" pitchFamily="34" charset="0"/>
              <a:buChar char="•"/>
            </a:pPr>
            <a:r>
              <a:rPr lang="en-US" dirty="0" smtClean="0">
                <a:solidFill>
                  <a:srgbClr val="FF0000"/>
                </a:solidFill>
              </a:rPr>
              <a:t>Use of Computational Thinking </a:t>
            </a:r>
            <a:r>
              <a:rPr lang="en-US" dirty="0">
                <a:solidFill>
                  <a:srgbClr val="FF0000"/>
                </a:solidFill>
              </a:rPr>
              <a:t>Patterns as the specific units of transfer between </a:t>
            </a:r>
            <a:r>
              <a:rPr lang="en-US" dirty="0" smtClean="0">
                <a:solidFill>
                  <a:srgbClr val="FF0000"/>
                </a:solidFill>
              </a:rPr>
              <a:t>games and </a:t>
            </a:r>
            <a:r>
              <a:rPr lang="en-US" dirty="0">
                <a:solidFill>
                  <a:srgbClr val="FF0000"/>
                </a:solidFill>
              </a:rPr>
              <a:t>science </a:t>
            </a:r>
            <a:r>
              <a:rPr lang="en-US" dirty="0" smtClean="0">
                <a:solidFill>
                  <a:srgbClr val="FF0000"/>
                </a:solidFill>
              </a:rPr>
              <a:t>simulations?</a:t>
            </a:r>
            <a:endParaRPr lang="en-US" dirty="0">
              <a:solidFill>
                <a:srgbClr val="FF0000"/>
              </a:solidFill>
            </a:endParaRPr>
          </a:p>
        </p:txBody>
      </p:sp>
    </p:spTree>
    <p:extLst>
      <p:ext uri="{BB962C8B-B14F-4D97-AF65-F5344CB8AC3E}">
        <p14:creationId xmlns:p14="http://schemas.microsoft.com/office/powerpoint/2010/main" xmlns="" val="248371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Computational Thinking Pattern Spiral</a:t>
            </a:r>
            <a:endParaRPr lang="en-US" dirty="0"/>
          </a:p>
        </p:txBody>
      </p:sp>
      <p:pic>
        <p:nvPicPr>
          <p:cNvPr id="6" name="Content Placeholder 5"/>
          <p:cNvPicPr>
            <a:picLocks noGrp="1" noChangeAspect="1"/>
          </p:cNvPicPr>
          <p:nvPr>
            <p:ph idx="1"/>
          </p:nvPr>
        </p:nvPicPr>
        <p:blipFill>
          <a:blip r:embed="rId2" cstate="print"/>
          <a:stretch>
            <a:fillRect/>
          </a:stretch>
        </p:blipFill>
        <p:spPr>
          <a:xfrm>
            <a:off x="685800" y="1516906"/>
            <a:ext cx="4343400" cy="4221577"/>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21</a:t>
            </a:fld>
            <a:endParaRPr lang="en-US"/>
          </a:p>
        </p:txBody>
      </p:sp>
      <p:sp>
        <p:nvSpPr>
          <p:cNvPr id="7" name="Rectangle 6"/>
          <p:cNvSpPr/>
          <p:nvPr/>
        </p:nvSpPr>
        <p:spPr>
          <a:xfrm>
            <a:off x="5029200" y="1224887"/>
            <a:ext cx="4114800" cy="5355312"/>
          </a:xfrm>
          <a:prstGeom prst="rect">
            <a:avLst/>
          </a:prstGeom>
        </p:spPr>
        <p:txBody>
          <a:bodyPr wrap="square">
            <a:spAutoFit/>
          </a:bodyPr>
          <a:lstStyle/>
          <a:p>
            <a:pPr marL="285750" indent="-285750" algn="just">
              <a:buFont typeface="Arial" panose="020B0604020202020204" pitchFamily="34" charset="0"/>
              <a:buChar char="•"/>
            </a:pPr>
            <a:r>
              <a:rPr lang="en-US" dirty="0"/>
              <a:t>A collection of computational thinking patterns specifying common object interaction that can be found in a number of domains including game design, computational science and robotics</a:t>
            </a:r>
            <a:r>
              <a:rPr lang="en-US" dirty="0" smtClean="0"/>
              <a:t>.</a:t>
            </a:r>
            <a:endParaRPr lang="en-US" dirty="0"/>
          </a:p>
          <a:p>
            <a:pPr marL="285750" indent="-285750" algn="just">
              <a:buFont typeface="Arial" panose="020B0604020202020204" pitchFamily="34" charset="0"/>
              <a:buChar char="•"/>
            </a:pPr>
            <a:r>
              <a:rPr lang="en-US" dirty="0" smtClean="0"/>
              <a:t>Iterative </a:t>
            </a:r>
            <a:r>
              <a:rPr lang="en-US" dirty="0"/>
              <a:t>approach to introduce and connect these concepts. For instance, </a:t>
            </a:r>
            <a:r>
              <a:rPr lang="en-US" dirty="0">
                <a:solidFill>
                  <a:srgbClr val="FF0000"/>
                </a:solidFill>
              </a:rPr>
              <a:t>random movement in game design is conceptually similar to Brownian movement in physics</a:t>
            </a:r>
            <a:r>
              <a:rPr lang="en-US" dirty="0"/>
              <a:t>.</a:t>
            </a:r>
          </a:p>
          <a:p>
            <a:pPr marL="285750" indent="-285750" algn="just">
              <a:buFont typeface="Arial" panose="020B0604020202020204" pitchFamily="34" charset="0"/>
              <a:buChar char="•"/>
            </a:pPr>
            <a:r>
              <a:rPr lang="en-US" dirty="0" smtClean="0"/>
              <a:t>Computational </a:t>
            </a:r>
            <a:r>
              <a:rPr lang="en-US" dirty="0"/>
              <a:t>thinking patterns such as the </a:t>
            </a:r>
            <a:r>
              <a:rPr lang="en-US" dirty="0">
                <a:solidFill>
                  <a:srgbClr val="FF0000"/>
                </a:solidFill>
              </a:rPr>
              <a:t>collision of objects to highly advanced ones such as Maslow’s hierarchy of </a:t>
            </a:r>
            <a:r>
              <a:rPr lang="en-US" dirty="0" smtClean="0">
                <a:solidFill>
                  <a:srgbClr val="FF0000"/>
                </a:solidFill>
              </a:rPr>
              <a:t>needs</a:t>
            </a:r>
            <a:endParaRPr lang="en-US" dirty="0">
              <a:solidFill>
                <a:srgbClr val="FF0000"/>
              </a:solidFill>
            </a:endParaRPr>
          </a:p>
          <a:p>
            <a:pPr marL="285750" indent="-285750" algn="just">
              <a:buFont typeface="Arial" panose="020B0604020202020204" pitchFamily="34" charset="0"/>
              <a:buChar char="•"/>
            </a:pPr>
            <a:r>
              <a:rPr lang="en-US" dirty="0" smtClean="0"/>
              <a:t>Implies </a:t>
            </a:r>
            <a:r>
              <a:rPr lang="en-US" dirty="0"/>
              <a:t>increased connectivity among the three computer science areas of robotics, computational science and game design. </a:t>
            </a:r>
          </a:p>
        </p:txBody>
      </p:sp>
      <p:sp>
        <p:nvSpPr>
          <p:cNvPr id="8" name="TextBox 7"/>
          <p:cNvSpPr txBox="1"/>
          <p:nvPr/>
        </p:nvSpPr>
        <p:spPr>
          <a:xfrm>
            <a:off x="827560" y="5648588"/>
            <a:ext cx="3896840" cy="646331"/>
          </a:xfrm>
          <a:prstGeom prst="rect">
            <a:avLst/>
          </a:prstGeom>
          <a:noFill/>
        </p:spPr>
        <p:txBody>
          <a:bodyPr wrap="square" rtlCol="0">
            <a:spAutoFit/>
          </a:bodyPr>
          <a:lstStyle/>
          <a:p>
            <a:r>
              <a:rPr lang="en-US" dirty="0" smtClean="0">
                <a:solidFill>
                  <a:srgbClr val="FF0000"/>
                </a:solidFill>
              </a:rPr>
              <a:t>Is it not possible to learn transportation without  learning push pull?</a:t>
            </a:r>
            <a:endParaRPr lang="en-US" dirty="0">
              <a:solidFill>
                <a:srgbClr val="FF0000"/>
              </a:solidFill>
            </a:endParaRPr>
          </a:p>
        </p:txBody>
      </p:sp>
    </p:spTree>
    <p:extLst>
      <p:ext uri="{BB962C8B-B14F-4D97-AF65-F5344CB8AC3E}">
        <p14:creationId xmlns:p14="http://schemas.microsoft.com/office/powerpoint/2010/main" xmlns="" val="2745967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Automatic Semantic </a:t>
            </a:r>
            <a:r>
              <a:rPr lang="en-US" b="1" dirty="0"/>
              <a:t>E</a:t>
            </a:r>
            <a:r>
              <a:rPr lang="en-US" b="1" dirty="0" smtClean="0"/>
              <a:t>valuation </a:t>
            </a:r>
            <a:r>
              <a:rPr lang="en-US" b="1" dirty="0"/>
              <a:t>T</a:t>
            </a:r>
            <a:r>
              <a:rPr lang="en-US" b="1" dirty="0" smtClean="0"/>
              <a:t>ool</a:t>
            </a:r>
            <a:endParaRPr lang="en-US" b="1"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22</a:t>
            </a:fld>
            <a:endParaRPr lang="en-US"/>
          </a:p>
        </p:txBody>
      </p:sp>
      <p:sp>
        <p:nvSpPr>
          <p:cNvPr id="10" name="Content Placeholder 9"/>
          <p:cNvSpPr>
            <a:spLocks noGrp="1"/>
          </p:cNvSpPr>
          <p:nvPr>
            <p:ph idx="1"/>
          </p:nvPr>
        </p:nvSpPr>
        <p:spPr>
          <a:xfrm>
            <a:off x="762000" y="1371600"/>
            <a:ext cx="5257800" cy="4267200"/>
          </a:xfrm>
        </p:spPr>
        <p:txBody>
          <a:bodyPr>
            <a:noAutofit/>
          </a:bodyPr>
          <a:lstStyle/>
          <a:p>
            <a:pPr algn="just"/>
            <a:r>
              <a:rPr lang="en-US" sz="1800" dirty="0">
                <a:solidFill>
                  <a:srgbClr val="FF0000"/>
                </a:solidFill>
              </a:rPr>
              <a:t>AgentSheets programs </a:t>
            </a:r>
            <a:r>
              <a:rPr lang="en-US" sz="1800" dirty="0"/>
              <a:t>consist of </a:t>
            </a:r>
            <a:r>
              <a:rPr lang="en-US" sz="1800" dirty="0" smtClean="0"/>
              <a:t>user </a:t>
            </a:r>
            <a:r>
              <a:rPr lang="en-US" sz="1800" dirty="0"/>
              <a:t>created “agents</a:t>
            </a:r>
            <a:r>
              <a:rPr lang="en-US" sz="1800" dirty="0" smtClean="0"/>
              <a:t>,” which </a:t>
            </a:r>
            <a:r>
              <a:rPr lang="en-US" sz="1800" dirty="0"/>
              <a:t>are the game </a:t>
            </a:r>
            <a:r>
              <a:rPr lang="en-US" sz="1800" dirty="0" smtClean="0"/>
              <a:t>characters.</a:t>
            </a:r>
          </a:p>
          <a:p>
            <a:pPr algn="just"/>
            <a:r>
              <a:rPr lang="en-US" sz="1800" dirty="0"/>
              <a:t>All behaviors in </a:t>
            </a:r>
            <a:r>
              <a:rPr lang="en-US" sz="1800" dirty="0" smtClean="0"/>
              <a:t>AgentSheets are </a:t>
            </a:r>
            <a:r>
              <a:rPr lang="en-US" sz="1800" dirty="0"/>
              <a:t>implemented using “If/Then” </a:t>
            </a:r>
            <a:r>
              <a:rPr lang="en-US" sz="1800" dirty="0" smtClean="0"/>
              <a:t>conditional statements. </a:t>
            </a:r>
            <a:r>
              <a:rPr lang="en-US" sz="1800" dirty="0"/>
              <a:t>AgentSheets enables the use of </a:t>
            </a:r>
            <a:r>
              <a:rPr lang="en-US" sz="1800" dirty="0" smtClean="0"/>
              <a:t>16 different </a:t>
            </a:r>
            <a:r>
              <a:rPr lang="en-US" sz="1800" dirty="0"/>
              <a:t>conditions and 23 different actions, </a:t>
            </a:r>
            <a:r>
              <a:rPr lang="en-US" sz="1800" dirty="0" smtClean="0"/>
              <a:t>in combination</a:t>
            </a:r>
            <a:r>
              <a:rPr lang="en-US" sz="1800" dirty="0"/>
              <a:t>, to create behaviors for any given agent. </a:t>
            </a:r>
            <a:endParaRPr lang="en-US" sz="1800" dirty="0" smtClean="0"/>
          </a:p>
          <a:p>
            <a:pPr algn="just"/>
            <a:r>
              <a:rPr lang="en-US" sz="1800" dirty="0" smtClean="0"/>
              <a:t>With </a:t>
            </a:r>
            <a:r>
              <a:rPr lang="en-US" sz="1800" dirty="0"/>
              <a:t>the </a:t>
            </a:r>
            <a:r>
              <a:rPr lang="en-US" sz="1800" dirty="0">
                <a:solidFill>
                  <a:srgbClr val="FF0000"/>
                </a:solidFill>
              </a:rPr>
              <a:t>23 conditions and 16 actions</a:t>
            </a:r>
            <a:r>
              <a:rPr lang="en-US" sz="1800" dirty="0" smtClean="0"/>
              <a:t>, </a:t>
            </a:r>
            <a:r>
              <a:rPr lang="en-US" sz="1800" dirty="0"/>
              <a:t>it is possible to represent each game as a </a:t>
            </a:r>
            <a:r>
              <a:rPr lang="en-US" sz="1800" dirty="0">
                <a:solidFill>
                  <a:srgbClr val="FF0000"/>
                </a:solidFill>
              </a:rPr>
              <a:t>vector of length 39</a:t>
            </a:r>
            <a:r>
              <a:rPr lang="en-US" sz="1800" dirty="0"/>
              <a:t>, wherein each element of the vector represents how many of each individual conditions and actions are used to implement a given game. Using these vectors, any game created in AgentSheets can be compared to any other game through a high dimensional cosine calculation for similarity.</a:t>
            </a:r>
          </a:p>
        </p:txBody>
      </p:sp>
      <p:pic>
        <p:nvPicPr>
          <p:cNvPr id="13" name="Picture 12"/>
          <p:cNvPicPr>
            <a:picLocks noChangeAspect="1"/>
          </p:cNvPicPr>
          <p:nvPr/>
        </p:nvPicPr>
        <p:blipFill>
          <a:blip r:embed="rId2" cstate="print"/>
          <a:stretch>
            <a:fillRect/>
          </a:stretch>
        </p:blipFill>
        <p:spPr>
          <a:xfrm>
            <a:off x="6071232" y="3733800"/>
            <a:ext cx="2865777" cy="2133600"/>
          </a:xfrm>
          <a:prstGeom prst="rect">
            <a:avLst/>
          </a:prstGeom>
        </p:spPr>
      </p:pic>
      <p:pic>
        <p:nvPicPr>
          <p:cNvPr id="14" name="Picture 13"/>
          <p:cNvPicPr>
            <a:picLocks noChangeAspect="1"/>
          </p:cNvPicPr>
          <p:nvPr/>
        </p:nvPicPr>
        <p:blipFill>
          <a:blip r:embed="rId3" cstate="print"/>
          <a:stretch>
            <a:fillRect/>
          </a:stretch>
        </p:blipFill>
        <p:spPr>
          <a:xfrm>
            <a:off x="6324600" y="1524000"/>
            <a:ext cx="2442369" cy="1676400"/>
          </a:xfrm>
          <a:prstGeom prst="rect">
            <a:avLst/>
          </a:prstGeom>
        </p:spPr>
      </p:pic>
    </p:spTree>
    <p:extLst>
      <p:ext uri="{BB962C8B-B14F-4D97-AF65-F5344CB8AC3E}">
        <p14:creationId xmlns:p14="http://schemas.microsoft.com/office/powerpoint/2010/main" xmlns="" val="86173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Behavior Similarity</a:t>
            </a:r>
          </a:p>
        </p:txBody>
      </p:sp>
      <p:sp>
        <p:nvSpPr>
          <p:cNvPr id="3" name="Content Placeholder 2"/>
          <p:cNvSpPr>
            <a:spLocks noGrp="1"/>
          </p:cNvSpPr>
          <p:nvPr>
            <p:ph idx="1"/>
          </p:nvPr>
        </p:nvSpPr>
        <p:spPr/>
        <p:txBody>
          <a:bodyPr>
            <a:normAutofit/>
          </a:bodyPr>
          <a:lstStyle/>
          <a:p>
            <a:pPr marL="0" indent="0">
              <a:buNone/>
            </a:pPr>
            <a:r>
              <a:rPr lang="en-US" sz="2400" dirty="0" smtClean="0"/>
              <a:t>Equation to calculate similarity:</a:t>
            </a:r>
            <a:endParaRPr lang="en-US" sz="24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23</a:t>
            </a:fld>
            <a:endParaRPr lang="en-US"/>
          </a:p>
        </p:txBody>
      </p:sp>
      <p:pic>
        <p:nvPicPr>
          <p:cNvPr id="8" name="Picture 7"/>
          <p:cNvPicPr>
            <a:picLocks noChangeAspect="1"/>
          </p:cNvPicPr>
          <p:nvPr/>
        </p:nvPicPr>
        <p:blipFill>
          <a:blip r:embed="rId2" cstate="print"/>
          <a:stretch>
            <a:fillRect/>
          </a:stretch>
        </p:blipFill>
        <p:spPr>
          <a:xfrm>
            <a:off x="1752600" y="2138466"/>
            <a:ext cx="5288644" cy="2271713"/>
          </a:xfrm>
          <a:prstGeom prst="rect">
            <a:avLst/>
          </a:prstGeom>
        </p:spPr>
      </p:pic>
      <p:sp>
        <p:nvSpPr>
          <p:cNvPr id="9" name="Rectangle 8"/>
          <p:cNvSpPr/>
          <p:nvPr/>
        </p:nvSpPr>
        <p:spPr>
          <a:xfrm>
            <a:off x="1213513" y="4633913"/>
            <a:ext cx="7162800" cy="1477328"/>
          </a:xfrm>
          <a:prstGeom prst="rect">
            <a:avLst/>
          </a:prstGeom>
        </p:spPr>
        <p:txBody>
          <a:bodyPr wrap="square">
            <a:spAutoFit/>
          </a:bodyPr>
          <a:lstStyle/>
          <a:p>
            <a:pPr algn="just"/>
            <a:endParaRPr lang="en-US" dirty="0">
              <a:solidFill>
                <a:srgbClr val="FF0000"/>
              </a:solidFill>
            </a:endParaRPr>
          </a:p>
          <a:p>
            <a:pPr algn="just"/>
            <a:r>
              <a:rPr lang="en-US" dirty="0">
                <a:solidFill>
                  <a:srgbClr val="FF0000"/>
                </a:solidFill>
              </a:rPr>
              <a:t>The high dimensional cosine similarity comparison of games is robust to two games having the same proportion of rules, but having these rules in differing numbers. In such cases, a syntactic analysis would categorize the games as different.</a:t>
            </a:r>
          </a:p>
        </p:txBody>
      </p:sp>
      <p:sp>
        <p:nvSpPr>
          <p:cNvPr id="6" name="Rectangle 5"/>
          <p:cNvSpPr/>
          <p:nvPr/>
        </p:nvSpPr>
        <p:spPr>
          <a:xfrm>
            <a:off x="6602742" y="1501942"/>
            <a:ext cx="2508913" cy="923330"/>
          </a:xfrm>
          <a:prstGeom prst="rect">
            <a:avLst/>
          </a:prstGeom>
        </p:spPr>
        <p:txBody>
          <a:bodyPr wrap="square">
            <a:spAutoFit/>
          </a:bodyPr>
          <a:lstStyle/>
          <a:p>
            <a:r>
              <a:rPr lang="en-US" dirty="0" smtClean="0">
                <a:solidFill>
                  <a:srgbClr val="FF0000"/>
                </a:solidFill>
              </a:rPr>
              <a:t>Only </a:t>
            </a:r>
            <a:r>
              <a:rPr lang="en-US" dirty="0">
                <a:solidFill>
                  <a:srgbClr val="FF0000"/>
                </a:solidFill>
              </a:rPr>
              <a:t>advantage of this </a:t>
            </a:r>
            <a:r>
              <a:rPr lang="en-US" dirty="0" smtClean="0">
                <a:solidFill>
                  <a:srgbClr val="FF0000"/>
                </a:solidFill>
              </a:rPr>
              <a:t>technique, automat- ability</a:t>
            </a:r>
            <a:r>
              <a:rPr lang="en-US" dirty="0">
                <a:solidFill>
                  <a:srgbClr val="FF0000"/>
                </a:solidFill>
              </a:rPr>
              <a:t>? </a:t>
            </a:r>
            <a:endParaRPr lang="en-US" dirty="0"/>
          </a:p>
        </p:txBody>
      </p:sp>
    </p:spTree>
    <p:extLst>
      <p:ext uri="{BB962C8B-B14F-4D97-AF65-F5344CB8AC3E}">
        <p14:creationId xmlns:p14="http://schemas.microsoft.com/office/powerpoint/2010/main" xmlns="" val="221798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Similar Games</a:t>
            </a:r>
            <a:endParaRPr lang="en-US" b="1" dirty="0"/>
          </a:p>
        </p:txBody>
      </p:sp>
      <p:pic>
        <p:nvPicPr>
          <p:cNvPr id="6" name="Content Placeholder 5"/>
          <p:cNvPicPr>
            <a:picLocks noGrp="1" noChangeAspect="1"/>
          </p:cNvPicPr>
          <p:nvPr>
            <p:ph idx="1"/>
          </p:nvPr>
        </p:nvPicPr>
        <p:blipFill>
          <a:blip r:embed="rId2" cstate="print"/>
          <a:stretch>
            <a:fillRect/>
          </a:stretch>
        </p:blipFill>
        <p:spPr>
          <a:xfrm>
            <a:off x="799114" y="1524000"/>
            <a:ext cx="3468086" cy="3008208"/>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24</a:t>
            </a:fld>
            <a:endParaRPr lang="en-US"/>
          </a:p>
        </p:txBody>
      </p:sp>
      <p:pic>
        <p:nvPicPr>
          <p:cNvPr id="7" name="Picture 6"/>
          <p:cNvPicPr>
            <a:picLocks noChangeAspect="1"/>
          </p:cNvPicPr>
          <p:nvPr/>
        </p:nvPicPr>
        <p:blipFill>
          <a:blip r:embed="rId3" cstate="print"/>
          <a:stretch>
            <a:fillRect/>
          </a:stretch>
        </p:blipFill>
        <p:spPr>
          <a:xfrm>
            <a:off x="4800600" y="1470153"/>
            <a:ext cx="3200400" cy="3047330"/>
          </a:xfrm>
          <a:prstGeom prst="rect">
            <a:avLst/>
          </a:prstGeom>
        </p:spPr>
      </p:pic>
      <p:sp>
        <p:nvSpPr>
          <p:cNvPr id="8" name="Rectangle 7"/>
          <p:cNvSpPr/>
          <p:nvPr/>
        </p:nvSpPr>
        <p:spPr>
          <a:xfrm>
            <a:off x="1981200" y="4805967"/>
            <a:ext cx="5334000" cy="646331"/>
          </a:xfrm>
          <a:prstGeom prst="rect">
            <a:avLst/>
          </a:prstGeom>
        </p:spPr>
        <p:txBody>
          <a:bodyPr wrap="square">
            <a:spAutoFit/>
          </a:bodyPr>
          <a:lstStyle/>
          <a:p>
            <a:r>
              <a:rPr lang="en-US" dirty="0">
                <a:latin typeface="TimesNewRomanPS-BoldMT"/>
              </a:rPr>
              <a:t>Two similar Centipede Games with a </a:t>
            </a:r>
            <a:r>
              <a:rPr lang="en-US" dirty="0" smtClean="0">
                <a:latin typeface="TimesNewRomanPS-BoldMT"/>
              </a:rPr>
              <a:t>similarity score </a:t>
            </a:r>
            <a:r>
              <a:rPr lang="en-US" dirty="0">
                <a:latin typeface="TimesNewRomanPS-BoldMT"/>
              </a:rPr>
              <a:t>of 0.89</a:t>
            </a:r>
            <a:endParaRPr lang="en-US" dirty="0"/>
          </a:p>
        </p:txBody>
      </p:sp>
    </p:spTree>
    <p:extLst>
      <p:ext uri="{BB962C8B-B14F-4D97-AF65-F5344CB8AC3E}">
        <p14:creationId xmlns:p14="http://schemas.microsoft.com/office/powerpoint/2010/main" xmlns="" val="1143562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Dissimilar Games</a:t>
            </a:r>
            <a:endParaRPr lang="en-US" b="1" dirty="0"/>
          </a:p>
        </p:txBody>
      </p:sp>
      <p:pic>
        <p:nvPicPr>
          <p:cNvPr id="7" name="Content Placeholder 6"/>
          <p:cNvPicPr>
            <a:picLocks noGrp="1" noChangeAspect="1"/>
          </p:cNvPicPr>
          <p:nvPr>
            <p:ph idx="1"/>
          </p:nvPr>
        </p:nvPicPr>
        <p:blipFill>
          <a:blip r:embed="rId2" cstate="print"/>
          <a:stretch>
            <a:fillRect/>
          </a:stretch>
        </p:blipFill>
        <p:spPr>
          <a:xfrm>
            <a:off x="914400" y="1905000"/>
            <a:ext cx="2895600" cy="3011882"/>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25</a:t>
            </a:fld>
            <a:endParaRPr lang="en-US"/>
          </a:p>
        </p:txBody>
      </p:sp>
      <p:pic>
        <p:nvPicPr>
          <p:cNvPr id="9" name="Picture 8"/>
          <p:cNvPicPr>
            <a:picLocks noChangeAspect="1"/>
          </p:cNvPicPr>
          <p:nvPr/>
        </p:nvPicPr>
        <p:blipFill>
          <a:blip r:embed="rId3" cstate="print"/>
          <a:stretch>
            <a:fillRect/>
          </a:stretch>
        </p:blipFill>
        <p:spPr>
          <a:xfrm>
            <a:off x="4724400" y="1901560"/>
            <a:ext cx="3063411" cy="2975240"/>
          </a:xfrm>
          <a:prstGeom prst="rect">
            <a:avLst/>
          </a:prstGeom>
        </p:spPr>
      </p:pic>
      <p:sp>
        <p:nvSpPr>
          <p:cNvPr id="10" name="Rectangle 9"/>
          <p:cNvSpPr/>
          <p:nvPr/>
        </p:nvSpPr>
        <p:spPr>
          <a:xfrm>
            <a:off x="1524000" y="5105400"/>
            <a:ext cx="5791200" cy="646331"/>
          </a:xfrm>
          <a:prstGeom prst="rect">
            <a:avLst/>
          </a:prstGeom>
        </p:spPr>
        <p:txBody>
          <a:bodyPr wrap="square">
            <a:spAutoFit/>
          </a:bodyPr>
          <a:lstStyle/>
          <a:p>
            <a:r>
              <a:rPr lang="en-US" dirty="0">
                <a:latin typeface="TimesNewRomanPS-BoldMT"/>
              </a:rPr>
              <a:t>Two Centipede Games with a low </a:t>
            </a:r>
            <a:r>
              <a:rPr lang="en-US" dirty="0" smtClean="0">
                <a:latin typeface="TimesNewRomanPS-BoldMT"/>
              </a:rPr>
              <a:t>similarity score </a:t>
            </a:r>
            <a:r>
              <a:rPr lang="en-US" dirty="0">
                <a:latin typeface="TimesNewRomanPS-BoldMT"/>
              </a:rPr>
              <a:t>of 0.43 (Centipede A: Left, Centipede B: Right)</a:t>
            </a:r>
            <a:endParaRPr lang="en-US" dirty="0"/>
          </a:p>
        </p:txBody>
      </p:sp>
    </p:spTree>
    <p:extLst>
      <p:ext uri="{BB962C8B-B14F-4D97-AF65-F5344CB8AC3E}">
        <p14:creationId xmlns:p14="http://schemas.microsoft.com/office/powerpoint/2010/main" xmlns="" val="100441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of Centipede A and B</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40700476"/>
              </p:ext>
            </p:extLst>
          </p:nvPr>
        </p:nvGraphicFramePr>
        <p:xfrm>
          <a:off x="990600" y="1143000"/>
          <a:ext cx="7924800" cy="2392680"/>
        </p:xfrm>
        <a:graphic>
          <a:graphicData uri="http://schemas.openxmlformats.org/drawingml/2006/table">
            <a:tbl>
              <a:tblPr firstRow="1" bandRow="1">
                <a:tableStyleId>{5C22544A-7EE6-4342-B048-85BDC9FD1C3A}</a:tableStyleId>
              </a:tblPr>
              <a:tblGrid>
                <a:gridCol w="2641600"/>
                <a:gridCol w="2641600"/>
                <a:gridCol w="2641600"/>
              </a:tblGrid>
              <a:tr h="387001">
                <a:tc>
                  <a:txBody>
                    <a:bodyPr/>
                    <a:lstStyle/>
                    <a:p>
                      <a:endParaRPr lang="en-US" dirty="0"/>
                    </a:p>
                  </a:txBody>
                  <a:tcPr/>
                </a:tc>
                <a:tc>
                  <a:txBody>
                    <a:bodyPr/>
                    <a:lstStyle/>
                    <a:p>
                      <a:r>
                        <a:rPr lang="en-US" dirty="0" smtClean="0">
                          <a:latin typeface="TimesNewRomanPSMT"/>
                        </a:rPr>
                        <a:t>Centipede A</a:t>
                      </a:r>
                    </a:p>
                    <a:p>
                      <a:endParaRPr lang="en-US" dirty="0"/>
                    </a:p>
                  </a:txBody>
                  <a:tcPr/>
                </a:tc>
                <a:tc>
                  <a:txBody>
                    <a:bodyPr/>
                    <a:lstStyle/>
                    <a:p>
                      <a:r>
                        <a:rPr lang="en-US" dirty="0" smtClean="0">
                          <a:latin typeface="TimesNewRomanPSMT"/>
                        </a:rPr>
                        <a:t>Centipede B</a:t>
                      </a:r>
                    </a:p>
                    <a:p>
                      <a:endParaRPr lang="en-US" dirty="0"/>
                    </a:p>
                  </a:txBody>
                  <a:tcPr/>
                </a:tc>
              </a:tr>
              <a:tr h="370840">
                <a:tc>
                  <a:txBody>
                    <a:bodyPr/>
                    <a:lstStyle/>
                    <a:p>
                      <a:r>
                        <a:rPr lang="en-US" dirty="0" smtClean="0">
                          <a:latin typeface="TimesNewRomanPSMT"/>
                        </a:rPr>
                        <a:t>Number of Agent Classes </a:t>
                      </a:r>
                      <a:endParaRPr lang="en-US" dirty="0"/>
                    </a:p>
                  </a:txBody>
                  <a:tcPr/>
                </a:tc>
                <a:tc>
                  <a:txBody>
                    <a:bodyPr/>
                    <a:lstStyle/>
                    <a:p>
                      <a:r>
                        <a:rPr lang="en-US" dirty="0" smtClean="0"/>
                        <a:t>8</a:t>
                      </a:r>
                      <a:endParaRPr lang="en-US" dirty="0"/>
                    </a:p>
                  </a:txBody>
                  <a:tcPr/>
                </a:tc>
                <a:tc>
                  <a:txBody>
                    <a:bodyPr/>
                    <a:lstStyle/>
                    <a:p>
                      <a:r>
                        <a:rPr lang="en-US" dirty="0" smtClean="0"/>
                        <a:t>19</a:t>
                      </a:r>
                      <a:endParaRPr lang="en-US" dirty="0"/>
                    </a:p>
                  </a:txBody>
                  <a:tcPr/>
                </a:tc>
              </a:tr>
              <a:tr h="370840">
                <a:tc>
                  <a:txBody>
                    <a:bodyPr/>
                    <a:lstStyle/>
                    <a:p>
                      <a:r>
                        <a:rPr lang="en-US" dirty="0" smtClean="0">
                          <a:latin typeface="TimesNewRomanPSMT"/>
                        </a:rPr>
                        <a:t>Number of Depictions </a:t>
                      </a:r>
                      <a:endParaRPr lang="en-US" dirty="0"/>
                    </a:p>
                  </a:txBody>
                  <a:tcPr/>
                </a:tc>
                <a:tc>
                  <a:txBody>
                    <a:bodyPr/>
                    <a:lstStyle/>
                    <a:p>
                      <a:r>
                        <a:rPr lang="en-US" dirty="0" smtClean="0"/>
                        <a:t>13</a:t>
                      </a:r>
                      <a:endParaRPr lang="en-US" dirty="0"/>
                    </a:p>
                  </a:txBody>
                  <a:tcPr/>
                </a:tc>
                <a:tc>
                  <a:txBody>
                    <a:bodyPr/>
                    <a:lstStyle/>
                    <a:p>
                      <a:r>
                        <a:rPr lang="en-US" dirty="0" smtClean="0"/>
                        <a:t>35</a:t>
                      </a:r>
                      <a:endParaRPr lang="en-US" dirty="0"/>
                    </a:p>
                  </a:txBody>
                  <a:tcPr/>
                </a:tc>
              </a:tr>
              <a:tr h="370840">
                <a:tc>
                  <a:txBody>
                    <a:bodyPr/>
                    <a:lstStyle/>
                    <a:p>
                      <a:r>
                        <a:rPr lang="en-US" dirty="0" smtClean="0">
                          <a:latin typeface="TimesNewRomanPSMT"/>
                        </a:rPr>
                        <a:t>Number of Methods </a:t>
                      </a:r>
                      <a:endParaRPr lang="en-US" dirty="0"/>
                    </a:p>
                  </a:txBody>
                  <a:tcPr/>
                </a:tc>
                <a:tc>
                  <a:txBody>
                    <a:bodyPr/>
                    <a:lstStyle/>
                    <a:p>
                      <a:r>
                        <a:rPr lang="en-US" dirty="0" smtClean="0"/>
                        <a:t>26</a:t>
                      </a:r>
                      <a:endParaRPr lang="en-US" dirty="0"/>
                    </a:p>
                  </a:txBody>
                  <a:tcPr/>
                </a:tc>
                <a:tc>
                  <a:txBody>
                    <a:bodyPr/>
                    <a:lstStyle/>
                    <a:p>
                      <a:r>
                        <a:rPr lang="en-US" dirty="0" smtClean="0"/>
                        <a:t>38</a:t>
                      </a:r>
                      <a:endParaRPr lang="en-US" dirty="0"/>
                    </a:p>
                  </a:txBody>
                  <a:tcPr/>
                </a:tc>
              </a:tr>
              <a:tr h="370840">
                <a:tc>
                  <a:txBody>
                    <a:bodyPr/>
                    <a:lstStyle/>
                    <a:p>
                      <a:r>
                        <a:rPr lang="en-US" dirty="0" smtClean="0">
                          <a:latin typeface="TimesNewRomanPSMT"/>
                        </a:rPr>
                        <a:t>Number of Rules </a:t>
                      </a:r>
                      <a:endParaRPr lang="en-US" dirty="0"/>
                    </a:p>
                  </a:txBody>
                  <a:tcPr/>
                </a:tc>
                <a:tc>
                  <a:txBody>
                    <a:bodyPr/>
                    <a:lstStyle/>
                    <a:p>
                      <a:r>
                        <a:rPr lang="en-US" dirty="0" smtClean="0"/>
                        <a:t>107</a:t>
                      </a:r>
                      <a:endParaRPr lang="en-US" dirty="0"/>
                    </a:p>
                  </a:txBody>
                  <a:tcPr/>
                </a:tc>
                <a:tc>
                  <a:txBody>
                    <a:bodyPr/>
                    <a:lstStyle/>
                    <a:p>
                      <a:r>
                        <a:rPr lang="en-US" dirty="0" smtClean="0"/>
                        <a:t>129</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26</a:t>
            </a:fld>
            <a:endParaRPr lang="en-US"/>
          </a:p>
        </p:txBody>
      </p:sp>
      <p:pic>
        <p:nvPicPr>
          <p:cNvPr id="8" name="Picture 7"/>
          <p:cNvPicPr>
            <a:picLocks noChangeAspect="1"/>
          </p:cNvPicPr>
          <p:nvPr/>
        </p:nvPicPr>
        <p:blipFill>
          <a:blip r:embed="rId2" cstate="print"/>
          <a:stretch>
            <a:fillRect/>
          </a:stretch>
        </p:blipFill>
        <p:spPr>
          <a:xfrm>
            <a:off x="685800" y="3649457"/>
            <a:ext cx="2819400" cy="2647901"/>
          </a:xfrm>
          <a:prstGeom prst="rect">
            <a:avLst/>
          </a:prstGeom>
        </p:spPr>
      </p:pic>
      <p:pic>
        <p:nvPicPr>
          <p:cNvPr id="9" name="Picture 8"/>
          <p:cNvPicPr>
            <a:picLocks noChangeAspect="1"/>
          </p:cNvPicPr>
          <p:nvPr/>
        </p:nvPicPr>
        <p:blipFill>
          <a:blip r:embed="rId3" cstate="print"/>
          <a:stretch>
            <a:fillRect/>
          </a:stretch>
        </p:blipFill>
        <p:spPr>
          <a:xfrm>
            <a:off x="3505200" y="3630123"/>
            <a:ext cx="2817126" cy="2672222"/>
          </a:xfrm>
          <a:prstGeom prst="rect">
            <a:avLst/>
          </a:prstGeom>
        </p:spPr>
      </p:pic>
      <p:pic>
        <p:nvPicPr>
          <p:cNvPr id="10" name="Picture 9"/>
          <p:cNvPicPr>
            <a:picLocks noChangeAspect="1"/>
          </p:cNvPicPr>
          <p:nvPr/>
        </p:nvPicPr>
        <p:blipFill>
          <a:blip r:embed="rId4" cstate="print"/>
          <a:stretch>
            <a:fillRect/>
          </a:stretch>
        </p:blipFill>
        <p:spPr>
          <a:xfrm>
            <a:off x="6324600" y="3668909"/>
            <a:ext cx="2819400" cy="2635421"/>
          </a:xfrm>
          <a:prstGeom prst="rect">
            <a:avLst/>
          </a:prstGeom>
        </p:spPr>
      </p:pic>
    </p:spTree>
    <p:extLst>
      <p:ext uri="{BB962C8B-B14F-4D97-AF65-F5344CB8AC3E}">
        <p14:creationId xmlns:p14="http://schemas.microsoft.com/office/powerpoint/2010/main" xmlns="" val="1958103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Calculating Divergence to measure Creativity</a:t>
            </a:r>
            <a:endParaRPr lang="en-US" b="1" dirty="0"/>
          </a:p>
        </p:txBody>
      </p:sp>
      <p:pic>
        <p:nvPicPr>
          <p:cNvPr id="6" name="Content Placeholder 5"/>
          <p:cNvPicPr>
            <a:picLocks noGrp="1" noChangeAspect="1"/>
          </p:cNvPicPr>
          <p:nvPr>
            <p:ph idx="1"/>
          </p:nvPr>
        </p:nvPicPr>
        <p:blipFill>
          <a:blip r:embed="rId2" cstate="print"/>
          <a:stretch>
            <a:fillRect/>
          </a:stretch>
        </p:blipFill>
        <p:spPr>
          <a:xfrm>
            <a:off x="1145282" y="1600200"/>
            <a:ext cx="3957835" cy="1343817"/>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27</a:t>
            </a:fld>
            <a:endParaRPr lang="en-US"/>
          </a:p>
        </p:txBody>
      </p:sp>
      <p:sp>
        <p:nvSpPr>
          <p:cNvPr id="7" name="Rectangle 6"/>
          <p:cNvSpPr/>
          <p:nvPr/>
        </p:nvSpPr>
        <p:spPr>
          <a:xfrm>
            <a:off x="685800" y="4477718"/>
            <a:ext cx="8001000" cy="1754326"/>
          </a:xfrm>
          <a:prstGeom prst="rect">
            <a:avLst/>
          </a:prstGeom>
        </p:spPr>
        <p:txBody>
          <a:bodyPr wrap="square">
            <a:spAutoFit/>
          </a:bodyPr>
          <a:lstStyle/>
          <a:p>
            <a:pPr algn="just"/>
            <a:r>
              <a:rPr lang="en-US" dirty="0" smtClean="0"/>
              <a:t>The </a:t>
            </a:r>
            <a:r>
              <a:rPr lang="en-US" dirty="0"/>
              <a:t>student-submitted game and the tutorial can be represented as nine dimensional vectors respectively (0.525, 0.557, 0.432, 0.641, 0, 0.687, 0.721, 0, 0.197) and </a:t>
            </a:r>
            <a:r>
              <a:rPr lang="en-US" dirty="0" smtClean="0"/>
              <a:t>(0.373, 0.499, 0.679, 0.623, 0.096, 0.455, 0.51, 0, 0.106). The </a:t>
            </a:r>
            <a:r>
              <a:rPr lang="en-US" dirty="0"/>
              <a:t>difference of those two vectors is (0.152, 0.058, -0.247, 0.018, -0.096, 0.232, 0.211, 0, 0.091). The normalized (divided by the value of rooted n) length value of that vector is 0.15, and this is the value of divergence score of the given game.</a:t>
            </a:r>
          </a:p>
        </p:txBody>
      </p:sp>
      <p:sp>
        <p:nvSpPr>
          <p:cNvPr id="8" name="Rectangle 7"/>
          <p:cNvSpPr/>
          <p:nvPr/>
        </p:nvSpPr>
        <p:spPr>
          <a:xfrm>
            <a:off x="1219200" y="3105835"/>
            <a:ext cx="6477000" cy="369332"/>
          </a:xfrm>
          <a:prstGeom prst="rect">
            <a:avLst/>
          </a:prstGeom>
        </p:spPr>
        <p:txBody>
          <a:bodyPr wrap="square">
            <a:spAutoFit/>
          </a:bodyPr>
          <a:lstStyle/>
          <a:p>
            <a:r>
              <a:rPr lang="en-US" dirty="0" smtClean="0"/>
              <a:t>Vector A = (0.525</a:t>
            </a:r>
            <a:r>
              <a:rPr lang="en-US" dirty="0"/>
              <a:t>, 0.557, 0.432, 0.641, 0, 0.687, 0.721, 0, 0.197)</a:t>
            </a:r>
          </a:p>
        </p:txBody>
      </p:sp>
      <p:sp>
        <p:nvSpPr>
          <p:cNvPr id="9" name="Rectangle 8"/>
          <p:cNvSpPr/>
          <p:nvPr/>
        </p:nvSpPr>
        <p:spPr>
          <a:xfrm>
            <a:off x="1219200" y="3636985"/>
            <a:ext cx="6705600" cy="369332"/>
          </a:xfrm>
          <a:prstGeom prst="rect">
            <a:avLst/>
          </a:prstGeom>
        </p:spPr>
        <p:txBody>
          <a:bodyPr wrap="square">
            <a:spAutoFit/>
          </a:bodyPr>
          <a:lstStyle/>
          <a:p>
            <a:r>
              <a:rPr lang="en-US" dirty="0" smtClean="0"/>
              <a:t>Vector B = (0.373</a:t>
            </a:r>
            <a:r>
              <a:rPr lang="en-US" dirty="0"/>
              <a:t>, 0.499, 0.679, 0.623, 0.096, 0.455, 0.51, 0, 0.106</a:t>
            </a:r>
            <a:r>
              <a:rPr lang="en-US" dirty="0" smtClean="0"/>
              <a:t>) </a:t>
            </a:r>
            <a:endParaRPr lang="en-US" dirty="0"/>
          </a:p>
        </p:txBody>
      </p:sp>
      <p:sp>
        <p:nvSpPr>
          <p:cNvPr id="10" name="Rectangle 9"/>
          <p:cNvSpPr/>
          <p:nvPr/>
        </p:nvSpPr>
        <p:spPr>
          <a:xfrm>
            <a:off x="1828800" y="4036774"/>
            <a:ext cx="4173450" cy="369332"/>
          </a:xfrm>
          <a:prstGeom prst="rect">
            <a:avLst/>
          </a:prstGeom>
        </p:spPr>
        <p:txBody>
          <a:bodyPr wrap="none">
            <a:spAutoFit/>
          </a:bodyPr>
          <a:lstStyle/>
          <a:p>
            <a:r>
              <a:rPr lang="en-US" b="1" dirty="0"/>
              <a:t>divergence score of the given </a:t>
            </a:r>
            <a:r>
              <a:rPr lang="en-US" b="1" dirty="0" smtClean="0"/>
              <a:t>game = 0.15</a:t>
            </a:r>
            <a:endParaRPr lang="en-US" b="1" dirty="0"/>
          </a:p>
        </p:txBody>
      </p:sp>
      <p:sp>
        <p:nvSpPr>
          <p:cNvPr id="11" name="Rectangle 10"/>
          <p:cNvSpPr/>
          <p:nvPr/>
        </p:nvSpPr>
        <p:spPr>
          <a:xfrm>
            <a:off x="5448154" y="1784986"/>
            <a:ext cx="3238645" cy="707886"/>
          </a:xfrm>
          <a:prstGeom prst="rect">
            <a:avLst/>
          </a:prstGeom>
        </p:spPr>
        <p:txBody>
          <a:bodyPr wrap="square">
            <a:spAutoFit/>
          </a:bodyPr>
          <a:lstStyle/>
          <a:p>
            <a:r>
              <a:rPr lang="en-US" sz="2000" dirty="0" smtClean="0">
                <a:solidFill>
                  <a:srgbClr val="FF0000"/>
                </a:solidFill>
              </a:rPr>
              <a:t>Is it an appropriate way to measure creativity?</a:t>
            </a:r>
            <a:endParaRPr lang="en-US" sz="2000" dirty="0">
              <a:solidFill>
                <a:srgbClr val="FF0000"/>
              </a:solidFill>
            </a:endParaRPr>
          </a:p>
        </p:txBody>
      </p:sp>
    </p:spTree>
    <p:extLst>
      <p:ext uri="{BB962C8B-B14F-4D97-AF65-F5344CB8AC3E}">
        <p14:creationId xmlns:p14="http://schemas.microsoft.com/office/powerpoint/2010/main" xmlns="" val="168663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Dimensions and Creativity</a:t>
            </a:r>
            <a:endParaRPr lang="en-US" dirty="0"/>
          </a:p>
        </p:txBody>
      </p:sp>
      <p:sp>
        <p:nvSpPr>
          <p:cNvPr id="3" name="Content Placeholder 2"/>
          <p:cNvSpPr>
            <a:spLocks noGrp="1"/>
          </p:cNvSpPr>
          <p:nvPr>
            <p:ph idx="1"/>
          </p:nvPr>
        </p:nvSpPr>
        <p:spPr/>
        <p:txBody>
          <a:bodyPr>
            <a:normAutofit lnSpcReduction="10000"/>
          </a:bodyPr>
          <a:lstStyle/>
          <a:p>
            <a:r>
              <a:rPr lang="en-US" dirty="0" smtClean="0"/>
              <a:t>Agents</a:t>
            </a:r>
          </a:p>
          <a:p>
            <a:pPr marL="0" indent="0">
              <a:buNone/>
            </a:pPr>
            <a:r>
              <a:rPr lang="en-US" sz="2400" dirty="0"/>
              <a:t>The characters or agents in AgentSheets [14], </a:t>
            </a:r>
            <a:r>
              <a:rPr lang="en-US" sz="2400" dirty="0" smtClean="0"/>
              <a:t>make up </a:t>
            </a:r>
            <a:r>
              <a:rPr lang="en-US" sz="2400" dirty="0"/>
              <a:t>the entire game worksheet.</a:t>
            </a:r>
          </a:p>
          <a:p>
            <a:r>
              <a:rPr lang="en-US" dirty="0" smtClean="0"/>
              <a:t>Levels</a:t>
            </a:r>
          </a:p>
          <a:p>
            <a:pPr marL="0" indent="0">
              <a:buNone/>
            </a:pPr>
            <a:r>
              <a:rPr lang="en-US" sz="2400" dirty="0"/>
              <a:t>The game level sequence, as well as </a:t>
            </a:r>
            <a:r>
              <a:rPr lang="en-US" sz="2400" dirty="0" smtClean="0"/>
              <a:t>the difficulty </a:t>
            </a:r>
            <a:r>
              <a:rPr lang="en-US" sz="2400" dirty="0"/>
              <a:t>of the levels can show a students’ creativity </a:t>
            </a:r>
            <a:r>
              <a:rPr lang="en-US" sz="2400" dirty="0" smtClean="0"/>
              <a:t>or divergence </a:t>
            </a:r>
            <a:r>
              <a:rPr lang="en-US" sz="2400" dirty="0"/>
              <a:t>from the tutorial “norm.”</a:t>
            </a:r>
          </a:p>
          <a:p>
            <a:r>
              <a:rPr lang="en-US" dirty="0" smtClean="0"/>
              <a:t>Behavior</a:t>
            </a:r>
          </a:p>
          <a:p>
            <a:pPr marL="0" indent="0">
              <a:buNone/>
            </a:pPr>
            <a:r>
              <a:rPr lang="en-US" sz="2400" dirty="0"/>
              <a:t>The programming that students create, determines </a:t>
            </a:r>
            <a:r>
              <a:rPr lang="en-US" sz="2400" dirty="0" smtClean="0"/>
              <a:t>the behavior </a:t>
            </a:r>
            <a:r>
              <a:rPr lang="en-US" sz="2400" dirty="0"/>
              <a:t>of characters, and is the most complex aspect of </a:t>
            </a:r>
            <a:r>
              <a:rPr lang="en-US" sz="2400" dirty="0" smtClean="0"/>
              <a:t>the game-design </a:t>
            </a:r>
            <a:r>
              <a:rPr lang="en-US" sz="2400" dirty="0"/>
              <a:t>process.</a:t>
            </a:r>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28</a:t>
            </a:fld>
            <a:endParaRPr lang="en-US"/>
          </a:p>
        </p:txBody>
      </p:sp>
    </p:spTree>
    <p:extLst>
      <p:ext uri="{BB962C8B-B14F-4D97-AF65-F5344CB8AC3E}">
        <p14:creationId xmlns:p14="http://schemas.microsoft.com/office/powerpoint/2010/main" xmlns="" val="69072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different classes</a:t>
            </a:r>
            <a:endParaRPr lang="en-US" b="1" dirty="0"/>
          </a:p>
        </p:txBody>
      </p:sp>
      <p:pic>
        <p:nvPicPr>
          <p:cNvPr id="6" name="Content Placeholder 5"/>
          <p:cNvPicPr>
            <a:picLocks noGrp="1" noChangeAspect="1"/>
          </p:cNvPicPr>
          <p:nvPr>
            <p:ph idx="1"/>
          </p:nvPr>
        </p:nvPicPr>
        <p:blipFill>
          <a:blip r:embed="rId2" cstate="print"/>
          <a:stretch>
            <a:fillRect/>
          </a:stretch>
        </p:blipFill>
        <p:spPr>
          <a:xfrm>
            <a:off x="989950" y="1055729"/>
            <a:ext cx="6410181" cy="4049671"/>
          </a:xfrm>
          <a:prstGeom prst="rect">
            <a:avLst/>
          </a:prstGeo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29</a:t>
            </a:fld>
            <a:endParaRPr lang="en-US"/>
          </a:p>
        </p:txBody>
      </p:sp>
      <p:sp>
        <p:nvSpPr>
          <p:cNvPr id="7" name="Rectangle 6"/>
          <p:cNvSpPr/>
          <p:nvPr/>
        </p:nvSpPr>
        <p:spPr>
          <a:xfrm>
            <a:off x="988813" y="5466361"/>
            <a:ext cx="7041107" cy="830997"/>
          </a:xfrm>
          <a:prstGeom prst="rect">
            <a:avLst/>
          </a:prstGeom>
        </p:spPr>
        <p:txBody>
          <a:bodyPr wrap="square">
            <a:spAutoFit/>
          </a:bodyPr>
          <a:lstStyle/>
          <a:p>
            <a:r>
              <a:rPr lang="en-US" sz="1600" dirty="0">
                <a:latin typeface="TimesNewRomanPS-BoldMT"/>
              </a:rPr>
              <a:t>Scattered Divergence Calculation Graph: X-axis represents time by </a:t>
            </a:r>
            <a:r>
              <a:rPr lang="en-US" sz="1600" dirty="0" smtClean="0">
                <a:latin typeface="TimesNewRomanPS-BoldMT"/>
              </a:rPr>
              <a:t>order </a:t>
            </a:r>
            <a:r>
              <a:rPr lang="en-US" sz="1600" dirty="0">
                <a:latin typeface="TimesNewRomanPS-BoldMT"/>
              </a:rPr>
              <a:t>of submission. Y-axis represents </a:t>
            </a:r>
            <a:r>
              <a:rPr lang="en-US" sz="1600" dirty="0" smtClean="0">
                <a:latin typeface="TimesNewRomanPS-BoldMT"/>
              </a:rPr>
              <a:t>Divergence Score</a:t>
            </a:r>
            <a:r>
              <a:rPr lang="en-US" sz="1600" dirty="0">
                <a:latin typeface="TimesNewRomanPS-BoldMT"/>
              </a:rPr>
              <a:t>. Each dot means individual submission. 296 Frogger games are displayed in this graph.</a:t>
            </a:r>
            <a:endParaRPr lang="en-US" sz="1600" dirty="0"/>
          </a:p>
        </p:txBody>
      </p:sp>
      <p:sp>
        <p:nvSpPr>
          <p:cNvPr id="8" name="Rectangle 7"/>
          <p:cNvSpPr/>
          <p:nvPr/>
        </p:nvSpPr>
        <p:spPr>
          <a:xfrm>
            <a:off x="7400131" y="1817729"/>
            <a:ext cx="1972469" cy="923330"/>
          </a:xfrm>
          <a:prstGeom prst="rect">
            <a:avLst/>
          </a:prstGeom>
        </p:spPr>
        <p:txBody>
          <a:bodyPr wrap="square">
            <a:spAutoFit/>
          </a:bodyPr>
          <a:lstStyle/>
          <a:p>
            <a:r>
              <a:rPr lang="en-US" dirty="0" smtClean="0">
                <a:latin typeface="TimesNewRomanPS-BoldMT"/>
              </a:rPr>
              <a:t>Using Scalable </a:t>
            </a:r>
            <a:r>
              <a:rPr lang="en-US" dirty="0">
                <a:latin typeface="TimesNewRomanPS-BoldMT"/>
              </a:rPr>
              <a:t>Game Design </a:t>
            </a:r>
            <a:r>
              <a:rPr lang="en-US" dirty="0" smtClean="0">
                <a:latin typeface="TimesNewRomanPS-BoldMT"/>
              </a:rPr>
              <a:t>Arcade (SGDA)</a:t>
            </a:r>
            <a:endParaRPr lang="en-US" dirty="0"/>
          </a:p>
        </p:txBody>
      </p:sp>
    </p:spTree>
    <p:extLst>
      <p:ext uri="{BB962C8B-B14F-4D97-AF65-F5344CB8AC3E}">
        <p14:creationId xmlns:p14="http://schemas.microsoft.com/office/powerpoint/2010/main" xmlns="" val="50358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8077200" cy="5486400"/>
          </a:xfrm>
        </p:spPr>
        <p:txBody>
          <a:bodyPr>
            <a:noAutofit/>
          </a:bodyPr>
          <a:lstStyle/>
          <a:p>
            <a:r>
              <a:rPr lang="en-US" sz="2800" dirty="0" smtClean="0"/>
              <a:t/>
            </a:r>
            <a:br>
              <a:rPr lang="en-US" sz="2800" dirty="0" smtClean="0"/>
            </a:br>
            <a:r>
              <a:rPr lang="en-US" sz="4000" b="1" dirty="0" smtClean="0"/>
              <a:t>OVERVIEW</a:t>
            </a:r>
            <a:r>
              <a:rPr lang="en-US" sz="2800" dirty="0"/>
              <a:t/>
            </a:r>
            <a:br>
              <a:rPr lang="en-US" sz="2800" dirty="0"/>
            </a:br>
            <a:r>
              <a:rPr lang="en-US" sz="2800" dirty="0" smtClean="0"/>
              <a:t/>
            </a:r>
            <a:br>
              <a:rPr lang="en-US" sz="2800" dirty="0" smtClean="0"/>
            </a:br>
            <a:r>
              <a:rPr lang="en-US" sz="2800" dirty="0" smtClean="0"/>
              <a:t>Recognizing </a:t>
            </a:r>
            <a:r>
              <a:rPr lang="en-US" sz="2800" dirty="0"/>
              <a:t>Computational Thinking </a:t>
            </a:r>
            <a:r>
              <a:rPr lang="en-US" sz="2800" dirty="0" smtClean="0"/>
              <a:t>Patterns</a:t>
            </a:r>
            <a:br>
              <a:rPr lang="en-US" sz="2800" dirty="0" smtClean="0"/>
            </a:br>
            <a:r>
              <a:rPr lang="en-US" sz="2800" dirty="0"/>
              <a:t/>
            </a:r>
            <a:br>
              <a:rPr lang="en-US" sz="2800" dirty="0"/>
            </a:br>
            <a:r>
              <a:rPr lang="en-US" sz="2800" dirty="0"/>
              <a:t>Towards the Automatic Recognition of Computational Thinking for Adaptive Visual Language </a:t>
            </a:r>
            <a:r>
              <a:rPr lang="en-US" sz="2800" dirty="0" smtClean="0"/>
              <a:t>Learning</a:t>
            </a:r>
            <a:br>
              <a:rPr lang="en-US" sz="2800" dirty="0" smtClean="0"/>
            </a:br>
            <a:r>
              <a:rPr lang="en-US" sz="2800" dirty="0"/>
              <a:t/>
            </a:r>
            <a:br>
              <a:rPr lang="en-US" sz="2800" dirty="0"/>
            </a:br>
            <a:r>
              <a:rPr lang="en-US" sz="2800" dirty="0"/>
              <a:t>Computing Creativity: Divergence in Computational Thinking</a:t>
            </a:r>
            <a:br>
              <a:rPr lang="en-US" sz="2800" dirty="0"/>
            </a:br>
            <a:endParaRPr lang="en-US" sz="2800" dirty="0"/>
          </a:p>
        </p:txBody>
      </p:sp>
    </p:spTree>
    <p:extLst>
      <p:ext uri="{BB962C8B-B14F-4D97-AF65-F5344CB8AC3E}">
        <p14:creationId xmlns:p14="http://schemas.microsoft.com/office/powerpoint/2010/main" xmlns="" val="688302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Divergence Calculation Score in Each Class</a:t>
            </a:r>
            <a:br>
              <a:rPr lang="en-US" b="1" dirty="0"/>
            </a:br>
            <a:endParaRPr lang="en-US"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30</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xmlns="" val="2670282814"/>
              </p:ext>
            </p:extLst>
          </p:nvPr>
        </p:nvGraphicFramePr>
        <p:xfrm>
          <a:off x="1003110" y="1524000"/>
          <a:ext cx="7924800" cy="2560320"/>
        </p:xfrm>
        <a:graphic>
          <a:graphicData uri="http://schemas.openxmlformats.org/drawingml/2006/table">
            <a:tbl>
              <a:tblPr firstRow="1" bandRow="1">
                <a:tableStyleId>{5C22544A-7EE6-4342-B048-85BDC9FD1C3A}</a:tableStyleId>
              </a:tblPr>
              <a:tblGrid>
                <a:gridCol w="2641600"/>
                <a:gridCol w="2641600"/>
                <a:gridCol w="2641600"/>
              </a:tblGrid>
              <a:tr h="0">
                <a:tc>
                  <a:txBody>
                    <a:bodyPr/>
                    <a:lstStyle/>
                    <a:p>
                      <a:r>
                        <a:rPr lang="fr-FR" dirty="0" smtClean="0"/>
                        <a:t>Divergence Score </a:t>
                      </a:r>
                      <a:endParaRPr lang="en-US" dirty="0"/>
                    </a:p>
                  </a:txBody>
                  <a:tcPr/>
                </a:tc>
                <a:tc>
                  <a:txBody>
                    <a:bodyPr/>
                    <a:lstStyle/>
                    <a:p>
                      <a:r>
                        <a:rPr lang="fr-FR" dirty="0" smtClean="0"/>
                        <a:t>Standard Deviation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Average</a:t>
                      </a:r>
                    </a:p>
                    <a:p>
                      <a:endParaRPr lang="en-US" dirty="0"/>
                    </a:p>
                  </a:txBody>
                  <a:tcPr/>
                </a:tc>
              </a:tr>
              <a:tr h="370840">
                <a:tc>
                  <a:txBody>
                    <a:bodyPr/>
                    <a:lstStyle/>
                    <a:p>
                      <a:r>
                        <a:rPr lang="en-US" dirty="0" smtClean="0"/>
                        <a:t>In Class 2010 </a:t>
                      </a:r>
                      <a:endParaRPr lang="en-US" dirty="0"/>
                    </a:p>
                  </a:txBody>
                  <a:tcPr/>
                </a:tc>
                <a:tc>
                  <a:txBody>
                    <a:bodyPr/>
                    <a:lstStyle/>
                    <a:p>
                      <a:r>
                        <a:rPr lang="en-US" dirty="0" smtClean="0"/>
                        <a:t>0.074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0.135</a:t>
                      </a:r>
                    </a:p>
                    <a:p>
                      <a:endParaRPr lang="en-US" dirty="0"/>
                    </a:p>
                  </a:txBody>
                  <a:tcPr/>
                </a:tc>
              </a:tr>
              <a:tr h="370840">
                <a:tc>
                  <a:txBody>
                    <a:bodyPr/>
                    <a:lstStyle/>
                    <a:p>
                      <a:r>
                        <a:rPr lang="en-US" dirty="0" smtClean="0"/>
                        <a:t>In Class 2011 </a:t>
                      </a:r>
                      <a:endParaRPr lang="en-US" dirty="0"/>
                    </a:p>
                  </a:txBody>
                  <a:tcPr/>
                </a:tc>
                <a:tc>
                  <a:txBody>
                    <a:bodyPr/>
                    <a:lstStyle/>
                    <a:p>
                      <a:r>
                        <a:rPr lang="en-US" dirty="0" smtClean="0"/>
                        <a:t>0.057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0.186</a:t>
                      </a:r>
                    </a:p>
                    <a:p>
                      <a:endParaRPr lang="en-US" dirty="0"/>
                    </a:p>
                  </a:txBody>
                  <a:tcPr/>
                </a:tc>
              </a:tr>
              <a:tr h="370840">
                <a:tc>
                  <a:txBody>
                    <a:bodyPr/>
                    <a:lstStyle/>
                    <a:p>
                      <a:r>
                        <a:rPr lang="en-US" dirty="0" smtClean="0"/>
                        <a:t>Online 2011 </a:t>
                      </a:r>
                      <a:endParaRPr lang="en-US" dirty="0"/>
                    </a:p>
                  </a:txBody>
                  <a:tcPr/>
                </a:tc>
                <a:tc>
                  <a:txBody>
                    <a:bodyPr/>
                    <a:lstStyle/>
                    <a:p>
                      <a:r>
                        <a:rPr lang="en-US" dirty="0" smtClean="0"/>
                        <a:t>0.011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0.314</a:t>
                      </a:r>
                    </a:p>
                    <a:p>
                      <a:endParaRPr lang="en-US" dirty="0"/>
                    </a:p>
                  </a:txBody>
                  <a:tcPr/>
                </a:tc>
              </a:tr>
            </a:tbl>
          </a:graphicData>
        </a:graphic>
      </p:graphicFrame>
      <p:sp>
        <p:nvSpPr>
          <p:cNvPr id="7" name="Rectangle 6"/>
          <p:cNvSpPr/>
          <p:nvPr/>
        </p:nvSpPr>
        <p:spPr>
          <a:xfrm>
            <a:off x="914400" y="4267200"/>
            <a:ext cx="8305800" cy="1477328"/>
          </a:xfrm>
          <a:prstGeom prst="rect">
            <a:avLst/>
          </a:prstGeom>
        </p:spPr>
        <p:txBody>
          <a:bodyPr wrap="square">
            <a:spAutoFit/>
          </a:bodyPr>
          <a:lstStyle/>
          <a:p>
            <a:r>
              <a:rPr lang="en-US" dirty="0" smtClean="0">
                <a:latin typeface="TimesNewRomanPSMT"/>
              </a:rPr>
              <a:t>“We </a:t>
            </a:r>
            <a:r>
              <a:rPr lang="en-US" dirty="0">
                <a:latin typeface="TimesNewRomanPSMT"/>
              </a:rPr>
              <a:t>conjecture that not only is the revised tutorial a </a:t>
            </a:r>
            <a:r>
              <a:rPr lang="en-US" dirty="0" smtClean="0">
                <a:latin typeface="TimesNewRomanPSMT"/>
              </a:rPr>
              <a:t>significant factor </a:t>
            </a:r>
            <a:r>
              <a:rPr lang="en-US" dirty="0">
                <a:latin typeface="TimesNewRomanPSMT"/>
              </a:rPr>
              <a:t>in the </a:t>
            </a:r>
            <a:r>
              <a:rPr lang="en-US" dirty="0" smtClean="0">
                <a:latin typeface="TimesNewRomanPSMT"/>
              </a:rPr>
              <a:t>represented </a:t>
            </a:r>
            <a:r>
              <a:rPr lang="en-US" dirty="0">
                <a:latin typeface="TimesNewRomanPSMT"/>
              </a:rPr>
              <a:t>divergence between class conditions, </a:t>
            </a:r>
            <a:r>
              <a:rPr lang="en-US" dirty="0" smtClean="0">
                <a:latin typeface="TimesNewRomanPSMT"/>
              </a:rPr>
              <a:t>but that </a:t>
            </a:r>
            <a:r>
              <a:rPr lang="en-US" dirty="0">
                <a:latin typeface="TimesNewRomanPSMT"/>
              </a:rPr>
              <a:t>the in-class/online </a:t>
            </a:r>
            <a:r>
              <a:rPr lang="en-US" dirty="0" smtClean="0">
                <a:latin typeface="TimesNewRomanPSMT"/>
              </a:rPr>
              <a:t>condition </a:t>
            </a:r>
            <a:r>
              <a:rPr lang="en-US" dirty="0">
                <a:latin typeface="TimesNewRomanPSMT"/>
              </a:rPr>
              <a:t>comparison also appears to be </a:t>
            </a:r>
            <a:r>
              <a:rPr lang="en-US" dirty="0" smtClean="0">
                <a:latin typeface="TimesNewRomanPSMT"/>
              </a:rPr>
              <a:t>a significant </a:t>
            </a:r>
            <a:r>
              <a:rPr lang="en-US" dirty="0">
                <a:latin typeface="TimesNewRomanPSMT"/>
              </a:rPr>
              <a:t>factor affecting the </a:t>
            </a:r>
            <a:r>
              <a:rPr lang="en-US" dirty="0" smtClean="0">
                <a:latin typeface="TimesNewRomanPSMT"/>
              </a:rPr>
              <a:t>divergence </a:t>
            </a:r>
            <a:r>
              <a:rPr lang="en-US" dirty="0">
                <a:latin typeface="TimesNewRomanPSMT"/>
              </a:rPr>
              <a:t>calculation for at </a:t>
            </a:r>
            <a:r>
              <a:rPr lang="en-US" dirty="0" smtClean="0">
                <a:latin typeface="TimesNewRomanPSMT"/>
              </a:rPr>
              <a:t>least two </a:t>
            </a:r>
            <a:r>
              <a:rPr lang="en-US" dirty="0">
                <a:latin typeface="TimesNewRomanPSMT"/>
              </a:rPr>
              <a:t>class conditions, effecting calculated </a:t>
            </a:r>
            <a:r>
              <a:rPr lang="en-US" dirty="0" smtClean="0">
                <a:latin typeface="TimesNewRomanPSMT"/>
              </a:rPr>
              <a:t>creativity.”</a:t>
            </a:r>
            <a:endParaRPr lang="en-US" dirty="0"/>
          </a:p>
        </p:txBody>
      </p:sp>
    </p:spTree>
    <p:extLst>
      <p:ext uri="{BB962C8B-B14F-4D97-AF65-F5344CB8AC3E}">
        <p14:creationId xmlns:p14="http://schemas.microsoft.com/office/powerpoint/2010/main" xmlns="" val="217179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DISCUSSION</a:t>
            </a:r>
            <a:endParaRPr lang="en-US" b="1" dirty="0"/>
          </a:p>
        </p:txBody>
      </p:sp>
      <p:sp>
        <p:nvSpPr>
          <p:cNvPr id="3" name="Content Placeholder 2"/>
          <p:cNvSpPr>
            <a:spLocks noGrp="1"/>
          </p:cNvSpPr>
          <p:nvPr>
            <p:ph idx="1"/>
          </p:nvPr>
        </p:nvSpPr>
        <p:spPr/>
        <p:txBody>
          <a:bodyPr>
            <a:normAutofit/>
          </a:bodyPr>
          <a:lstStyle/>
          <a:p>
            <a:r>
              <a:rPr lang="en-US" sz="2400" dirty="0">
                <a:solidFill>
                  <a:srgbClr val="FF0000"/>
                </a:solidFill>
              </a:rPr>
              <a:t>Is creativity measureable</a:t>
            </a:r>
            <a:r>
              <a:rPr lang="en-US" sz="2400" dirty="0" smtClean="0">
                <a:solidFill>
                  <a:srgbClr val="FF0000"/>
                </a:solidFill>
              </a:rPr>
              <a:t>? </a:t>
            </a:r>
          </a:p>
          <a:p>
            <a:r>
              <a:rPr lang="en-US" sz="2400" dirty="0" smtClean="0">
                <a:solidFill>
                  <a:srgbClr val="FF0000"/>
                </a:solidFill>
              </a:rPr>
              <a:t>If yes, what other approaches we can use to measure the creativity?</a:t>
            </a:r>
          </a:p>
          <a:p>
            <a:r>
              <a:rPr lang="en-US" sz="2400" dirty="0" smtClean="0">
                <a:solidFill>
                  <a:srgbClr val="FF0000"/>
                </a:solidFill>
              </a:rPr>
              <a:t>Can we automate </a:t>
            </a:r>
            <a:r>
              <a:rPr lang="en-US" sz="2400" dirty="0">
                <a:solidFill>
                  <a:srgbClr val="FF0000"/>
                </a:solidFill>
              </a:rPr>
              <a:t>C</a:t>
            </a:r>
            <a:r>
              <a:rPr lang="en-US" sz="2400" dirty="0" smtClean="0">
                <a:solidFill>
                  <a:srgbClr val="FF0000"/>
                </a:solidFill>
              </a:rPr>
              <a:t>omputational Thinking assessment?</a:t>
            </a:r>
          </a:p>
          <a:p>
            <a:r>
              <a:rPr lang="en-US" sz="2400" dirty="0" smtClean="0">
                <a:solidFill>
                  <a:srgbClr val="FF0000"/>
                </a:solidFill>
              </a:rPr>
              <a:t>What other ideas do you have?</a:t>
            </a:r>
          </a:p>
          <a:p>
            <a:r>
              <a:rPr lang="en-US" sz="2400" dirty="0" smtClean="0">
                <a:solidFill>
                  <a:srgbClr val="FF0000"/>
                </a:solidFill>
              </a:rPr>
              <a:t>Is it possible to use this approach </a:t>
            </a:r>
            <a:r>
              <a:rPr lang="en-US" sz="2400" smtClean="0">
                <a:solidFill>
                  <a:srgbClr val="FF0000"/>
                </a:solidFill>
              </a:rPr>
              <a:t>in classroom?</a:t>
            </a:r>
          </a:p>
          <a:p>
            <a:endParaRPr lang="en-US" sz="2400" dirty="0" smtClean="0">
              <a:solidFill>
                <a:srgbClr val="FF0000"/>
              </a:solidFill>
            </a:endParaRPr>
          </a:p>
          <a:p>
            <a:endParaRPr lang="en-US" sz="24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31</a:t>
            </a:fld>
            <a:endParaRPr lang="en-US"/>
          </a:p>
        </p:txBody>
      </p:sp>
    </p:spTree>
    <p:extLst>
      <p:ext uri="{BB962C8B-B14F-4D97-AF65-F5344CB8AC3E}">
        <p14:creationId xmlns:p14="http://schemas.microsoft.com/office/powerpoint/2010/main" xmlns="" val="1523844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71800"/>
            <a:ext cx="7696200" cy="762000"/>
          </a:xfrm>
        </p:spPr>
        <p:txBody>
          <a:bodyPr>
            <a:noAutofit/>
          </a:bodyPr>
          <a:lstStyle/>
          <a:p>
            <a:r>
              <a:rPr lang="en-US" sz="7200" b="1" dirty="0" smtClean="0"/>
              <a:t>Thank You</a:t>
            </a:r>
            <a:endParaRPr lang="en-US" sz="7200" b="1"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32</a:t>
            </a:fld>
            <a:endParaRPr lang="en-US"/>
          </a:p>
        </p:txBody>
      </p:sp>
    </p:spTree>
    <p:extLst>
      <p:ext uri="{BB962C8B-B14F-4D97-AF65-F5344CB8AC3E}">
        <p14:creationId xmlns:p14="http://schemas.microsoft.com/office/powerpoint/2010/main" xmlns="" val="46554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End-user </a:t>
            </a:r>
            <a:r>
              <a:rPr lang="en-US" b="1" dirty="0"/>
              <a:t>game </a:t>
            </a:r>
            <a:r>
              <a:rPr lang="en-US" b="1" dirty="0" smtClean="0"/>
              <a:t>design to learn Computational Thinking</a:t>
            </a:r>
            <a:endParaRPr lang="en-US" b="1" dirty="0"/>
          </a:p>
        </p:txBody>
      </p:sp>
      <p:sp>
        <p:nvSpPr>
          <p:cNvPr id="3" name="Content Placeholder 2"/>
          <p:cNvSpPr>
            <a:spLocks noGrp="1"/>
          </p:cNvSpPr>
          <p:nvPr>
            <p:ph idx="1"/>
          </p:nvPr>
        </p:nvSpPr>
        <p:spPr/>
        <p:txBody>
          <a:bodyPr>
            <a:normAutofit lnSpcReduction="10000"/>
          </a:bodyPr>
          <a:lstStyle/>
          <a:p>
            <a:endParaRPr lang="en-US" sz="2400" dirty="0" smtClean="0"/>
          </a:p>
          <a:p>
            <a:r>
              <a:rPr lang="en-US" sz="2800" dirty="0"/>
              <a:t>End-user game designing is a motivator to learn computer science </a:t>
            </a:r>
            <a:r>
              <a:rPr lang="en-US" sz="2800" dirty="0">
                <a:solidFill>
                  <a:srgbClr val="FF0000"/>
                </a:solidFill>
              </a:rPr>
              <a:t>but do students learn computational thinking while designing a game?</a:t>
            </a:r>
          </a:p>
          <a:p>
            <a:r>
              <a:rPr lang="en-US" sz="2800" dirty="0"/>
              <a:t>Programming games to creating science simulation using CT</a:t>
            </a:r>
          </a:p>
          <a:p>
            <a:r>
              <a:rPr lang="en-US" sz="2800" dirty="0"/>
              <a:t>Computational Thinking Patterns </a:t>
            </a:r>
          </a:p>
          <a:p>
            <a:r>
              <a:rPr lang="en-US" sz="2800" dirty="0"/>
              <a:t>Computational Thinking Pattern Quiz</a:t>
            </a:r>
          </a:p>
          <a:p>
            <a:endParaRPr lang="en-US" sz="2800" dirty="0"/>
          </a:p>
          <a:p>
            <a:pPr marL="0" indent="0">
              <a:buNone/>
            </a:pPr>
            <a:r>
              <a:rPr lang="en-US" sz="2800" dirty="0">
                <a:solidFill>
                  <a:srgbClr val="FF0000"/>
                </a:solidFill>
              </a:rPr>
              <a:t>What </a:t>
            </a:r>
            <a:r>
              <a:rPr lang="en-US" sz="2800" dirty="0" smtClean="0">
                <a:solidFill>
                  <a:srgbClr val="FF0000"/>
                </a:solidFill>
              </a:rPr>
              <a:t>other </a:t>
            </a:r>
            <a:r>
              <a:rPr lang="en-US" sz="2800" dirty="0">
                <a:solidFill>
                  <a:srgbClr val="FF0000"/>
                </a:solidFill>
              </a:rPr>
              <a:t>medium is more suitable and why?</a:t>
            </a:r>
          </a:p>
          <a:p>
            <a:endParaRPr lang="en-US" sz="2400" dirty="0" smtClean="0"/>
          </a:p>
          <a:p>
            <a:endParaRPr lang="en-US" sz="2400" dirty="0" smtClean="0"/>
          </a:p>
          <a:p>
            <a:endParaRPr lang="en-US" sz="2400" dirty="0" smtClean="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Games?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a:t>Educational Characteristics of Game Design:</a:t>
            </a:r>
          </a:p>
          <a:p>
            <a:pPr marL="514350" indent="-514350">
              <a:buFont typeface="+mj-lt"/>
              <a:buAutoNum type="arabicPeriod"/>
            </a:pPr>
            <a:r>
              <a:rPr lang="en-US" sz="2800" dirty="0" smtClean="0">
                <a:solidFill>
                  <a:srgbClr val="FF0000"/>
                </a:solidFill>
              </a:rPr>
              <a:t>Enables </a:t>
            </a:r>
            <a:r>
              <a:rPr lang="en-US" sz="2800" dirty="0">
                <a:solidFill>
                  <a:srgbClr val="FF0000"/>
                </a:solidFill>
              </a:rPr>
              <a:t>students to </a:t>
            </a:r>
            <a:r>
              <a:rPr lang="en-US" sz="2800" b="1" i="1" dirty="0">
                <a:solidFill>
                  <a:srgbClr val="FF0000"/>
                </a:solidFill>
              </a:rPr>
              <a:t>transfer </a:t>
            </a:r>
            <a:r>
              <a:rPr lang="en-US" sz="2800" dirty="0">
                <a:solidFill>
                  <a:srgbClr val="FF0000"/>
                </a:solidFill>
              </a:rPr>
              <a:t>their skills to </a:t>
            </a:r>
            <a:r>
              <a:rPr lang="en-US" sz="2800" dirty="0" smtClean="0">
                <a:solidFill>
                  <a:srgbClr val="FF0000"/>
                </a:solidFill>
              </a:rPr>
              <a:t>science simulations </a:t>
            </a:r>
            <a:r>
              <a:rPr lang="en-US" sz="2800" dirty="0">
                <a:solidFill>
                  <a:srgbClr val="FF0000"/>
                </a:solidFill>
              </a:rPr>
              <a:t>and/or mathematical </a:t>
            </a:r>
            <a:r>
              <a:rPr lang="en-US" sz="2800" dirty="0" smtClean="0">
                <a:solidFill>
                  <a:srgbClr val="FF0000"/>
                </a:solidFill>
              </a:rPr>
              <a:t>models</a:t>
            </a:r>
          </a:p>
          <a:p>
            <a:pPr marL="514350" indent="-514350">
              <a:buFont typeface="+mj-lt"/>
              <a:buAutoNum type="arabicPeriod"/>
            </a:pPr>
            <a:r>
              <a:rPr lang="en-US" sz="2800" dirty="0" smtClean="0">
                <a:solidFill>
                  <a:srgbClr val="FF0000"/>
                </a:solidFill>
              </a:rPr>
              <a:t>Is </a:t>
            </a:r>
            <a:r>
              <a:rPr lang="en-US" sz="2800" dirty="0">
                <a:solidFill>
                  <a:srgbClr val="FF0000"/>
                </a:solidFill>
              </a:rPr>
              <a:t>based on concepts that are easily </a:t>
            </a:r>
            <a:r>
              <a:rPr lang="en-US" sz="2800" b="1" i="1" dirty="0">
                <a:solidFill>
                  <a:srgbClr val="FF0000"/>
                </a:solidFill>
              </a:rPr>
              <a:t>recognizable </a:t>
            </a:r>
            <a:r>
              <a:rPr lang="en-US" sz="2800" dirty="0" smtClean="0">
                <a:solidFill>
                  <a:srgbClr val="FF0000"/>
                </a:solidFill>
              </a:rPr>
              <a:t>a and </a:t>
            </a:r>
            <a:r>
              <a:rPr lang="en-US" sz="2800" b="1" i="1" dirty="0">
                <a:solidFill>
                  <a:srgbClr val="FF0000"/>
                </a:solidFill>
              </a:rPr>
              <a:t>usable </a:t>
            </a:r>
            <a:r>
              <a:rPr lang="en-US" sz="2800" dirty="0">
                <a:solidFill>
                  <a:srgbClr val="FF0000"/>
                </a:solidFill>
              </a:rPr>
              <a:t>by both instructors and </a:t>
            </a:r>
            <a:r>
              <a:rPr lang="en-US" sz="2800" dirty="0" smtClean="0">
                <a:solidFill>
                  <a:srgbClr val="FF0000"/>
                </a:solidFill>
              </a:rPr>
              <a:t>students</a:t>
            </a:r>
          </a:p>
          <a:p>
            <a:pPr marL="514350" indent="-514350">
              <a:buFont typeface="+mj-lt"/>
              <a:buAutoNum type="arabicPeriod"/>
            </a:pPr>
            <a:r>
              <a:rPr lang="en-US" sz="2800" dirty="0" smtClean="0"/>
              <a:t>Is automatically </a:t>
            </a:r>
            <a:r>
              <a:rPr lang="en-US" sz="2800" b="1" i="1" dirty="0" smtClean="0"/>
              <a:t>measurable </a:t>
            </a:r>
            <a:r>
              <a:rPr lang="en-US" sz="2800" dirty="0"/>
              <a:t>for evaluation </a:t>
            </a:r>
            <a:r>
              <a:rPr lang="en-US" sz="2800" dirty="0" smtClean="0"/>
              <a:t>and progress </a:t>
            </a:r>
            <a:r>
              <a:rPr lang="en-US" sz="2800" dirty="0"/>
              <a:t>tracking purposes</a:t>
            </a:r>
            <a:r>
              <a:rPr lang="en-US" sz="2800" dirty="0" smtClean="0"/>
              <a:t>.</a:t>
            </a:r>
          </a:p>
          <a:p>
            <a:pPr marL="514350" indent="-514350">
              <a:buFont typeface="+mj-lt"/>
              <a:buAutoNum type="arabicPeriod"/>
            </a:pPr>
            <a:endParaRPr lang="en-US" sz="2800" dirty="0"/>
          </a:p>
          <a:p>
            <a:pPr marL="0" indent="0">
              <a:buNone/>
            </a:pPr>
            <a:r>
              <a:rPr lang="en-US" sz="2800" dirty="0" smtClean="0">
                <a:solidFill>
                  <a:srgbClr val="FF0000"/>
                </a:solidFill>
              </a:rPr>
              <a:t>Do you agree with the justification? </a:t>
            </a:r>
            <a:endParaRPr lang="en-US" sz="2800" dirty="0">
              <a:solidFill>
                <a:srgbClr val="FF0000"/>
              </a:solidFill>
            </a:endParaRPr>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5</a:t>
            </a:fld>
            <a:endParaRPr lang="en-US"/>
          </a:p>
        </p:txBody>
      </p:sp>
    </p:spTree>
    <p:extLst>
      <p:ext uri="{BB962C8B-B14F-4D97-AF65-F5344CB8AC3E}">
        <p14:creationId xmlns:p14="http://schemas.microsoft.com/office/powerpoint/2010/main" xmlns="" val="1221750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Computational </a:t>
            </a:r>
            <a:r>
              <a:rPr lang="en-US" b="1" dirty="0"/>
              <a:t>Thinking </a:t>
            </a:r>
            <a:r>
              <a:rPr lang="en-US" b="1" dirty="0" smtClean="0"/>
              <a:t>Patterns?</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smtClean="0"/>
              <a:t>“</a:t>
            </a:r>
            <a:r>
              <a:rPr lang="en-US" sz="2400" dirty="0" smtClean="0">
                <a:solidFill>
                  <a:srgbClr val="FF0000"/>
                </a:solidFill>
              </a:rPr>
              <a:t>Computational </a:t>
            </a:r>
            <a:r>
              <a:rPr lang="en-US" sz="2400" dirty="0">
                <a:solidFill>
                  <a:srgbClr val="FF0000"/>
                </a:solidFill>
              </a:rPr>
              <a:t>Thinking </a:t>
            </a:r>
            <a:r>
              <a:rPr lang="en-US" sz="2400" dirty="0" smtClean="0">
                <a:solidFill>
                  <a:srgbClr val="FF0000"/>
                </a:solidFill>
              </a:rPr>
              <a:t>Patterns are </a:t>
            </a:r>
            <a:r>
              <a:rPr lang="en-US" sz="2400" dirty="0">
                <a:solidFill>
                  <a:srgbClr val="FF0000"/>
                </a:solidFill>
              </a:rPr>
              <a:t>abstracted programming patterns that are </a:t>
            </a:r>
            <a:r>
              <a:rPr lang="en-US" sz="2400" dirty="0" smtClean="0">
                <a:solidFill>
                  <a:srgbClr val="FF0000"/>
                </a:solidFill>
              </a:rPr>
              <a:t>learned </a:t>
            </a:r>
            <a:r>
              <a:rPr lang="en-US" sz="2400" dirty="0">
                <a:solidFill>
                  <a:srgbClr val="FF0000"/>
                </a:solidFill>
              </a:rPr>
              <a:t>by students when they create games </a:t>
            </a:r>
            <a:r>
              <a:rPr lang="en-US" sz="2400" dirty="0"/>
              <a:t>and can readily be </a:t>
            </a:r>
            <a:r>
              <a:rPr lang="en-US" sz="2400" dirty="0" smtClean="0"/>
              <a:t>used </a:t>
            </a:r>
            <a:r>
              <a:rPr lang="en-US" sz="2400" dirty="0"/>
              <a:t>by students to model scientific </a:t>
            </a:r>
            <a:r>
              <a:rPr lang="en-US" sz="2400" dirty="0" smtClean="0"/>
              <a:t>phenomena.”</a:t>
            </a:r>
          </a:p>
          <a:p>
            <a:pPr marL="0" indent="0" algn="ctr">
              <a:buNone/>
            </a:pPr>
            <a:r>
              <a:rPr lang="en-US" sz="2400" dirty="0" smtClean="0"/>
              <a:t>OR</a:t>
            </a:r>
          </a:p>
          <a:p>
            <a:pPr marL="0" indent="0">
              <a:buNone/>
            </a:pPr>
            <a:r>
              <a:rPr lang="en-US" sz="2400" dirty="0" smtClean="0"/>
              <a:t>“Computational Thinking </a:t>
            </a:r>
            <a:r>
              <a:rPr lang="en-US" sz="2400" dirty="0"/>
              <a:t>Patterns are abstract programming patterns that enable </a:t>
            </a:r>
            <a:r>
              <a:rPr lang="en-US" sz="2400" dirty="0" smtClean="0"/>
              <a:t>gent </a:t>
            </a:r>
            <a:r>
              <a:rPr lang="en-US" sz="2400" dirty="0"/>
              <a:t>interactions not only in games but also in science </a:t>
            </a:r>
            <a:r>
              <a:rPr lang="en-US" sz="2400" dirty="0" smtClean="0"/>
              <a:t>simulations.”</a:t>
            </a:r>
            <a:br>
              <a:rPr lang="en-US" sz="2400" dirty="0" smtClean="0"/>
            </a:br>
            <a:r>
              <a:rPr lang="en-US" sz="2400" dirty="0" smtClean="0"/>
              <a:t/>
            </a:r>
            <a:br>
              <a:rPr lang="en-US" sz="2400" dirty="0" smtClean="0"/>
            </a:br>
            <a:r>
              <a:rPr lang="en-US" sz="2400" dirty="0" smtClean="0"/>
              <a:t> </a:t>
            </a:r>
          </a:p>
          <a:p>
            <a:endParaRPr lang="en-US" sz="2400" dirty="0" smtClean="0"/>
          </a:p>
          <a:p>
            <a:endParaRPr lang="en-US" sz="2400" dirty="0" smtClean="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6</a:t>
            </a:fld>
            <a:endParaRPr lang="en-US"/>
          </a:p>
        </p:txBody>
      </p:sp>
    </p:spTree>
    <p:extLst>
      <p:ext uri="{BB962C8B-B14F-4D97-AF65-F5344CB8AC3E}">
        <p14:creationId xmlns:p14="http://schemas.microsoft.com/office/powerpoint/2010/main" xmlns="" val="3266407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Different Computational Thinking Patterns</a:t>
            </a:r>
            <a:endParaRPr lang="en-US" b="1" dirty="0"/>
          </a:p>
        </p:txBody>
      </p:sp>
      <p:sp>
        <p:nvSpPr>
          <p:cNvPr id="3" name="Content Placeholder 2"/>
          <p:cNvSpPr>
            <a:spLocks noGrp="1"/>
          </p:cNvSpPr>
          <p:nvPr>
            <p:ph idx="1"/>
          </p:nvPr>
        </p:nvSpPr>
        <p:spPr/>
        <p:txBody>
          <a:bodyPr/>
          <a:lstStyle/>
          <a:p>
            <a:r>
              <a:rPr lang="en-US" dirty="0" smtClean="0"/>
              <a:t>The games used to extract the patterns are following:</a:t>
            </a:r>
          </a:p>
          <a:p>
            <a:pPr marL="514350" indent="-514350">
              <a:buFont typeface="+mj-lt"/>
              <a:buAutoNum type="arabicPeriod"/>
            </a:pPr>
            <a:r>
              <a:rPr lang="en-US" dirty="0" smtClean="0"/>
              <a:t>Frogger</a:t>
            </a:r>
          </a:p>
          <a:p>
            <a:pPr marL="514350" indent="-514350">
              <a:buFont typeface="+mj-lt"/>
              <a:buAutoNum type="arabicPeriod"/>
            </a:pPr>
            <a:r>
              <a:rPr lang="en-US" dirty="0" smtClean="0"/>
              <a:t>Sokoban</a:t>
            </a:r>
          </a:p>
          <a:p>
            <a:pPr marL="514350" indent="-514350">
              <a:buFont typeface="+mj-lt"/>
              <a:buAutoNum type="arabicPeriod"/>
            </a:pPr>
            <a:r>
              <a:rPr lang="en-US" dirty="0" smtClean="0"/>
              <a:t>Centipede</a:t>
            </a:r>
          </a:p>
          <a:p>
            <a:pPr marL="514350" indent="-514350">
              <a:buFont typeface="+mj-lt"/>
              <a:buAutoNum type="arabicPeriod"/>
            </a:pPr>
            <a:r>
              <a:rPr lang="en-US" dirty="0" smtClean="0"/>
              <a:t>Space Invaders</a:t>
            </a:r>
          </a:p>
          <a:p>
            <a:pPr marL="514350" indent="-514350">
              <a:buFont typeface="+mj-lt"/>
              <a:buAutoNum type="arabicPeriod"/>
            </a:pPr>
            <a:r>
              <a:rPr lang="en-US" dirty="0" smtClean="0"/>
              <a:t>Sims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7</a:t>
            </a:fld>
            <a:endParaRPr lang="en-US"/>
          </a:p>
        </p:txBody>
      </p:sp>
    </p:spTree>
    <p:extLst>
      <p:ext uri="{BB962C8B-B14F-4D97-AF65-F5344CB8AC3E}">
        <p14:creationId xmlns:p14="http://schemas.microsoft.com/office/powerpoint/2010/main" xmlns="" val="2134836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Frogger</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1371600"/>
            <a:ext cx="7543799" cy="4754563"/>
          </a:xfr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8</a:t>
            </a:fld>
            <a:endParaRPr lang="en-US"/>
          </a:p>
        </p:txBody>
      </p:sp>
    </p:spTree>
    <p:extLst>
      <p:ext uri="{BB962C8B-B14F-4D97-AF65-F5344CB8AC3E}">
        <p14:creationId xmlns:p14="http://schemas.microsoft.com/office/powerpoint/2010/main" xmlns="" val="108991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Sokoban</a:t>
            </a:r>
            <a:endParaRPr lang="en-US" b="1" dirty="0"/>
          </a:p>
        </p:txBody>
      </p:sp>
      <p:pic>
        <p:nvPicPr>
          <p:cNvPr id="6" name="Sokoban_animation">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687638" y="1219200"/>
            <a:ext cx="4073525" cy="4525963"/>
          </a:xfrm>
        </p:spPr>
      </p:pic>
      <p:sp>
        <p:nvSpPr>
          <p:cNvPr id="4" name="Footer Placeholder 3"/>
          <p:cNvSpPr>
            <a:spLocks noGrp="1"/>
          </p:cNvSpPr>
          <p:nvPr>
            <p:ph type="ftr" sz="quarter" idx="11"/>
          </p:nvPr>
        </p:nvSpPr>
        <p:spPr/>
        <p:txBody>
          <a:bodyPr/>
          <a:lstStyle/>
          <a:p>
            <a:r>
              <a:rPr lang="en-US" smtClean="0"/>
              <a:t>Computational Thinking</a:t>
            </a:r>
            <a:endParaRPr lang="en-US"/>
          </a:p>
        </p:txBody>
      </p:sp>
      <p:sp>
        <p:nvSpPr>
          <p:cNvPr id="5" name="Slide Number Placeholder 4"/>
          <p:cNvSpPr>
            <a:spLocks noGrp="1"/>
          </p:cNvSpPr>
          <p:nvPr>
            <p:ph type="sldNum" sz="quarter" idx="12"/>
          </p:nvPr>
        </p:nvSpPr>
        <p:spPr/>
        <p:txBody>
          <a:bodyPr/>
          <a:lstStyle/>
          <a:p>
            <a:fld id="{0AF39F41-1875-4695-9C74-68437C05EFF1}" type="slidenum">
              <a:rPr lang="en-US" smtClean="0"/>
              <a:pPr/>
              <a:t>9</a:t>
            </a:fld>
            <a:endParaRPr lang="en-US"/>
          </a:p>
        </p:txBody>
      </p:sp>
    </p:spTree>
    <p:extLst>
      <p:ext uri="{BB962C8B-B14F-4D97-AF65-F5344CB8AC3E}">
        <p14:creationId xmlns:p14="http://schemas.microsoft.com/office/powerpoint/2010/main" xmlns="" val="1046657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4201</TotalTime>
  <Words>2066</Words>
  <Application>Microsoft Office PowerPoint</Application>
  <PresentationFormat>On-screen Show (4:3)</PresentationFormat>
  <Paragraphs>265</Paragraphs>
  <Slides>32</Slides>
  <Notes>0</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Computing Computational Thinking using Computational Thinking Patterns  </vt:lpstr>
      <vt:lpstr>ABOUT ME</vt:lpstr>
      <vt:lpstr> OVERVIEW  Recognizing Computational Thinking Patterns  Towards the Automatic Recognition of Computational Thinking for Adaptive Visual Language Learning  Computing Creativity: Divergence in Computational Thinking </vt:lpstr>
      <vt:lpstr>End-user game design to learn Computational Thinking</vt:lpstr>
      <vt:lpstr>Why Games?</vt:lpstr>
      <vt:lpstr>What are Computational Thinking Patterns?</vt:lpstr>
      <vt:lpstr>Different Computational Thinking Patterns</vt:lpstr>
      <vt:lpstr>Frogger</vt:lpstr>
      <vt:lpstr>Sokoban</vt:lpstr>
      <vt:lpstr>Centipede </vt:lpstr>
      <vt:lpstr>Space Invaders</vt:lpstr>
      <vt:lpstr>Sims</vt:lpstr>
      <vt:lpstr>Computational Thinking Patterns</vt:lpstr>
      <vt:lpstr>Computational Thinking Patterns</vt:lpstr>
      <vt:lpstr>Computational Thinking Pattern associated with each game</vt:lpstr>
      <vt:lpstr>Computational Thinking Pattern Graph</vt:lpstr>
      <vt:lpstr>Computational Thinking Pattern Quiz.</vt:lpstr>
      <vt:lpstr>Computational Thinking Pattern Quiz.</vt:lpstr>
      <vt:lpstr>Answers</vt:lpstr>
      <vt:lpstr>Results</vt:lpstr>
      <vt:lpstr>Computational Thinking Pattern Spiral</vt:lpstr>
      <vt:lpstr>Automatic Semantic Evaluation Tool</vt:lpstr>
      <vt:lpstr>Program Behavior Similarity</vt:lpstr>
      <vt:lpstr>Similar Games</vt:lpstr>
      <vt:lpstr>Dissimilar Games</vt:lpstr>
      <vt:lpstr>Structure of Centipede A and B</vt:lpstr>
      <vt:lpstr>Calculating Divergence to measure Creativity</vt:lpstr>
      <vt:lpstr>Game Dimensions and Creativity</vt:lpstr>
      <vt:lpstr>Three different classes</vt:lpstr>
      <vt:lpstr>Divergence Calculation Score in Each Class </vt:lpstr>
      <vt:lpstr>DISCUSSION</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dc:title>
  <dc:creator>Dennis Kafura</dc:creator>
  <cp:lastModifiedBy>Dennis Kafura</cp:lastModifiedBy>
  <cp:revision>77</cp:revision>
  <dcterms:created xsi:type="dcterms:W3CDTF">2013-08-26T14:00:27Z</dcterms:created>
  <dcterms:modified xsi:type="dcterms:W3CDTF">2013-11-08T13:29:25Z</dcterms:modified>
</cp:coreProperties>
</file>