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57" r:id="rId3"/>
    <p:sldId id="258" r:id="rId4"/>
    <p:sldId id="273" r:id="rId5"/>
    <p:sldId id="259" r:id="rId6"/>
    <p:sldId id="261" r:id="rId7"/>
    <p:sldId id="262" r:id="rId8"/>
    <p:sldId id="263" r:id="rId9"/>
    <p:sldId id="265" r:id="rId10"/>
    <p:sldId id="266" r:id="rId11"/>
    <p:sldId id="267" r:id="rId12"/>
    <p:sldId id="268" r:id="rId13"/>
    <p:sldId id="269" r:id="rId14"/>
    <p:sldId id="270" r:id="rId15"/>
    <p:sldId id="271" r:id="rId16"/>
    <p:sldId id="272" r:id="rId17"/>
    <p:sldId id="264" r:id="rId18"/>
    <p:sldId id="26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68" autoAdjust="0"/>
    <p:restoredTop sz="81727" autoAdjust="0"/>
  </p:normalViewPr>
  <p:slideViewPr>
    <p:cSldViewPr>
      <p:cViewPr varScale="1">
        <p:scale>
          <a:sx n="77" d="100"/>
          <a:sy n="77" d="100"/>
        </p:scale>
        <p:origin x="-184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DE48EF-1456-41F7-A324-BFD9560FE12F}" type="datetimeFigureOut">
              <a:rPr lang="en-US" smtClean="0"/>
              <a:pPr/>
              <a:t>10/11/2013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BF24C-4E07-469D-8E18-052297839F0F}" type="slidenum">
              <a:rPr lang="en-US" smtClean="0"/>
              <a:pPr/>
              <a:t>‹#›</a:t>
            </a:fld>
            <a:endParaRPr lang="en-US"/>
          </a:p>
        </p:txBody>
      </p:sp>
    </p:spTree>
    <p:extLst>
      <p:ext uri="{BB962C8B-B14F-4D97-AF65-F5344CB8AC3E}">
        <p14:creationId xmlns:p14="http://schemas.microsoft.com/office/powerpoint/2010/main" xmlns="" val="505297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en.wikipedia.org/wiki/Search_algorithm" TargetMode="External"/><Relationship Id="rId3" Type="http://schemas.openxmlformats.org/officeDocument/2006/relationships/hyperlink" Target="http://en.wikipedia.org/wiki/Intelligent_agent" TargetMode="External"/><Relationship Id="rId7" Type="http://schemas.openxmlformats.org/officeDocument/2006/relationships/hyperlink" Target="http://en.wikipedia.org/wiki/Algorithm"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en.wikipedia.org/wiki/Function_(computer_science)" TargetMode="External"/><Relationship Id="rId11" Type="http://schemas.openxmlformats.org/officeDocument/2006/relationships/hyperlink" Target="http://en.wikipedia.org/wiki/Central_processing_unit" TargetMode="External"/><Relationship Id="rId5" Type="http://schemas.openxmlformats.org/officeDocument/2006/relationships/hyperlink" Target="http://en.wikipedia.org/wiki/Scientific_method" TargetMode="External"/><Relationship Id="rId10" Type="http://schemas.openxmlformats.org/officeDocument/2006/relationships/hyperlink" Target="http://en.wikipedia.org/wiki/Computer_data_processing" TargetMode="External"/><Relationship Id="rId4" Type="http://schemas.openxmlformats.org/officeDocument/2006/relationships/hyperlink" Target="http://en.wikipedia.org/wiki/Monolithic_system" TargetMode="External"/><Relationship Id="rId9" Type="http://schemas.openxmlformats.org/officeDocument/2006/relationships/hyperlink" Target="http://en.wikipedia.org/wiki/Findin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smtClean="0"/>
              <a:t>Author’s quote</a:t>
            </a:r>
            <a:endParaRPr lang="en-US" dirty="0" smtClean="0"/>
          </a:p>
          <a:p>
            <a:pPr marL="171450" indent="-171450">
              <a:buFontTx/>
              <a:buChar char="-"/>
            </a:pPr>
            <a:r>
              <a:rPr lang="en-US" dirty="0" smtClean="0"/>
              <a:t>Collaboration</a:t>
            </a:r>
            <a:r>
              <a:rPr lang="en-US" baseline="0" dirty="0" smtClean="0"/>
              <a:t> allows behavior involving CT to be expressed and observed, as opposed to individual play</a:t>
            </a:r>
          </a:p>
          <a:p>
            <a:pPr marL="171450" indent="-171450">
              <a:buFontTx/>
              <a:buChar char="-"/>
            </a:pPr>
            <a:r>
              <a:rPr lang="en-US" baseline="0" dirty="0" smtClean="0"/>
              <a:t>Players have to learn and follow the rules, instead of having the computer impose the rules</a:t>
            </a:r>
            <a:endParaRPr lang="en-US" dirty="0"/>
          </a:p>
        </p:txBody>
      </p:sp>
      <p:sp>
        <p:nvSpPr>
          <p:cNvPr id="4" name="Slide Number Placeholder 3"/>
          <p:cNvSpPr>
            <a:spLocks noGrp="1"/>
          </p:cNvSpPr>
          <p:nvPr>
            <p:ph type="sldNum" sz="quarter" idx="10"/>
          </p:nvPr>
        </p:nvSpPr>
        <p:spPr/>
        <p:txBody>
          <a:bodyPr/>
          <a:lstStyle/>
          <a:p>
            <a:fld id="{B78BF24C-4E07-469D-8E18-052297839F0F}" type="slidenum">
              <a:rPr lang="en-US" smtClean="0"/>
              <a:pPr/>
              <a:t>2</a:t>
            </a:fld>
            <a:endParaRPr lang="en-US"/>
          </a:p>
        </p:txBody>
      </p:sp>
    </p:spTree>
    <p:extLst>
      <p:ext uri="{BB962C8B-B14F-4D97-AF65-F5344CB8AC3E}">
        <p14:creationId xmlns:p14="http://schemas.microsoft.com/office/powerpoint/2010/main" xmlns="" val="3948454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
            </a:pPr>
            <a:r>
              <a:rPr lang="en-US" b="1" dirty="0" smtClean="0"/>
              <a:t>Conditional logic </a:t>
            </a:r>
            <a:r>
              <a:rPr lang="en-US" dirty="0" smtClean="0"/>
              <a:t>and </a:t>
            </a:r>
            <a:r>
              <a:rPr lang="en-US" b="1" dirty="0" smtClean="0"/>
              <a:t>debugging</a:t>
            </a:r>
            <a:r>
              <a:rPr lang="en-US" dirty="0" smtClean="0"/>
              <a:t> was mostly used when</a:t>
            </a:r>
            <a:r>
              <a:rPr lang="en-US" baseline="0" dirty="0" smtClean="0"/>
              <a:t> reading and internalizing rules of the game</a:t>
            </a:r>
          </a:p>
          <a:p>
            <a:pPr marL="171450" indent="-171450">
              <a:buFont typeface="Wingdings" panose="05000000000000000000" pitchFamily="2" charset="2"/>
              <a:buChar char="§"/>
            </a:pPr>
            <a:r>
              <a:rPr lang="en-US" b="1" baseline="0" dirty="0" smtClean="0"/>
              <a:t>Algorithm building </a:t>
            </a:r>
            <a:r>
              <a:rPr lang="en-US" baseline="0" dirty="0" smtClean="0"/>
              <a:t>and </a:t>
            </a:r>
            <a:r>
              <a:rPr lang="en-US" b="1" baseline="0" dirty="0" smtClean="0"/>
              <a:t>simulation</a:t>
            </a:r>
            <a:r>
              <a:rPr lang="en-US" baseline="0" dirty="0" smtClean="0"/>
              <a:t> was used to find the best solution through behavior optimization</a:t>
            </a:r>
          </a:p>
          <a:p>
            <a:pPr marL="0" indent="0">
              <a:buFontTx/>
              <a:buNone/>
            </a:pPr>
            <a:endParaRPr lang="en-US" dirty="0" smtClean="0"/>
          </a:p>
          <a:p>
            <a:pPr marL="0" indent="0">
              <a:buFontTx/>
              <a:buNone/>
            </a:pPr>
            <a:r>
              <a:rPr lang="en-US" dirty="0" smtClean="0"/>
              <a:t>Parallel processing,</a:t>
            </a:r>
            <a:r>
              <a:rPr lang="en-US" baseline="0" dirty="0" smtClean="0"/>
              <a:t> </a:t>
            </a:r>
            <a:r>
              <a:rPr lang="en-US" b="1" baseline="0" dirty="0" smtClean="0"/>
              <a:t>…more… </a:t>
            </a:r>
            <a:endParaRPr lang="en-US" b="1" dirty="0"/>
          </a:p>
        </p:txBody>
      </p:sp>
      <p:sp>
        <p:nvSpPr>
          <p:cNvPr id="4" name="Slide Number Placeholder 3"/>
          <p:cNvSpPr>
            <a:spLocks noGrp="1"/>
          </p:cNvSpPr>
          <p:nvPr>
            <p:ph type="sldNum" sz="quarter" idx="10"/>
          </p:nvPr>
        </p:nvSpPr>
        <p:spPr/>
        <p:txBody>
          <a:bodyPr/>
          <a:lstStyle/>
          <a:p>
            <a:fld id="{B78BF24C-4E07-469D-8E18-052297839F0F}" type="slidenum">
              <a:rPr lang="en-US" smtClean="0"/>
              <a:pPr/>
              <a:t>15</a:t>
            </a:fld>
            <a:endParaRPr lang="en-US"/>
          </a:p>
        </p:txBody>
      </p:sp>
    </p:spTree>
    <p:extLst>
      <p:ext uri="{BB962C8B-B14F-4D97-AF65-F5344CB8AC3E}">
        <p14:creationId xmlns:p14="http://schemas.microsoft.com/office/powerpoint/2010/main" xmlns="" val="3495643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
            </a:pPr>
            <a:r>
              <a:rPr lang="en-US" dirty="0" smtClean="0"/>
              <a:t>Because coordination is necessary to win the game, it makes the development of rule understanding and group strategy formation an important part of the thinking and reasoning that takes place; distributed computation is explicitly verbalized.</a:t>
            </a:r>
          </a:p>
          <a:p>
            <a:pPr marL="171450" indent="-171450">
              <a:buFont typeface="Wingdings" panose="05000000000000000000" pitchFamily="2" charset="2"/>
              <a:buChar char="§"/>
            </a:pPr>
            <a:r>
              <a:rPr lang="en-US" dirty="0" smtClean="0"/>
              <a:t>Find</a:t>
            </a:r>
            <a:r>
              <a:rPr lang="en-US" baseline="0" dirty="0" smtClean="0"/>
              <a:t> a </a:t>
            </a:r>
            <a:r>
              <a:rPr lang="en-US" b="1" baseline="0" dirty="0" smtClean="0"/>
              <a:t>bug</a:t>
            </a:r>
            <a:r>
              <a:rPr lang="en-US" baseline="0" dirty="0" smtClean="0"/>
              <a:t> through negotiations with others, </a:t>
            </a:r>
            <a:r>
              <a:rPr lang="en-US" b="1" baseline="0" dirty="0" smtClean="0"/>
              <a:t>flag</a:t>
            </a:r>
            <a:r>
              <a:rPr lang="en-US" baseline="0" dirty="0" smtClean="0"/>
              <a:t> the error by someone else, </a:t>
            </a:r>
            <a:r>
              <a:rPr lang="en-US" b="1" baseline="0" dirty="0" smtClean="0"/>
              <a:t>revise</a:t>
            </a:r>
            <a:r>
              <a:rPr lang="en-US" baseline="0" dirty="0" smtClean="0"/>
              <a:t> the program to conform to rules</a:t>
            </a:r>
            <a:endParaRPr lang="en-US" dirty="0" smtClean="0"/>
          </a:p>
          <a:p>
            <a:pPr marL="171450" indent="-171450">
              <a:buFontTx/>
              <a:buChar char="-"/>
            </a:pPr>
            <a:endParaRPr lang="en-US" dirty="0" smtClean="0"/>
          </a:p>
          <a:p>
            <a:pPr marL="0" indent="0">
              <a:buFontTx/>
              <a:buNone/>
            </a:pPr>
            <a:r>
              <a:rPr lang="en-US" dirty="0" smtClean="0"/>
              <a:t>The authors mention that the NRC “describes distributed computational thinking as one social aspect that distinguishes computational thinking from computer science.”</a:t>
            </a:r>
          </a:p>
          <a:p>
            <a:pPr marL="0" indent="0">
              <a:buFontTx/>
              <a:buNone/>
            </a:pPr>
            <a:r>
              <a:rPr lang="en-US" dirty="0" smtClean="0"/>
              <a:t>Is that so?</a:t>
            </a:r>
            <a:r>
              <a:rPr lang="en-US" baseline="0" dirty="0" smtClean="0"/>
              <a:t> (did not find such reference in the NRC report) Why is this unique in CT?</a:t>
            </a:r>
            <a:endParaRPr lang="en-US" dirty="0" smtClean="0"/>
          </a:p>
        </p:txBody>
      </p:sp>
      <p:sp>
        <p:nvSpPr>
          <p:cNvPr id="4" name="Slide Number Placeholder 3"/>
          <p:cNvSpPr>
            <a:spLocks noGrp="1"/>
          </p:cNvSpPr>
          <p:nvPr>
            <p:ph type="sldNum" sz="quarter" idx="10"/>
          </p:nvPr>
        </p:nvSpPr>
        <p:spPr/>
        <p:txBody>
          <a:bodyPr/>
          <a:lstStyle/>
          <a:p>
            <a:fld id="{B78BF24C-4E07-469D-8E18-052297839F0F}" type="slidenum">
              <a:rPr lang="en-US" smtClean="0"/>
              <a:pPr/>
              <a:t>16</a:t>
            </a:fld>
            <a:endParaRPr lang="en-US"/>
          </a:p>
        </p:txBody>
      </p:sp>
    </p:spTree>
    <p:extLst>
      <p:ext uri="{BB962C8B-B14F-4D97-AF65-F5344CB8AC3E}">
        <p14:creationId xmlns:p14="http://schemas.microsoft.com/office/powerpoint/2010/main" xmlns="" val="3495643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e.g. CT course last year where we were trying</a:t>
            </a:r>
            <a:r>
              <a:rPr lang="en-US" baseline="0" dirty="0" smtClean="0"/>
              <a:t> to solve problems using CT (math, social studies, science)</a:t>
            </a:r>
          </a:p>
          <a:p>
            <a:pPr marL="171450" indent="-171450">
              <a:buFontTx/>
              <a:buChar char="-"/>
            </a:pPr>
            <a:r>
              <a:rPr lang="en-US" baseline="0" dirty="0" smtClean="0"/>
              <a:t>We have seen such examples on Tuesday. What more off-line CT games have to offer, </a:t>
            </a:r>
            <a:r>
              <a:rPr lang="en-US" baseline="0" smtClean="0"/>
              <a:t>if anything?</a:t>
            </a:r>
            <a:endParaRPr lang="en-US" baseline="0" dirty="0" smtClean="0"/>
          </a:p>
        </p:txBody>
      </p:sp>
      <p:sp>
        <p:nvSpPr>
          <p:cNvPr id="4" name="Slide Number Placeholder 3"/>
          <p:cNvSpPr>
            <a:spLocks noGrp="1"/>
          </p:cNvSpPr>
          <p:nvPr>
            <p:ph type="sldNum" sz="quarter" idx="10"/>
          </p:nvPr>
        </p:nvSpPr>
        <p:spPr/>
        <p:txBody>
          <a:bodyPr/>
          <a:lstStyle/>
          <a:p>
            <a:fld id="{B78BF24C-4E07-469D-8E18-052297839F0F}" type="slidenum">
              <a:rPr lang="en-US" smtClean="0"/>
              <a:pPr/>
              <a:t>17</a:t>
            </a:fld>
            <a:endParaRPr lang="en-US"/>
          </a:p>
        </p:txBody>
      </p:sp>
    </p:spTree>
    <p:extLst>
      <p:ext uri="{BB962C8B-B14F-4D97-AF65-F5344CB8AC3E}">
        <p14:creationId xmlns:p14="http://schemas.microsoft.com/office/powerpoint/2010/main" xmlns="" val="2486710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8BF24C-4E07-469D-8E18-052297839F0F}" type="slidenum">
              <a:rPr lang="en-US" smtClean="0"/>
              <a:pPr/>
              <a:t>18</a:t>
            </a:fld>
            <a:endParaRPr lang="en-US"/>
          </a:p>
        </p:txBody>
      </p:sp>
    </p:spTree>
    <p:extLst>
      <p:ext uri="{BB962C8B-B14F-4D97-AF65-F5344CB8AC3E}">
        <p14:creationId xmlns:p14="http://schemas.microsoft.com/office/powerpoint/2010/main" xmlns="" val="308254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Examples</a:t>
            </a:r>
            <a:r>
              <a:rPr lang="en-US" baseline="0" dirty="0" smtClean="0"/>
              <a:t> beyond Scratch and Snap and </a:t>
            </a:r>
            <a:r>
              <a:rPr lang="en-US" baseline="0" dirty="0" err="1" smtClean="0"/>
              <a:t>AgentSheets</a:t>
            </a:r>
            <a:endParaRPr lang="en-US" dirty="0"/>
          </a:p>
        </p:txBody>
      </p:sp>
      <p:sp>
        <p:nvSpPr>
          <p:cNvPr id="4" name="Slide Number Placeholder 3"/>
          <p:cNvSpPr>
            <a:spLocks noGrp="1"/>
          </p:cNvSpPr>
          <p:nvPr>
            <p:ph type="sldNum" sz="quarter" idx="10"/>
          </p:nvPr>
        </p:nvSpPr>
        <p:spPr/>
        <p:txBody>
          <a:bodyPr/>
          <a:lstStyle/>
          <a:p>
            <a:fld id="{B78BF24C-4E07-469D-8E18-052297839F0F}" type="slidenum">
              <a:rPr lang="en-US" smtClean="0"/>
              <a:pPr/>
              <a:t>3</a:t>
            </a:fld>
            <a:endParaRPr lang="en-US"/>
          </a:p>
        </p:txBody>
      </p:sp>
    </p:spTree>
    <p:extLst>
      <p:ext uri="{BB962C8B-B14F-4D97-AF65-F5344CB8AC3E}">
        <p14:creationId xmlns:p14="http://schemas.microsoft.com/office/powerpoint/2010/main" xmlns="" val="1496955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Codes were refined using multiple passes with data subsets</a:t>
            </a:r>
          </a:p>
          <a:p>
            <a:endParaRPr lang="en-US" dirty="0" smtClean="0"/>
          </a:p>
          <a:p>
            <a:pPr marL="171450" indent="-171450">
              <a:buFontTx/>
              <a:buChar char="-"/>
            </a:pPr>
            <a:r>
              <a:rPr lang="en-US" dirty="0" smtClean="0"/>
              <a:t>E.g. research-driven approach would include deciding the CT</a:t>
            </a:r>
            <a:r>
              <a:rPr lang="en-US" baseline="0" dirty="0" smtClean="0"/>
              <a:t> concepts and looking for them in various board games</a:t>
            </a:r>
          </a:p>
          <a:p>
            <a:pPr marL="171450" indent="-171450">
              <a:buFontTx/>
              <a:buChar char="-"/>
            </a:pPr>
            <a:r>
              <a:rPr lang="en-US" baseline="0" dirty="0" smtClean="0"/>
              <a:t>Other CT constructs that might have been exhibited during gameplay?</a:t>
            </a:r>
          </a:p>
        </p:txBody>
      </p:sp>
      <p:sp>
        <p:nvSpPr>
          <p:cNvPr id="4" name="Slide Number Placeholder 3"/>
          <p:cNvSpPr>
            <a:spLocks noGrp="1"/>
          </p:cNvSpPr>
          <p:nvPr>
            <p:ph type="sldNum" sz="quarter" idx="10"/>
          </p:nvPr>
        </p:nvSpPr>
        <p:spPr/>
        <p:txBody>
          <a:bodyPr/>
          <a:lstStyle/>
          <a:p>
            <a:fld id="{B78BF24C-4E07-469D-8E18-052297839F0F}" type="slidenum">
              <a:rPr lang="en-US" smtClean="0"/>
              <a:pPr/>
              <a:t>8</a:t>
            </a:fld>
            <a:endParaRPr lang="en-US"/>
          </a:p>
        </p:txBody>
      </p:sp>
    </p:spTree>
    <p:extLst>
      <p:ext uri="{BB962C8B-B14F-4D97-AF65-F5344CB8AC3E}">
        <p14:creationId xmlns:p14="http://schemas.microsoft.com/office/powerpoint/2010/main" xmlns="" val="4094806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
            </a:pPr>
            <a:r>
              <a:rPr lang="en-US" b="1" dirty="0" smtClean="0"/>
              <a:t>CL</a:t>
            </a:r>
            <a:r>
              <a:rPr lang="en-US" dirty="0" smtClean="0"/>
              <a:t>: It requires a student to think globally about the local consequences of the truth-value of a  given statement.</a:t>
            </a:r>
          </a:p>
          <a:p>
            <a:pPr marL="171450" indent="-171450">
              <a:buFont typeface="Wingdings" panose="05000000000000000000" pitchFamily="2" charset="2"/>
              <a:buChar char="§"/>
            </a:pPr>
            <a:r>
              <a:rPr lang="en-US" b="1" dirty="0" smtClean="0"/>
              <a:t>AB</a:t>
            </a:r>
            <a:r>
              <a:rPr lang="en-US" dirty="0" smtClean="0"/>
              <a:t>: Fundamentally, computer programs consist of algorithms and data. Algorithms often contain sets of related conditional logic. In its simple form, it is the planning of actions for events that are taking place; in its complex form, it is planning for unknown events.</a:t>
            </a:r>
          </a:p>
          <a:p>
            <a:pPr marL="171450" indent="-171450">
              <a:buFont typeface="Wingdings" panose="05000000000000000000" pitchFamily="2" charset="2"/>
              <a:buChar char="§"/>
            </a:pPr>
            <a:r>
              <a:rPr lang="en-US" b="1" dirty="0" smtClean="0"/>
              <a:t>Debugging</a:t>
            </a:r>
            <a:r>
              <a:rPr lang="en-US" dirty="0" smtClean="0"/>
              <a:t> is the act of determining problems in order to fix rules that are malfunctioning.</a:t>
            </a:r>
          </a:p>
          <a:p>
            <a:pPr marL="171450" indent="-171450">
              <a:buFont typeface="Wingdings" panose="05000000000000000000" pitchFamily="2" charset="2"/>
              <a:buChar char="§"/>
            </a:pPr>
            <a:r>
              <a:rPr lang="en-US" b="1" dirty="0" smtClean="0"/>
              <a:t>Simulation</a:t>
            </a:r>
            <a:r>
              <a:rPr lang="en-US" dirty="0" smtClean="0"/>
              <a:t> is used in debugging in order to determine problems, and it uses algorithm building to test a model. We are defining simulation as the enactment of algorithms or plans.</a:t>
            </a:r>
          </a:p>
          <a:p>
            <a:pPr marL="171450" indent="-171450">
              <a:buFont typeface="Wingdings" panose="05000000000000000000" pitchFamily="2" charset="2"/>
              <a:buChar char="§"/>
            </a:pPr>
            <a:r>
              <a:rPr lang="en-US" b="1" dirty="0" smtClean="0"/>
              <a:t>DC</a:t>
            </a:r>
            <a:r>
              <a:rPr lang="en-US" dirty="0" smtClean="0"/>
              <a:t>: For instance, if 3 people act together through a rule-based plan, this is distributed computation as considerations, contingencies, and strategy formation involve multiple parties with different knowledge resources.</a:t>
            </a:r>
            <a:endParaRPr lang="en-US" dirty="0"/>
          </a:p>
        </p:txBody>
      </p:sp>
      <p:sp>
        <p:nvSpPr>
          <p:cNvPr id="4" name="Slide Number Placeholder 3"/>
          <p:cNvSpPr>
            <a:spLocks noGrp="1"/>
          </p:cNvSpPr>
          <p:nvPr>
            <p:ph type="sldNum" sz="quarter" idx="10"/>
          </p:nvPr>
        </p:nvSpPr>
        <p:spPr/>
        <p:txBody>
          <a:bodyPr/>
          <a:lstStyle/>
          <a:p>
            <a:fld id="{B78BF24C-4E07-469D-8E18-052297839F0F}" type="slidenum">
              <a:rPr lang="en-US" smtClean="0"/>
              <a:pPr/>
              <a:t>9</a:t>
            </a:fld>
            <a:endParaRPr lang="en-US"/>
          </a:p>
        </p:txBody>
      </p:sp>
    </p:spTree>
    <p:extLst>
      <p:ext uri="{BB962C8B-B14F-4D97-AF65-F5344CB8AC3E}">
        <p14:creationId xmlns:p14="http://schemas.microsoft.com/office/powerpoint/2010/main" xmlns="" val="58081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what respect are these two different?</a:t>
            </a:r>
          </a:p>
          <a:p>
            <a:r>
              <a:rPr lang="en-US" dirty="0" smtClean="0"/>
              <a:t>Authors</a:t>
            </a:r>
            <a:r>
              <a:rPr lang="en-US" baseline="0" dirty="0" smtClean="0"/>
              <a:t> mention: “Simulation is used in debugging in order to determine problems, and it uses algorithm building to test a model”</a:t>
            </a:r>
            <a:endParaRPr lang="en-US" dirty="0"/>
          </a:p>
        </p:txBody>
      </p:sp>
      <p:sp>
        <p:nvSpPr>
          <p:cNvPr id="4" name="Slide Number Placeholder 3"/>
          <p:cNvSpPr>
            <a:spLocks noGrp="1"/>
          </p:cNvSpPr>
          <p:nvPr>
            <p:ph type="sldNum" sz="quarter" idx="10"/>
          </p:nvPr>
        </p:nvSpPr>
        <p:spPr/>
        <p:txBody>
          <a:bodyPr/>
          <a:lstStyle/>
          <a:p>
            <a:fld id="{B78BF24C-4E07-469D-8E18-052297839F0F}" type="slidenum">
              <a:rPr lang="en-US" smtClean="0"/>
              <a:pPr/>
              <a:t>10</a:t>
            </a:fld>
            <a:endParaRPr lang="en-US"/>
          </a:p>
        </p:txBody>
      </p:sp>
    </p:spTree>
    <p:extLst>
      <p:ext uri="{BB962C8B-B14F-4D97-AF65-F5344CB8AC3E}">
        <p14:creationId xmlns:p14="http://schemas.microsoft.com/office/powerpoint/2010/main" xmlns="" val="1843407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happens if I rephrase the</a:t>
            </a:r>
            <a:r>
              <a:rPr lang="en-US" baseline="0" dirty="0" smtClean="0"/>
              <a:t> example sentence about algorithm building? Isn’t it more like a conditional statement now?</a:t>
            </a:r>
          </a:p>
          <a:p>
            <a:r>
              <a:rPr lang="en-US" baseline="0" dirty="0" smtClean="0"/>
              <a:t>Authors mentions: “</a:t>
            </a:r>
            <a:r>
              <a:rPr lang="en-US" dirty="0" smtClean="0"/>
              <a:t>Algorithms often contain sets of related conditional logic.”</a:t>
            </a:r>
            <a:endParaRPr lang="en-US" dirty="0"/>
          </a:p>
        </p:txBody>
      </p:sp>
      <p:sp>
        <p:nvSpPr>
          <p:cNvPr id="4" name="Slide Number Placeholder 3"/>
          <p:cNvSpPr>
            <a:spLocks noGrp="1"/>
          </p:cNvSpPr>
          <p:nvPr>
            <p:ph type="sldNum" sz="quarter" idx="10"/>
          </p:nvPr>
        </p:nvSpPr>
        <p:spPr/>
        <p:txBody>
          <a:bodyPr/>
          <a:lstStyle/>
          <a:p>
            <a:fld id="{B78BF24C-4E07-469D-8E18-052297839F0F}" type="slidenum">
              <a:rPr lang="en-US" smtClean="0"/>
              <a:pPr/>
              <a:t>11</a:t>
            </a:fld>
            <a:endParaRPr lang="en-US"/>
          </a:p>
        </p:txBody>
      </p:sp>
    </p:spTree>
    <p:extLst>
      <p:ext uri="{BB962C8B-B14F-4D97-AF65-F5344CB8AC3E}">
        <p14:creationId xmlns:p14="http://schemas.microsoft.com/office/powerpoint/2010/main" xmlns="" val="1843407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can</a:t>
            </a:r>
            <a:r>
              <a:rPr lang="en-US" baseline="0" dirty="0" smtClean="0"/>
              <a:t> they differentiate between distributed computation and other categories, considering most actions were negotiated?</a:t>
            </a:r>
          </a:p>
          <a:p>
            <a:r>
              <a:rPr lang="en-US" baseline="0" dirty="0" smtClean="0"/>
              <a:t>e.g. since simulation is usually coordinated from all participants, how can you distinguish if it involves DC or not?</a:t>
            </a:r>
            <a:endParaRPr lang="en-US" dirty="0"/>
          </a:p>
        </p:txBody>
      </p:sp>
      <p:sp>
        <p:nvSpPr>
          <p:cNvPr id="4" name="Slide Number Placeholder 3"/>
          <p:cNvSpPr>
            <a:spLocks noGrp="1"/>
          </p:cNvSpPr>
          <p:nvPr>
            <p:ph type="sldNum" sz="quarter" idx="10"/>
          </p:nvPr>
        </p:nvSpPr>
        <p:spPr/>
        <p:txBody>
          <a:bodyPr/>
          <a:lstStyle/>
          <a:p>
            <a:fld id="{B78BF24C-4E07-469D-8E18-052297839F0F}" type="slidenum">
              <a:rPr lang="en-US" smtClean="0"/>
              <a:pPr/>
              <a:t>12</a:t>
            </a:fld>
            <a:endParaRPr lang="en-US"/>
          </a:p>
        </p:txBody>
      </p:sp>
    </p:spTree>
    <p:extLst>
      <p:ext uri="{BB962C8B-B14F-4D97-AF65-F5344CB8AC3E}">
        <p14:creationId xmlns:p14="http://schemas.microsoft.com/office/powerpoint/2010/main" xmlns="" val="1603012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happens if I rephrase the</a:t>
            </a:r>
            <a:r>
              <a:rPr lang="en-US" baseline="0" dirty="0" smtClean="0"/>
              <a:t> example sentence about algorithm building? Isn’t it more like a conditional statement now?</a:t>
            </a:r>
            <a:endParaRPr lang="en-US" dirty="0"/>
          </a:p>
        </p:txBody>
      </p:sp>
      <p:sp>
        <p:nvSpPr>
          <p:cNvPr id="4" name="Slide Number Placeholder 3"/>
          <p:cNvSpPr>
            <a:spLocks noGrp="1"/>
          </p:cNvSpPr>
          <p:nvPr>
            <p:ph type="sldNum" sz="quarter" idx="10"/>
          </p:nvPr>
        </p:nvSpPr>
        <p:spPr/>
        <p:txBody>
          <a:bodyPr/>
          <a:lstStyle/>
          <a:p>
            <a:fld id="{B78BF24C-4E07-469D-8E18-052297839F0F}" type="slidenum">
              <a:rPr lang="en-US" smtClean="0"/>
              <a:pPr/>
              <a:t>13</a:t>
            </a:fld>
            <a:endParaRPr lang="en-US"/>
          </a:p>
        </p:txBody>
      </p:sp>
    </p:spTree>
    <p:extLst>
      <p:ext uri="{BB962C8B-B14F-4D97-AF65-F5344CB8AC3E}">
        <p14:creationId xmlns:p14="http://schemas.microsoft.com/office/powerpoint/2010/main" xmlns="" val="1843407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smtClean="0"/>
              <a:t>…and the structure of the logic or processes is </a:t>
            </a:r>
            <a:r>
              <a:rPr lang="en-US" u="sng" dirty="0" smtClean="0"/>
              <a:t>not identified as applicable to</a:t>
            </a:r>
            <a:r>
              <a:rPr lang="en-US" u="sng" baseline="0" dirty="0" smtClean="0"/>
              <a:t> a future course of action</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aseline="0" dirty="0" smtClean="0"/>
              <a:t>…that require players to make a set of predictions for potential actions or decision in the game, given past evidence, and to act on these predictions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a:t>
            </a:r>
            <a:r>
              <a:rPr lang="en-US" b="1" dirty="0" smtClean="0"/>
              <a:t>multi-agent system</a:t>
            </a:r>
            <a:r>
              <a:rPr lang="en-US" dirty="0" smtClean="0"/>
              <a:t> (</a:t>
            </a:r>
            <a:r>
              <a:rPr lang="en-US" b="1" dirty="0" smtClean="0"/>
              <a:t>M.A.S.</a:t>
            </a:r>
            <a:r>
              <a:rPr lang="en-US" dirty="0" smtClean="0"/>
              <a:t>) is a computerized system composed of multiple interacting </a:t>
            </a:r>
            <a:r>
              <a:rPr lang="en-US" dirty="0" smtClean="0">
                <a:hlinkClick r:id="rId3" tooltip="Intelligent agent"/>
              </a:rPr>
              <a:t>intelligent agents</a:t>
            </a:r>
            <a:r>
              <a:rPr lang="en-US" dirty="0" smtClean="0"/>
              <a:t> within an environment. Multi-agent systems can be used to solve problems that are difficult or impossible for an individual agent or a </a:t>
            </a:r>
            <a:r>
              <a:rPr lang="en-US" dirty="0" smtClean="0">
                <a:hlinkClick r:id="rId4" tooltip="Monolithic system"/>
              </a:rPr>
              <a:t>monolithic system</a:t>
            </a:r>
            <a:r>
              <a:rPr lang="en-US" dirty="0" smtClean="0"/>
              <a:t> to solve. Intelligence may include some </a:t>
            </a:r>
            <a:r>
              <a:rPr lang="en-US" dirty="0" smtClean="0">
                <a:hlinkClick r:id="rId5" tooltip="Scientific method"/>
              </a:rPr>
              <a:t>methodic</a:t>
            </a:r>
            <a:r>
              <a:rPr lang="en-US" dirty="0" smtClean="0"/>
              <a:t>, </a:t>
            </a:r>
            <a:r>
              <a:rPr lang="en-US" dirty="0" smtClean="0">
                <a:hlinkClick r:id="rId6" tooltip="Function (computer science)"/>
              </a:rPr>
              <a:t>functional</a:t>
            </a:r>
            <a:r>
              <a:rPr lang="en-US" dirty="0" smtClean="0"/>
              <a:t>, </a:t>
            </a:r>
            <a:r>
              <a:rPr lang="en-US" dirty="0" smtClean="0">
                <a:hlinkClick r:id="rId7" tooltip="Algorithm"/>
              </a:rPr>
              <a:t>procedural</a:t>
            </a:r>
            <a:r>
              <a:rPr lang="en-US" dirty="0" smtClean="0"/>
              <a:t> or </a:t>
            </a:r>
            <a:r>
              <a:rPr lang="en-US" dirty="0" smtClean="0">
                <a:hlinkClick r:id="rId7" tooltip="Algorithm"/>
              </a:rPr>
              <a:t>algorithmic</a:t>
            </a:r>
            <a:r>
              <a:rPr lang="en-US" dirty="0" smtClean="0"/>
              <a:t> </a:t>
            </a:r>
            <a:r>
              <a:rPr lang="en-US" dirty="0" smtClean="0">
                <a:hlinkClick r:id="rId8" tooltip="Search algorithm"/>
              </a:rPr>
              <a:t>search</a:t>
            </a:r>
            <a:r>
              <a:rPr lang="en-US" dirty="0" smtClean="0"/>
              <a:t>, </a:t>
            </a:r>
            <a:r>
              <a:rPr lang="en-US" dirty="0" smtClean="0">
                <a:hlinkClick r:id="rId9" tooltip="Finding"/>
              </a:rPr>
              <a:t>find</a:t>
            </a:r>
            <a:r>
              <a:rPr lang="en-US" dirty="0" smtClean="0"/>
              <a:t> and </a:t>
            </a:r>
            <a:r>
              <a:rPr lang="en-US" dirty="0" smtClean="0">
                <a:hlinkClick r:id="rId10" tooltip="Computer data processing"/>
              </a:rPr>
              <a:t>processing</a:t>
            </a:r>
            <a:r>
              <a:rPr lang="en-US" dirty="0" smtClean="0"/>
              <a:t> approach.</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Parallel computing is the simultaneous use of more than one </a:t>
            </a:r>
            <a:r>
              <a:rPr lang="en-US" dirty="0" smtClean="0">
                <a:hlinkClick r:id="rId11" tooltip="Central processing unit"/>
              </a:rPr>
              <a:t>CPU</a:t>
            </a:r>
            <a:r>
              <a:rPr lang="en-US" dirty="0" smtClean="0"/>
              <a:t> or processor core to execute a program or multiple computational threads. Ideally, parallel processing makes programs run faster because there are more engines (CPUs or Cores) running it.</a:t>
            </a:r>
          </a:p>
          <a:p>
            <a:endParaRPr lang="en-US" dirty="0"/>
          </a:p>
        </p:txBody>
      </p:sp>
      <p:sp>
        <p:nvSpPr>
          <p:cNvPr id="4" name="Slide Number Placeholder 3"/>
          <p:cNvSpPr>
            <a:spLocks noGrp="1"/>
          </p:cNvSpPr>
          <p:nvPr>
            <p:ph type="sldNum" sz="quarter" idx="10"/>
          </p:nvPr>
        </p:nvSpPr>
        <p:spPr/>
        <p:txBody>
          <a:bodyPr/>
          <a:lstStyle/>
          <a:p>
            <a:fld id="{B78BF24C-4E07-469D-8E18-052297839F0F}" type="slidenum">
              <a:rPr lang="en-US" smtClean="0"/>
              <a:pPr/>
              <a:t>14</a:t>
            </a:fld>
            <a:endParaRPr lang="en-US"/>
          </a:p>
        </p:txBody>
      </p:sp>
    </p:spTree>
    <p:extLst>
      <p:ext uri="{BB962C8B-B14F-4D97-AF65-F5344CB8AC3E}">
        <p14:creationId xmlns:p14="http://schemas.microsoft.com/office/powerpoint/2010/main" xmlns="" val="3460353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39A1A0-2707-4BAE-A526-E3E483BB9B51}" type="datetime1">
              <a:rPr lang="en-US" smtClean="0"/>
              <a:pPr/>
              <a:t>10/11/2013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51CD9-923D-4C71-B52C-E8323DF1B48B}" type="datetime1">
              <a:rPr lang="en-US" smtClean="0"/>
              <a:pPr/>
              <a:t>10/11/2013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7696200" cy="762000"/>
          </a:xfrm>
        </p:spPr>
        <p:txBody>
          <a:bodyPr>
            <a:normAutofit/>
          </a:bodyPr>
          <a:lstStyle>
            <a:lvl1pPr>
              <a:defRPr sz="35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600200"/>
            <a:ext cx="7924800" cy="4525963"/>
          </a:xfrm>
        </p:spPr>
        <p:txBody>
          <a:bodyPr/>
          <a:lstStyle>
            <a:lvl1pPr>
              <a:buFont typeface="Wingdings" pitchFamily="2" charset="2"/>
              <a:buChar char="§"/>
              <a:defRPr/>
            </a:lvl1pPr>
            <a:lvl2pPr>
              <a:buFont typeface="Arial" pitchFamily="34" charset="0"/>
              <a:buChar char="•"/>
              <a:defRPr/>
            </a:lvl2pPr>
            <a:lvl3pPr>
              <a:buFont typeface="Courier New" pitchFamily="49" charset="0"/>
              <a:buChar char="o"/>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EB900E3-154B-4E2A-ACF6-C43544D84CF8}" type="datetime1">
              <a:rPr lang="en-US" smtClean="0"/>
              <a:pPr/>
              <a:t>10/11/2013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19A1C-9AEA-4731-A716-CF8C7BD599D8}" type="datetime1">
              <a:rPr lang="en-US" smtClean="0"/>
              <a:pPr/>
              <a:t>10/11/2013</a:t>
            </a:fld>
            <a:endParaRPr lang="en-US"/>
          </a:p>
        </p:txBody>
      </p:sp>
      <p:sp>
        <p:nvSpPr>
          <p:cNvPr id="5" name="Footer Placeholder 4"/>
          <p:cNvSpPr>
            <a:spLocks noGrp="1"/>
          </p:cNvSpPr>
          <p:nvPr>
            <p:ph type="ftr" sz="quarter" idx="11"/>
          </p:nvPr>
        </p:nvSpPr>
        <p:spPr/>
        <p:txBody>
          <a:bodyPr/>
          <a:lstStyle/>
          <a:p>
            <a:r>
              <a:rPr lang="en-US" smtClean="0"/>
              <a:t>Computational Thinking</a:t>
            </a:r>
            <a:endParaRPr lang="en-US"/>
          </a:p>
        </p:txBody>
      </p:sp>
      <p:sp>
        <p:nvSpPr>
          <p:cNvPr id="6" name="Slide Number Placeholder 5"/>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63D781-704C-4F4B-846F-6D0E1D840EEA}" type="datetime1">
              <a:rPr lang="en-US" smtClean="0"/>
              <a:pPr/>
              <a:t>10/11/2013</a:t>
            </a:fld>
            <a:endParaRPr lang="en-US"/>
          </a:p>
        </p:txBody>
      </p:sp>
      <p:sp>
        <p:nvSpPr>
          <p:cNvPr id="6" name="Footer Placeholder 5"/>
          <p:cNvSpPr>
            <a:spLocks noGrp="1"/>
          </p:cNvSpPr>
          <p:nvPr>
            <p:ph type="ftr" sz="quarter" idx="11"/>
          </p:nvPr>
        </p:nvSpPr>
        <p:spPr/>
        <p:txBody>
          <a:bodyPr/>
          <a:lstStyle/>
          <a:p>
            <a:r>
              <a:rPr lang="en-US" smtClean="0"/>
              <a:t>Computational Thinking</a:t>
            </a:r>
            <a:endParaRPr lang="en-US"/>
          </a:p>
        </p:txBody>
      </p:sp>
      <p:sp>
        <p:nvSpPr>
          <p:cNvPr id="7" name="Slide Number Placeholder 6"/>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51F567-79F7-49C5-A548-27E95D5406DC}" type="datetime1">
              <a:rPr lang="en-US" smtClean="0"/>
              <a:pPr/>
              <a:t>10/11/2013</a:t>
            </a:fld>
            <a:endParaRPr lang="en-US"/>
          </a:p>
        </p:txBody>
      </p:sp>
      <p:sp>
        <p:nvSpPr>
          <p:cNvPr id="8" name="Footer Placeholder 7"/>
          <p:cNvSpPr>
            <a:spLocks noGrp="1"/>
          </p:cNvSpPr>
          <p:nvPr>
            <p:ph type="ftr" sz="quarter" idx="11"/>
          </p:nvPr>
        </p:nvSpPr>
        <p:spPr/>
        <p:txBody>
          <a:bodyPr/>
          <a:lstStyle/>
          <a:p>
            <a:r>
              <a:rPr lang="en-US" smtClean="0"/>
              <a:t>Computational Thinking</a:t>
            </a:r>
            <a:endParaRPr lang="en-US"/>
          </a:p>
        </p:txBody>
      </p:sp>
      <p:sp>
        <p:nvSpPr>
          <p:cNvPr id="9" name="Slide Number Placeholder 8"/>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D7A9C6-3B41-4C29-8B49-F5108ED24EEB}" type="datetime1">
              <a:rPr lang="en-US" smtClean="0"/>
              <a:pPr/>
              <a:t>10/11/2013</a:t>
            </a:fld>
            <a:endParaRPr lang="en-US"/>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30F9E-7CF3-42B0-B41D-6C594F5EDA03}" type="datetime1">
              <a:rPr lang="en-US" smtClean="0"/>
              <a:pPr/>
              <a:t>10/11/2013</a:t>
            </a:fld>
            <a:endParaRPr lang="en-US"/>
          </a:p>
        </p:txBody>
      </p:sp>
      <p:sp>
        <p:nvSpPr>
          <p:cNvPr id="3" name="Footer Placeholder 2"/>
          <p:cNvSpPr>
            <a:spLocks noGrp="1"/>
          </p:cNvSpPr>
          <p:nvPr>
            <p:ph type="ftr" sz="quarter" idx="11"/>
          </p:nvPr>
        </p:nvSpPr>
        <p:spPr/>
        <p:txBody>
          <a:bodyPr/>
          <a:lstStyle/>
          <a:p>
            <a:r>
              <a:rPr lang="en-US" smtClean="0"/>
              <a:t>Computational Thinking</a:t>
            </a:r>
            <a:endParaRPr lang="en-US"/>
          </a:p>
        </p:txBody>
      </p:sp>
      <p:sp>
        <p:nvSpPr>
          <p:cNvPr id="4" name="Slide Number Placeholder 3"/>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A1825-7717-4929-A053-1E6741FCD0CB}" type="datetime1">
              <a:rPr lang="en-US" smtClean="0"/>
              <a:pPr/>
              <a:t>10/11/2013</a:t>
            </a:fld>
            <a:endParaRPr lang="en-US"/>
          </a:p>
        </p:txBody>
      </p:sp>
      <p:sp>
        <p:nvSpPr>
          <p:cNvPr id="6" name="Footer Placeholder 5"/>
          <p:cNvSpPr>
            <a:spLocks noGrp="1"/>
          </p:cNvSpPr>
          <p:nvPr>
            <p:ph type="ftr" sz="quarter" idx="11"/>
          </p:nvPr>
        </p:nvSpPr>
        <p:spPr/>
        <p:txBody>
          <a:bodyPr/>
          <a:lstStyle/>
          <a:p>
            <a:r>
              <a:rPr lang="en-US" smtClean="0"/>
              <a:t>Computational Thinking</a:t>
            </a:r>
            <a:endParaRPr lang="en-US"/>
          </a:p>
        </p:txBody>
      </p:sp>
      <p:sp>
        <p:nvSpPr>
          <p:cNvPr id="7" name="Slide Number Placeholder 6"/>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581583-95D5-4B12-82D3-004858692A93}" type="datetime1">
              <a:rPr lang="en-US" smtClean="0"/>
              <a:pPr/>
              <a:t>10/11/2013</a:t>
            </a:fld>
            <a:endParaRPr lang="en-US"/>
          </a:p>
        </p:txBody>
      </p:sp>
      <p:sp>
        <p:nvSpPr>
          <p:cNvPr id="6" name="Footer Placeholder 5"/>
          <p:cNvSpPr>
            <a:spLocks noGrp="1"/>
          </p:cNvSpPr>
          <p:nvPr>
            <p:ph type="ftr" sz="quarter" idx="11"/>
          </p:nvPr>
        </p:nvSpPr>
        <p:spPr/>
        <p:txBody>
          <a:bodyPr/>
          <a:lstStyle/>
          <a:p>
            <a:r>
              <a:rPr lang="en-US" smtClean="0"/>
              <a:t>Computational Thinking</a:t>
            </a:r>
            <a:endParaRPr lang="en-US"/>
          </a:p>
        </p:txBody>
      </p:sp>
      <p:sp>
        <p:nvSpPr>
          <p:cNvPr id="7" name="Slide Number Placeholder 6"/>
          <p:cNvSpPr>
            <a:spLocks noGrp="1"/>
          </p:cNvSpPr>
          <p:nvPr>
            <p:ph type="sldNum" sz="quarter" idx="12"/>
          </p:nvPr>
        </p:nvSpPr>
        <p:spPr/>
        <p:txBody>
          <a:bodyPr/>
          <a:lstStyle/>
          <a:p>
            <a:fld id="{0AF39F41-1875-4695-9C74-68437C05EF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55160-1FAB-4985-928B-7CCB1A192D41}" type="datetime1">
              <a:rPr lang="en-US" smtClean="0"/>
              <a:pPr/>
              <a:t>10/11/2013</a:t>
            </a:fld>
            <a:endParaRPr lang="en-US"/>
          </a:p>
        </p:txBody>
      </p:sp>
      <p:sp>
        <p:nvSpPr>
          <p:cNvPr id="5" name="Footer Placeholder 4"/>
          <p:cNvSpPr>
            <a:spLocks noGrp="1"/>
          </p:cNvSpPr>
          <p:nvPr>
            <p:ph type="ftr" sz="quarter" idx="3"/>
          </p:nvPr>
        </p:nvSpPr>
        <p:spPr>
          <a:xfrm>
            <a:off x="3124200" y="6297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Computational Thinking</a:t>
            </a:r>
            <a:endParaRPr lang="en-US"/>
          </a:p>
        </p:txBody>
      </p:sp>
      <p:sp>
        <p:nvSpPr>
          <p:cNvPr id="6" name="Slide Number Placeholder 5"/>
          <p:cNvSpPr>
            <a:spLocks noGrp="1"/>
          </p:cNvSpPr>
          <p:nvPr>
            <p:ph type="sldNum" sz="quarter" idx="4"/>
          </p:nvPr>
        </p:nvSpPr>
        <p:spPr>
          <a:xfrm>
            <a:off x="6553200" y="6297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F39F41-1875-4695-9C74-68437C05EFF1}" type="slidenum">
              <a:rPr lang="en-US" smtClean="0"/>
              <a:pPr/>
              <a:t>‹#›</a:t>
            </a:fld>
            <a:endParaRPr lang="en-US"/>
          </a:p>
        </p:txBody>
      </p:sp>
      <p:pic>
        <p:nvPicPr>
          <p:cNvPr id="7" name="Picture 13"/>
          <p:cNvPicPr>
            <a:picLocks noChangeAspect="1" noChangeArrowheads="1"/>
          </p:cNvPicPr>
          <p:nvPr userDrawn="1"/>
        </p:nvPicPr>
        <p:blipFill>
          <a:blip r:embed="rId13" cstate="print"/>
          <a:srcRect/>
          <a:stretch>
            <a:fillRect/>
          </a:stretch>
        </p:blipFill>
        <p:spPr bwMode="auto">
          <a:xfrm>
            <a:off x="228600" y="152400"/>
            <a:ext cx="685800" cy="1152821"/>
          </a:xfrm>
          <a:prstGeom prst="rect">
            <a:avLst/>
          </a:prstGeom>
          <a:noFill/>
          <a:ln w="9525">
            <a:noFill/>
            <a:miter lim="800000"/>
            <a:headEnd/>
            <a:tailEnd/>
          </a:ln>
        </p:spPr>
      </p:pic>
      <p:cxnSp>
        <p:nvCxnSpPr>
          <p:cNvPr id="9" name="Straight Connector 8"/>
          <p:cNvCxnSpPr/>
          <p:nvPr userDrawn="1"/>
        </p:nvCxnSpPr>
        <p:spPr>
          <a:xfrm>
            <a:off x="533400" y="1524000"/>
            <a:ext cx="0" cy="45720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219200" y="381000"/>
            <a:ext cx="76962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15" name="Picture 18" descr="vtlogo"/>
          <p:cNvPicPr>
            <a:picLocks noChangeAspect="1" noChangeArrowheads="1"/>
          </p:cNvPicPr>
          <p:nvPr userDrawn="1"/>
        </p:nvPicPr>
        <p:blipFill>
          <a:blip r:embed="rId14" cstate="print"/>
          <a:srcRect/>
          <a:stretch>
            <a:fillRect/>
          </a:stretch>
        </p:blipFill>
        <p:spPr bwMode="auto">
          <a:xfrm>
            <a:off x="152400" y="6243480"/>
            <a:ext cx="935038" cy="407987"/>
          </a:xfrm>
          <a:prstGeom prst="rect">
            <a:avLst/>
          </a:prstGeom>
          <a:noFill/>
          <a:ln w="9525">
            <a:noFill/>
            <a:miter lim="800000"/>
            <a:headEnd/>
            <a:tailEnd/>
          </a:ln>
        </p:spPr>
      </p:pic>
      <p:cxnSp>
        <p:nvCxnSpPr>
          <p:cNvPr id="18" name="Straight Connector 17"/>
          <p:cNvCxnSpPr/>
          <p:nvPr userDrawn="1"/>
        </p:nvCxnSpPr>
        <p:spPr>
          <a:xfrm flipH="1">
            <a:off x="1219200" y="6477000"/>
            <a:ext cx="18288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Collaborative Strategic Board Games as a Site for Distributed Computational Thinking</a:t>
            </a:r>
            <a:endParaRPr lang="en-US" dirty="0"/>
          </a:p>
        </p:txBody>
      </p:sp>
      <p:sp>
        <p:nvSpPr>
          <p:cNvPr id="3" name="Subtitle 2"/>
          <p:cNvSpPr>
            <a:spLocks noGrp="1"/>
          </p:cNvSpPr>
          <p:nvPr>
            <p:ph type="subTitle" idx="1"/>
          </p:nvPr>
        </p:nvSpPr>
        <p:spPr>
          <a:xfrm>
            <a:off x="1371600" y="4191000"/>
            <a:ext cx="6400800" cy="1066800"/>
          </a:xfrm>
        </p:spPr>
        <p:txBody>
          <a:bodyPr>
            <a:normAutofit/>
          </a:bodyPr>
          <a:lstStyle/>
          <a:p>
            <a:r>
              <a:rPr lang="en-US" sz="2400" dirty="0" smtClean="0"/>
              <a:t>Matthew </a:t>
            </a:r>
            <a:r>
              <a:rPr lang="en-US" sz="2400" dirty="0" err="1" smtClean="0"/>
              <a:t>Berland</a:t>
            </a:r>
            <a:r>
              <a:rPr lang="en-US" sz="2400" dirty="0" smtClean="0"/>
              <a:t>, UTSA</a:t>
            </a:r>
          </a:p>
          <a:p>
            <a:r>
              <a:rPr lang="en-US" sz="2400" dirty="0" smtClean="0"/>
              <a:t>Victor R. Lee, USU</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Distinguishing categories I</a:t>
            </a:r>
            <a:endParaRPr lang="en-US" dirty="0"/>
          </a:p>
        </p:txBody>
      </p:sp>
      <p:sp>
        <p:nvSpPr>
          <p:cNvPr id="3" name="Content Placeholder 2"/>
          <p:cNvSpPr>
            <a:spLocks noGrp="1"/>
          </p:cNvSpPr>
          <p:nvPr>
            <p:ph idx="1"/>
          </p:nvPr>
        </p:nvSpPr>
        <p:spPr>
          <a:xfrm>
            <a:off x="762000" y="1600201"/>
            <a:ext cx="7924800" cy="609600"/>
          </a:xfrm>
        </p:spPr>
        <p:txBody>
          <a:bodyPr/>
          <a:lstStyle/>
          <a:p>
            <a:r>
              <a:rPr lang="en-US" dirty="0" smtClean="0"/>
              <a:t>Algorithm building </a:t>
            </a:r>
            <a:r>
              <a:rPr lang="en-US" dirty="0" err="1" smtClean="0"/>
              <a:t>vs</a:t>
            </a:r>
            <a:r>
              <a:rPr lang="en-US" dirty="0" smtClean="0"/>
              <a:t> Simulation</a:t>
            </a:r>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10</a:t>
            </a:fld>
            <a:endParaRPr lang="en-US"/>
          </a:p>
        </p:txBody>
      </p:sp>
      <p:sp>
        <p:nvSpPr>
          <p:cNvPr id="6" name="Rectangle 5"/>
          <p:cNvSpPr/>
          <p:nvPr/>
        </p:nvSpPr>
        <p:spPr>
          <a:xfrm>
            <a:off x="762000" y="2362200"/>
            <a:ext cx="3962400" cy="3477875"/>
          </a:xfrm>
          <a:prstGeom prst="rect">
            <a:avLst/>
          </a:prstGeom>
        </p:spPr>
        <p:txBody>
          <a:bodyPr wrap="square">
            <a:spAutoFit/>
          </a:bodyPr>
          <a:lstStyle/>
          <a:p>
            <a:r>
              <a:rPr lang="en-US" sz="2200" dirty="0"/>
              <a:t>“...I could move ... here, that’s </a:t>
            </a:r>
          </a:p>
          <a:p>
            <a:r>
              <a:rPr lang="en-US" sz="2200" dirty="0"/>
              <a:t>1. And then take out 1 there, </a:t>
            </a:r>
          </a:p>
          <a:p>
            <a:r>
              <a:rPr lang="en-US" sz="2200" dirty="0"/>
              <a:t>then go to Tokyo, so 3. Wait, </a:t>
            </a:r>
          </a:p>
          <a:p>
            <a:r>
              <a:rPr lang="en-US" sz="2200" dirty="0"/>
              <a:t>1, 2 ... I could move here; and </a:t>
            </a:r>
          </a:p>
          <a:p>
            <a:r>
              <a:rPr lang="en-US" sz="2200" dirty="0"/>
              <a:t>then just not do anything there; </a:t>
            </a:r>
          </a:p>
          <a:p>
            <a:r>
              <a:rPr lang="en-US" sz="2200" dirty="0"/>
              <a:t>and then move to Tokyo; and </a:t>
            </a:r>
          </a:p>
          <a:p>
            <a:r>
              <a:rPr lang="en-US" sz="2200" dirty="0"/>
              <a:t>then fly from Tokyo to where </a:t>
            </a:r>
          </a:p>
          <a:p>
            <a:r>
              <a:rPr lang="en-US" sz="2200" dirty="0"/>
              <a:t>A is; and then give him this </a:t>
            </a:r>
          </a:p>
          <a:p>
            <a:r>
              <a:rPr lang="en-US" sz="2200" dirty="0"/>
              <a:t>card so the beginning of his </a:t>
            </a:r>
          </a:p>
          <a:p>
            <a:r>
              <a:rPr lang="en-US" sz="2200" dirty="0"/>
              <a:t>next turn ... he can play.”</a:t>
            </a:r>
          </a:p>
        </p:txBody>
      </p:sp>
      <p:sp>
        <p:nvSpPr>
          <p:cNvPr id="7" name="Rectangle 6"/>
          <p:cNvSpPr/>
          <p:nvPr/>
        </p:nvSpPr>
        <p:spPr>
          <a:xfrm>
            <a:off x="4724400" y="2362200"/>
            <a:ext cx="3810000" cy="3139321"/>
          </a:xfrm>
          <a:prstGeom prst="rect">
            <a:avLst/>
          </a:prstGeom>
        </p:spPr>
        <p:txBody>
          <a:bodyPr wrap="square">
            <a:spAutoFit/>
          </a:bodyPr>
          <a:lstStyle/>
          <a:p>
            <a:r>
              <a:rPr lang="en-US" sz="2200" dirty="0"/>
              <a:t>“...Essen, I have [the Essen </a:t>
            </a:r>
          </a:p>
          <a:p>
            <a:r>
              <a:rPr lang="en-US" sz="2200" dirty="0"/>
              <a:t>card], so I could fly, I could </a:t>
            </a:r>
          </a:p>
          <a:p>
            <a:r>
              <a:rPr lang="en-US" sz="2200" dirty="0"/>
              <a:t>take care of that during my </a:t>
            </a:r>
          </a:p>
          <a:p>
            <a:r>
              <a:rPr lang="en-US" sz="2200" dirty="0"/>
              <a:t>turn. [I could address] that </a:t>
            </a:r>
          </a:p>
          <a:p>
            <a:r>
              <a:rPr lang="en-US" sz="2200" dirty="0"/>
              <a:t>London outbreak after I take </a:t>
            </a:r>
          </a:p>
          <a:p>
            <a:r>
              <a:rPr lang="en-US" sz="2200" dirty="0"/>
              <a:t>care of that. ‘Cause that would </a:t>
            </a:r>
          </a:p>
          <a:p>
            <a:r>
              <a:rPr lang="en-US" sz="2200" dirty="0"/>
              <a:t>take one, then I can fly to </a:t>
            </a:r>
            <a:r>
              <a:rPr lang="en-US" sz="2200" dirty="0" smtClean="0"/>
              <a:t>Essen</a:t>
            </a:r>
            <a:r>
              <a:rPr lang="en-US" sz="2200" dirty="0"/>
              <a:t>, then move there. And then </a:t>
            </a:r>
            <a:r>
              <a:rPr lang="en-US" sz="2200" dirty="0" smtClean="0"/>
              <a:t>I </a:t>
            </a:r>
            <a:r>
              <a:rPr lang="en-US" sz="2200" dirty="0"/>
              <a:t>can take the rest of that.”</a:t>
            </a:r>
          </a:p>
        </p:txBody>
      </p:sp>
      <p:sp>
        <p:nvSpPr>
          <p:cNvPr id="8" name="Rectangle 7"/>
          <p:cNvSpPr/>
          <p:nvPr/>
        </p:nvSpPr>
        <p:spPr>
          <a:xfrm>
            <a:off x="4722341" y="2362200"/>
            <a:ext cx="3810000" cy="3139321"/>
          </a:xfrm>
          <a:prstGeom prst="rect">
            <a:avLst/>
          </a:prstGeom>
          <a:solidFill>
            <a:schemeClr val="bg1"/>
          </a:solidFill>
        </p:spPr>
        <p:txBody>
          <a:bodyPr wrap="square">
            <a:spAutoFit/>
          </a:bodyPr>
          <a:lstStyle/>
          <a:p>
            <a:r>
              <a:rPr lang="en-US" sz="2200" dirty="0"/>
              <a:t>“...Essen, I have [the Essen </a:t>
            </a:r>
          </a:p>
          <a:p>
            <a:r>
              <a:rPr lang="en-US" sz="2200" dirty="0"/>
              <a:t>card], so I </a:t>
            </a:r>
            <a:r>
              <a:rPr lang="en-US" sz="2200" dirty="0">
                <a:solidFill>
                  <a:srgbClr val="C00000"/>
                </a:solidFill>
              </a:rPr>
              <a:t>could</a:t>
            </a:r>
            <a:r>
              <a:rPr lang="en-US" sz="2200" dirty="0"/>
              <a:t> fly, I </a:t>
            </a:r>
            <a:r>
              <a:rPr lang="en-US" sz="2200" dirty="0">
                <a:solidFill>
                  <a:srgbClr val="C00000"/>
                </a:solidFill>
              </a:rPr>
              <a:t>could </a:t>
            </a:r>
          </a:p>
          <a:p>
            <a:r>
              <a:rPr lang="en-US" sz="2200" dirty="0"/>
              <a:t>take care of that during my </a:t>
            </a:r>
          </a:p>
          <a:p>
            <a:r>
              <a:rPr lang="en-US" sz="2200" dirty="0"/>
              <a:t>turn. [I </a:t>
            </a:r>
            <a:r>
              <a:rPr lang="en-US" sz="2200" dirty="0">
                <a:solidFill>
                  <a:srgbClr val="C00000"/>
                </a:solidFill>
              </a:rPr>
              <a:t>could</a:t>
            </a:r>
            <a:r>
              <a:rPr lang="en-US" sz="2200" dirty="0"/>
              <a:t> address] that </a:t>
            </a:r>
          </a:p>
          <a:p>
            <a:r>
              <a:rPr lang="en-US" sz="2200" dirty="0"/>
              <a:t>London outbreak after I take </a:t>
            </a:r>
          </a:p>
          <a:p>
            <a:r>
              <a:rPr lang="en-US" sz="2200" dirty="0"/>
              <a:t>care of that. ‘Cause that </a:t>
            </a:r>
            <a:r>
              <a:rPr lang="en-US" sz="2200" dirty="0">
                <a:solidFill>
                  <a:srgbClr val="C00000"/>
                </a:solidFill>
              </a:rPr>
              <a:t>would </a:t>
            </a:r>
          </a:p>
          <a:p>
            <a:r>
              <a:rPr lang="en-US" sz="2200" dirty="0"/>
              <a:t>take one, then I </a:t>
            </a:r>
            <a:r>
              <a:rPr lang="en-US" sz="2200" dirty="0">
                <a:solidFill>
                  <a:srgbClr val="C00000"/>
                </a:solidFill>
              </a:rPr>
              <a:t>can</a:t>
            </a:r>
            <a:r>
              <a:rPr lang="en-US" sz="2200" dirty="0"/>
              <a:t> fly to </a:t>
            </a:r>
            <a:r>
              <a:rPr lang="en-US" sz="2200" dirty="0" smtClean="0"/>
              <a:t>Essen</a:t>
            </a:r>
            <a:r>
              <a:rPr lang="en-US" sz="2200" dirty="0"/>
              <a:t>, then move there. </a:t>
            </a:r>
            <a:r>
              <a:rPr lang="en-US" sz="2200" dirty="0" smtClean="0"/>
              <a:t>And </a:t>
            </a:r>
            <a:r>
              <a:rPr lang="en-US" sz="2200" dirty="0"/>
              <a:t>then </a:t>
            </a:r>
            <a:r>
              <a:rPr lang="en-US" sz="2200" dirty="0" smtClean="0"/>
              <a:t>I </a:t>
            </a:r>
            <a:r>
              <a:rPr lang="en-US" sz="2200" dirty="0">
                <a:solidFill>
                  <a:srgbClr val="C00000"/>
                </a:solidFill>
              </a:rPr>
              <a:t>can</a:t>
            </a:r>
            <a:r>
              <a:rPr lang="en-US" sz="2200" dirty="0"/>
              <a:t> take the rest of that.”</a:t>
            </a:r>
          </a:p>
        </p:txBody>
      </p:sp>
    </p:spTree>
    <p:extLst>
      <p:ext uri="{BB962C8B-B14F-4D97-AF65-F5344CB8AC3E}">
        <p14:creationId xmlns:p14="http://schemas.microsoft.com/office/powerpoint/2010/main" xmlns="" val="245114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Distinguishing categories II</a:t>
            </a:r>
            <a:endParaRPr lang="en-US" dirty="0"/>
          </a:p>
        </p:txBody>
      </p:sp>
      <p:sp>
        <p:nvSpPr>
          <p:cNvPr id="3" name="Content Placeholder 2"/>
          <p:cNvSpPr>
            <a:spLocks noGrp="1"/>
          </p:cNvSpPr>
          <p:nvPr>
            <p:ph idx="1"/>
          </p:nvPr>
        </p:nvSpPr>
        <p:spPr>
          <a:xfrm>
            <a:off x="762000" y="1600201"/>
            <a:ext cx="7924800" cy="609600"/>
          </a:xfrm>
        </p:spPr>
        <p:txBody>
          <a:bodyPr/>
          <a:lstStyle/>
          <a:p>
            <a:r>
              <a:rPr lang="en-US" dirty="0" smtClean="0"/>
              <a:t>Algorithm building </a:t>
            </a:r>
            <a:r>
              <a:rPr lang="en-US" dirty="0" err="1" smtClean="0"/>
              <a:t>vs</a:t>
            </a:r>
            <a:r>
              <a:rPr lang="en-US" dirty="0" smtClean="0"/>
              <a:t> Conditional logic</a:t>
            </a:r>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11</a:t>
            </a:fld>
            <a:endParaRPr lang="en-US"/>
          </a:p>
        </p:txBody>
      </p:sp>
      <p:sp>
        <p:nvSpPr>
          <p:cNvPr id="6" name="Rectangle 5"/>
          <p:cNvSpPr/>
          <p:nvPr/>
        </p:nvSpPr>
        <p:spPr>
          <a:xfrm>
            <a:off x="762000" y="2362200"/>
            <a:ext cx="3962400" cy="3477875"/>
          </a:xfrm>
          <a:prstGeom prst="rect">
            <a:avLst/>
          </a:prstGeom>
        </p:spPr>
        <p:txBody>
          <a:bodyPr wrap="square">
            <a:spAutoFit/>
          </a:bodyPr>
          <a:lstStyle/>
          <a:p>
            <a:r>
              <a:rPr lang="en-US" sz="2200" dirty="0"/>
              <a:t>“...I could move ... here, that’s </a:t>
            </a:r>
          </a:p>
          <a:p>
            <a:r>
              <a:rPr lang="en-US" sz="2200" dirty="0"/>
              <a:t>1. And then take out 1 there, </a:t>
            </a:r>
          </a:p>
          <a:p>
            <a:r>
              <a:rPr lang="en-US" sz="2200" dirty="0"/>
              <a:t>then go to Tokyo, so 3. Wait, </a:t>
            </a:r>
          </a:p>
          <a:p>
            <a:r>
              <a:rPr lang="en-US" sz="2200" dirty="0"/>
              <a:t>1, 2 ... I could move here; and </a:t>
            </a:r>
          </a:p>
          <a:p>
            <a:r>
              <a:rPr lang="en-US" sz="2200" dirty="0"/>
              <a:t>then just not do anything there; </a:t>
            </a:r>
          </a:p>
          <a:p>
            <a:r>
              <a:rPr lang="en-US" sz="2200" dirty="0"/>
              <a:t>and then move to Tokyo; and </a:t>
            </a:r>
          </a:p>
          <a:p>
            <a:r>
              <a:rPr lang="en-US" sz="2200" dirty="0"/>
              <a:t>then fly from Tokyo to where </a:t>
            </a:r>
          </a:p>
          <a:p>
            <a:r>
              <a:rPr lang="en-US" sz="2200" dirty="0"/>
              <a:t>A is; and then give him this </a:t>
            </a:r>
            <a:endParaRPr lang="en-US" sz="2200" dirty="0" smtClean="0"/>
          </a:p>
          <a:p>
            <a:r>
              <a:rPr lang="en-US" sz="2200" dirty="0" smtClean="0"/>
              <a:t>card so the beginning of his </a:t>
            </a:r>
          </a:p>
          <a:p>
            <a:r>
              <a:rPr lang="en-US" sz="2200" dirty="0" smtClean="0"/>
              <a:t>next </a:t>
            </a:r>
            <a:r>
              <a:rPr lang="en-US" sz="2200" dirty="0"/>
              <a:t>turn ... he can play.”</a:t>
            </a:r>
          </a:p>
        </p:txBody>
      </p:sp>
      <p:sp>
        <p:nvSpPr>
          <p:cNvPr id="7" name="Rectangle 6"/>
          <p:cNvSpPr/>
          <p:nvPr/>
        </p:nvSpPr>
        <p:spPr>
          <a:xfrm>
            <a:off x="4724400" y="2362200"/>
            <a:ext cx="3810000" cy="2462213"/>
          </a:xfrm>
          <a:prstGeom prst="rect">
            <a:avLst/>
          </a:prstGeom>
        </p:spPr>
        <p:txBody>
          <a:bodyPr wrap="square">
            <a:spAutoFit/>
          </a:bodyPr>
          <a:lstStyle/>
          <a:p>
            <a:r>
              <a:rPr lang="en-US" sz="2200" dirty="0"/>
              <a:t>“...if Milan gets one more, </a:t>
            </a:r>
          </a:p>
          <a:p>
            <a:r>
              <a:rPr lang="en-US" sz="2200" dirty="0"/>
              <a:t>that means Istanbul gets one, </a:t>
            </a:r>
          </a:p>
          <a:p>
            <a:r>
              <a:rPr lang="en-US" sz="2200" dirty="0"/>
              <a:t>and if Istanbul had 3, that </a:t>
            </a:r>
          </a:p>
          <a:p>
            <a:r>
              <a:rPr lang="en-US" sz="2200" dirty="0"/>
              <a:t>means Istanbul would start </a:t>
            </a:r>
          </a:p>
          <a:p>
            <a:r>
              <a:rPr lang="en-US" sz="2200" dirty="0"/>
              <a:t>infecting ones next to it, too, </a:t>
            </a:r>
          </a:p>
          <a:p>
            <a:r>
              <a:rPr lang="en-US" sz="2200" dirty="0"/>
              <a:t>and it would be like a chain </a:t>
            </a:r>
          </a:p>
          <a:p>
            <a:r>
              <a:rPr lang="en-US" sz="2200" dirty="0"/>
              <a:t>reaction.”</a:t>
            </a:r>
          </a:p>
        </p:txBody>
      </p:sp>
      <p:sp>
        <p:nvSpPr>
          <p:cNvPr id="9" name="Rectangle 8"/>
          <p:cNvSpPr/>
          <p:nvPr/>
        </p:nvSpPr>
        <p:spPr>
          <a:xfrm>
            <a:off x="762000" y="2362200"/>
            <a:ext cx="3962400" cy="3477875"/>
          </a:xfrm>
          <a:prstGeom prst="rect">
            <a:avLst/>
          </a:prstGeom>
          <a:solidFill>
            <a:schemeClr val="bg1"/>
          </a:solidFill>
        </p:spPr>
        <p:txBody>
          <a:bodyPr wrap="square">
            <a:spAutoFit/>
          </a:bodyPr>
          <a:lstStyle/>
          <a:p>
            <a:r>
              <a:rPr lang="en-US" sz="2200" dirty="0" smtClean="0"/>
              <a:t>“...</a:t>
            </a:r>
            <a:r>
              <a:rPr lang="en-US" sz="2200" u="sng" dirty="0" smtClean="0">
                <a:solidFill>
                  <a:srgbClr val="C00000"/>
                </a:solidFill>
              </a:rPr>
              <a:t>if</a:t>
            </a:r>
            <a:r>
              <a:rPr lang="en-US" sz="2200" dirty="0" smtClean="0"/>
              <a:t> I moved here, </a:t>
            </a:r>
            <a:r>
              <a:rPr lang="en-US" sz="2200" u="sng" dirty="0" smtClean="0">
                <a:solidFill>
                  <a:srgbClr val="C00000"/>
                </a:solidFill>
              </a:rPr>
              <a:t>then</a:t>
            </a:r>
            <a:r>
              <a:rPr lang="en-US" sz="2200" dirty="0" smtClean="0"/>
              <a:t> that’s one. And </a:t>
            </a:r>
            <a:r>
              <a:rPr lang="en-US" sz="2200" u="sng" dirty="0" smtClean="0">
                <a:solidFill>
                  <a:srgbClr val="C00000"/>
                </a:solidFill>
              </a:rPr>
              <a:t>if</a:t>
            </a:r>
            <a:r>
              <a:rPr lang="en-US" sz="2200" dirty="0" smtClean="0"/>
              <a:t> I take out one there, </a:t>
            </a:r>
            <a:r>
              <a:rPr lang="en-US" sz="2200" dirty="0" smtClean="0">
                <a:solidFill>
                  <a:srgbClr val="C00000"/>
                </a:solidFill>
              </a:rPr>
              <a:t>then</a:t>
            </a:r>
            <a:r>
              <a:rPr lang="en-US" sz="2200" dirty="0" smtClean="0"/>
              <a:t> go to Tokyo, so 3. Wait, </a:t>
            </a:r>
          </a:p>
          <a:p>
            <a:r>
              <a:rPr lang="en-US" sz="2200" dirty="0" smtClean="0"/>
              <a:t>1, 2… </a:t>
            </a:r>
            <a:r>
              <a:rPr lang="en-US" sz="2200" u="sng" dirty="0" smtClean="0">
                <a:solidFill>
                  <a:srgbClr val="C00000"/>
                </a:solidFill>
              </a:rPr>
              <a:t>If</a:t>
            </a:r>
            <a:r>
              <a:rPr lang="en-US" sz="2200" dirty="0" smtClean="0"/>
              <a:t> I could move here, </a:t>
            </a:r>
            <a:r>
              <a:rPr lang="en-US" sz="2200" dirty="0" smtClean="0">
                <a:solidFill>
                  <a:srgbClr val="C00000"/>
                </a:solidFill>
              </a:rPr>
              <a:t>and</a:t>
            </a:r>
            <a:r>
              <a:rPr lang="en-US" sz="2200" dirty="0" smtClean="0"/>
              <a:t> </a:t>
            </a:r>
            <a:r>
              <a:rPr lang="en-US" sz="2200" dirty="0" smtClean="0">
                <a:solidFill>
                  <a:srgbClr val="C00000"/>
                </a:solidFill>
              </a:rPr>
              <a:t>then</a:t>
            </a:r>
            <a:r>
              <a:rPr lang="en-US" sz="2200" dirty="0" smtClean="0"/>
              <a:t> just not do anything there;</a:t>
            </a:r>
          </a:p>
          <a:p>
            <a:r>
              <a:rPr lang="en-US" sz="2200" dirty="0" smtClean="0">
                <a:solidFill>
                  <a:srgbClr val="C00000"/>
                </a:solidFill>
              </a:rPr>
              <a:t>and</a:t>
            </a:r>
            <a:r>
              <a:rPr lang="en-US" sz="2200" dirty="0" smtClean="0"/>
              <a:t> </a:t>
            </a:r>
            <a:r>
              <a:rPr lang="en-US" sz="2200" dirty="0" smtClean="0">
                <a:solidFill>
                  <a:srgbClr val="C00000"/>
                </a:solidFill>
              </a:rPr>
              <a:t>then</a:t>
            </a:r>
            <a:r>
              <a:rPr lang="en-US" sz="2200" dirty="0" smtClean="0"/>
              <a:t> move to Tokyo; </a:t>
            </a:r>
            <a:r>
              <a:rPr lang="en-US" sz="2200" dirty="0" smtClean="0">
                <a:solidFill>
                  <a:srgbClr val="C00000"/>
                </a:solidFill>
              </a:rPr>
              <a:t>and then </a:t>
            </a:r>
            <a:r>
              <a:rPr lang="en-US" sz="2200" dirty="0" smtClean="0"/>
              <a:t>fly from Tokyo to where </a:t>
            </a:r>
          </a:p>
          <a:p>
            <a:r>
              <a:rPr lang="en-US" sz="2200" dirty="0" smtClean="0"/>
              <a:t>A is; </a:t>
            </a:r>
            <a:r>
              <a:rPr lang="en-US" sz="2200" dirty="0" smtClean="0">
                <a:solidFill>
                  <a:srgbClr val="C00000"/>
                </a:solidFill>
              </a:rPr>
              <a:t>and then </a:t>
            </a:r>
            <a:r>
              <a:rPr lang="en-US" sz="2200" dirty="0" smtClean="0"/>
              <a:t>give him this </a:t>
            </a:r>
          </a:p>
          <a:p>
            <a:r>
              <a:rPr lang="en-US" sz="2200" dirty="0" smtClean="0"/>
              <a:t>card so the beginning of his </a:t>
            </a:r>
          </a:p>
          <a:p>
            <a:r>
              <a:rPr lang="en-US" sz="2200" dirty="0" smtClean="0"/>
              <a:t>next turn </a:t>
            </a:r>
            <a:r>
              <a:rPr lang="en-US" sz="2200" dirty="0"/>
              <a:t>... </a:t>
            </a:r>
            <a:r>
              <a:rPr lang="en-US" sz="2200" dirty="0" smtClean="0"/>
              <a:t>he can play.”</a:t>
            </a:r>
            <a:endParaRPr lang="en-US" sz="2200" dirty="0"/>
          </a:p>
        </p:txBody>
      </p:sp>
    </p:spTree>
    <p:extLst>
      <p:ext uri="{BB962C8B-B14F-4D97-AF65-F5344CB8AC3E}">
        <p14:creationId xmlns:p14="http://schemas.microsoft.com/office/powerpoint/2010/main" xmlns="" val="3345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12</a:t>
            </a:fld>
            <a:endParaRPr lang="en-US"/>
          </a:p>
        </p:txBody>
      </p:sp>
      <p:pic>
        <p:nvPicPr>
          <p:cNvPr id="4098" name="Picture 2"/>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764"/>
          <a:stretch/>
        </p:blipFill>
        <p:spPr bwMode="auto">
          <a:xfrm>
            <a:off x="556054" y="1752600"/>
            <a:ext cx="5387546" cy="4590535"/>
          </a:xfrm>
          <a:prstGeom prst="rect">
            <a:avLst/>
          </a:prstGeom>
          <a:noFill/>
          <a:ln>
            <a:noFill/>
          </a:ln>
        </p:spPr>
      </p:pic>
      <p:pic>
        <p:nvPicPr>
          <p:cNvPr id="4100" name="Picture 4"/>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r="21205"/>
          <a:stretch/>
        </p:blipFill>
        <p:spPr bwMode="auto">
          <a:xfrm>
            <a:off x="4725215" y="1833284"/>
            <a:ext cx="4190185" cy="450985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Title 1"/>
          <p:cNvSpPr txBox="1">
            <a:spLocks/>
          </p:cNvSpPr>
          <p:nvPr/>
        </p:nvSpPr>
        <p:spPr>
          <a:xfrm>
            <a:off x="1066800" y="1143000"/>
            <a:ext cx="7696200" cy="762000"/>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sz="3500" kern="1200" baseline="0">
                <a:solidFill>
                  <a:schemeClr val="tx1"/>
                </a:solidFill>
                <a:latin typeface="+mj-lt"/>
                <a:ea typeface="+mj-ea"/>
                <a:cs typeface="+mj-cs"/>
              </a:defRPr>
            </a:lvl1pPr>
          </a:lstStyle>
          <a:p>
            <a:pPr algn="l"/>
            <a:r>
              <a:rPr lang="en-US" dirty="0" smtClean="0">
                <a:latin typeface="+mn-lt"/>
              </a:rPr>
              <a:t>“Distributed </a:t>
            </a:r>
            <a:r>
              <a:rPr lang="en-US" dirty="0">
                <a:latin typeface="+mn-lt"/>
              </a:rPr>
              <a:t>computation was consistently the most </a:t>
            </a:r>
            <a:r>
              <a:rPr lang="en-US" dirty="0" smtClean="0">
                <a:latin typeface="+mn-lt"/>
              </a:rPr>
              <a:t>frequently </a:t>
            </a:r>
            <a:r>
              <a:rPr lang="en-US" dirty="0">
                <a:latin typeface="+mn-lt"/>
              </a:rPr>
              <a:t>occurring computational discourse </a:t>
            </a:r>
            <a:r>
              <a:rPr lang="en-US" dirty="0" smtClean="0">
                <a:latin typeface="+mn-lt"/>
              </a:rPr>
              <a:t>for </a:t>
            </a:r>
            <a:r>
              <a:rPr lang="en-US" dirty="0">
                <a:latin typeface="+mn-lt"/>
              </a:rPr>
              <a:t>all groups</a:t>
            </a:r>
            <a:r>
              <a:rPr lang="en-US" dirty="0" smtClean="0">
                <a:latin typeface="+mn-lt"/>
              </a:rPr>
              <a:t>.”</a:t>
            </a:r>
            <a:endParaRPr lang="en-US" dirty="0">
              <a:latin typeface="+mn-lt"/>
            </a:endParaRPr>
          </a:p>
        </p:txBody>
      </p:sp>
    </p:spTree>
    <p:extLst>
      <p:ext uri="{BB962C8B-B14F-4D97-AF65-F5344CB8AC3E}">
        <p14:creationId xmlns:p14="http://schemas.microsoft.com/office/powerpoint/2010/main" xmlns="" val="3083977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Distinguishing categories III</a:t>
            </a:r>
            <a:endParaRPr lang="en-US" dirty="0"/>
          </a:p>
        </p:txBody>
      </p:sp>
      <p:sp>
        <p:nvSpPr>
          <p:cNvPr id="3" name="Content Placeholder 2"/>
          <p:cNvSpPr>
            <a:spLocks noGrp="1"/>
          </p:cNvSpPr>
          <p:nvPr>
            <p:ph idx="1"/>
          </p:nvPr>
        </p:nvSpPr>
        <p:spPr>
          <a:xfrm>
            <a:off x="762000" y="1600201"/>
            <a:ext cx="7924800" cy="609600"/>
          </a:xfrm>
        </p:spPr>
        <p:txBody>
          <a:bodyPr/>
          <a:lstStyle/>
          <a:p>
            <a:r>
              <a:rPr lang="en-US" dirty="0" smtClean="0"/>
              <a:t>Distributed computation </a:t>
            </a:r>
            <a:r>
              <a:rPr lang="en-US" dirty="0" err="1" smtClean="0"/>
              <a:t>vs</a:t>
            </a:r>
            <a:r>
              <a:rPr lang="en-US" dirty="0" smtClean="0"/>
              <a:t> rest</a:t>
            </a:r>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13</a:t>
            </a:fld>
            <a:endParaRPr lang="en-US"/>
          </a:p>
        </p:txBody>
      </p:sp>
      <p:sp>
        <p:nvSpPr>
          <p:cNvPr id="6" name="Rectangle 5"/>
          <p:cNvSpPr/>
          <p:nvPr/>
        </p:nvSpPr>
        <p:spPr>
          <a:xfrm>
            <a:off x="762000" y="2362200"/>
            <a:ext cx="4953000" cy="3816429"/>
          </a:xfrm>
          <a:prstGeom prst="rect">
            <a:avLst/>
          </a:prstGeom>
        </p:spPr>
        <p:txBody>
          <a:bodyPr wrap="square">
            <a:spAutoFit/>
          </a:bodyPr>
          <a:lstStyle/>
          <a:p>
            <a:r>
              <a:rPr lang="en-US" sz="2200" dirty="0" smtClean="0"/>
              <a:t>Patrick</a:t>
            </a:r>
            <a:r>
              <a:rPr lang="en-US" sz="2200" dirty="0"/>
              <a:t>: “Okay, for my </a:t>
            </a:r>
            <a:r>
              <a:rPr lang="en-US" sz="2200" dirty="0" smtClean="0"/>
              <a:t>turn first </a:t>
            </a:r>
            <a:r>
              <a:rPr lang="en-US" sz="2200" dirty="0"/>
              <a:t>off I’m going to cure </a:t>
            </a:r>
            <a:r>
              <a:rPr lang="en-US" sz="2200" dirty="0" smtClean="0"/>
              <a:t>Lima</a:t>
            </a:r>
            <a:r>
              <a:rPr lang="en-US" sz="2200" dirty="0"/>
              <a:t>... And then I’m going to </a:t>
            </a:r>
            <a:r>
              <a:rPr lang="en-US" sz="2200" dirty="0" smtClean="0"/>
              <a:t>move </a:t>
            </a:r>
            <a:r>
              <a:rPr lang="en-US" sz="2200" dirty="0"/>
              <a:t>LJ. ... I’ll move you here </a:t>
            </a:r>
            <a:r>
              <a:rPr lang="en-US" sz="2200" dirty="0" smtClean="0"/>
              <a:t>because </a:t>
            </a:r>
            <a:r>
              <a:rPr lang="en-US" sz="2200" dirty="0"/>
              <a:t>that way you’re only </a:t>
            </a:r>
            <a:r>
              <a:rPr lang="en-US" sz="2200" dirty="0" smtClean="0"/>
              <a:t>two </a:t>
            </a:r>
            <a:r>
              <a:rPr lang="en-US" sz="2200" dirty="0"/>
              <a:t>away.” </a:t>
            </a:r>
          </a:p>
          <a:p>
            <a:r>
              <a:rPr lang="en-US" sz="2200" dirty="0"/>
              <a:t>L.J.: “You can move me to </a:t>
            </a:r>
            <a:r>
              <a:rPr lang="en-US" sz="2200" dirty="0" smtClean="0"/>
              <a:t>one </a:t>
            </a:r>
            <a:r>
              <a:rPr lang="en-US" sz="2200" dirty="0"/>
              <a:t>of your cards, and then I’ll </a:t>
            </a:r>
            <a:r>
              <a:rPr lang="en-US" sz="2200" dirty="0" smtClean="0"/>
              <a:t>teleport </a:t>
            </a:r>
            <a:r>
              <a:rPr lang="en-US" sz="2200" dirty="0"/>
              <a:t>there.” </a:t>
            </a:r>
          </a:p>
          <a:p>
            <a:r>
              <a:rPr lang="en-US" sz="2200" dirty="0"/>
              <a:t>Michael: “But you can only </a:t>
            </a:r>
            <a:r>
              <a:rPr lang="en-US" sz="2200" dirty="0" smtClean="0"/>
              <a:t>trade </a:t>
            </a:r>
            <a:r>
              <a:rPr lang="en-US" sz="2200" dirty="0"/>
              <a:t>the card of the one </a:t>
            </a:r>
            <a:r>
              <a:rPr lang="en-US" sz="2200" dirty="0" smtClean="0"/>
              <a:t>you’re </a:t>
            </a:r>
            <a:r>
              <a:rPr lang="en-US" sz="2200" dirty="0"/>
              <a:t>standing in.” </a:t>
            </a:r>
          </a:p>
          <a:p>
            <a:r>
              <a:rPr lang="en-US" sz="2200" dirty="0"/>
              <a:t>L.J.: “Oh, that’s right.” </a:t>
            </a:r>
          </a:p>
          <a:p>
            <a:r>
              <a:rPr lang="en-US" sz="2200" dirty="0"/>
              <a:t>Michael: “Just because you </a:t>
            </a:r>
            <a:r>
              <a:rPr lang="en-US" sz="2200" dirty="0" smtClean="0"/>
              <a:t>have </a:t>
            </a:r>
            <a:r>
              <a:rPr lang="en-US" sz="2200" dirty="0"/>
              <a:t>one, you can’t turn all of </a:t>
            </a:r>
            <a:r>
              <a:rPr lang="en-US" sz="2200" dirty="0" smtClean="0"/>
              <a:t>them in</a:t>
            </a:r>
            <a:endParaRPr lang="en-US" sz="2200" dirty="0"/>
          </a:p>
        </p:txBody>
      </p:sp>
      <p:sp>
        <p:nvSpPr>
          <p:cNvPr id="10" name="Rectangle 9"/>
          <p:cNvSpPr/>
          <p:nvPr/>
        </p:nvSpPr>
        <p:spPr>
          <a:xfrm>
            <a:off x="5791200" y="2362200"/>
            <a:ext cx="3048000" cy="430887"/>
          </a:xfrm>
          <a:prstGeom prst="rect">
            <a:avLst/>
          </a:prstGeom>
        </p:spPr>
        <p:txBody>
          <a:bodyPr wrap="square">
            <a:spAutoFit/>
          </a:bodyPr>
          <a:lstStyle/>
          <a:p>
            <a:r>
              <a:rPr lang="en-US" sz="2200" dirty="0" smtClean="0">
                <a:solidFill>
                  <a:srgbClr val="C00000"/>
                </a:solidFill>
              </a:rPr>
              <a:t>&lt;- Simulation/algorithm</a:t>
            </a:r>
            <a:endParaRPr lang="en-US" sz="2200" dirty="0">
              <a:solidFill>
                <a:srgbClr val="C00000"/>
              </a:solidFill>
            </a:endParaRPr>
          </a:p>
        </p:txBody>
      </p:sp>
      <p:sp>
        <p:nvSpPr>
          <p:cNvPr id="11" name="Rectangle 10"/>
          <p:cNvSpPr/>
          <p:nvPr/>
        </p:nvSpPr>
        <p:spPr>
          <a:xfrm>
            <a:off x="5791200" y="3733800"/>
            <a:ext cx="3048000" cy="430887"/>
          </a:xfrm>
          <a:prstGeom prst="rect">
            <a:avLst/>
          </a:prstGeom>
        </p:spPr>
        <p:txBody>
          <a:bodyPr wrap="square">
            <a:spAutoFit/>
          </a:bodyPr>
          <a:lstStyle/>
          <a:p>
            <a:r>
              <a:rPr lang="en-US" sz="2200" dirty="0" smtClean="0">
                <a:solidFill>
                  <a:srgbClr val="C00000"/>
                </a:solidFill>
              </a:rPr>
              <a:t>&lt;- Conditional logic</a:t>
            </a:r>
            <a:endParaRPr lang="en-US" sz="2200" dirty="0">
              <a:solidFill>
                <a:srgbClr val="C00000"/>
              </a:solidFill>
            </a:endParaRPr>
          </a:p>
        </p:txBody>
      </p:sp>
      <p:sp>
        <p:nvSpPr>
          <p:cNvPr id="12" name="Rectangle 11"/>
          <p:cNvSpPr/>
          <p:nvPr/>
        </p:nvSpPr>
        <p:spPr>
          <a:xfrm>
            <a:off x="5791200" y="4419600"/>
            <a:ext cx="3048000" cy="430887"/>
          </a:xfrm>
          <a:prstGeom prst="rect">
            <a:avLst/>
          </a:prstGeom>
        </p:spPr>
        <p:txBody>
          <a:bodyPr wrap="square">
            <a:spAutoFit/>
          </a:bodyPr>
          <a:lstStyle/>
          <a:p>
            <a:r>
              <a:rPr lang="en-US" sz="2200" dirty="0" smtClean="0">
                <a:solidFill>
                  <a:srgbClr val="C00000"/>
                </a:solidFill>
              </a:rPr>
              <a:t>&lt;- Debugging</a:t>
            </a:r>
            <a:endParaRPr lang="en-US" sz="2200" dirty="0">
              <a:solidFill>
                <a:srgbClr val="C00000"/>
              </a:solidFill>
            </a:endParaRPr>
          </a:p>
        </p:txBody>
      </p:sp>
      <p:sp>
        <p:nvSpPr>
          <p:cNvPr id="13" name="Rectangle 12"/>
          <p:cNvSpPr/>
          <p:nvPr/>
        </p:nvSpPr>
        <p:spPr>
          <a:xfrm>
            <a:off x="762000" y="2362200"/>
            <a:ext cx="4953000" cy="3816429"/>
          </a:xfrm>
          <a:prstGeom prst="rect">
            <a:avLst/>
          </a:prstGeom>
          <a:solidFill>
            <a:schemeClr val="bg1"/>
          </a:solidFill>
        </p:spPr>
        <p:txBody>
          <a:bodyPr wrap="square">
            <a:spAutoFit/>
          </a:bodyPr>
          <a:lstStyle/>
          <a:p>
            <a:r>
              <a:rPr lang="en-US" sz="2200" dirty="0" smtClean="0"/>
              <a:t>Patrick</a:t>
            </a:r>
            <a:r>
              <a:rPr lang="en-US" sz="2200" dirty="0"/>
              <a:t>: “Okay, for my </a:t>
            </a:r>
            <a:r>
              <a:rPr lang="en-US" sz="2200" dirty="0" smtClean="0"/>
              <a:t>turn first </a:t>
            </a:r>
            <a:r>
              <a:rPr lang="en-US" sz="2200" dirty="0"/>
              <a:t>off I’m going to cure </a:t>
            </a:r>
            <a:r>
              <a:rPr lang="en-US" sz="2200" dirty="0" smtClean="0"/>
              <a:t>Lima</a:t>
            </a:r>
            <a:r>
              <a:rPr lang="en-US" sz="2200" dirty="0"/>
              <a:t>... And then I’m going to </a:t>
            </a:r>
            <a:r>
              <a:rPr lang="en-US" sz="2200" dirty="0" smtClean="0"/>
              <a:t>move </a:t>
            </a:r>
            <a:r>
              <a:rPr lang="en-US" sz="2200" dirty="0"/>
              <a:t>LJ. ... I’ll move you here </a:t>
            </a:r>
            <a:r>
              <a:rPr lang="en-US" sz="2200" dirty="0" smtClean="0"/>
              <a:t>because </a:t>
            </a:r>
            <a:r>
              <a:rPr lang="en-US" sz="2200" dirty="0"/>
              <a:t>that way you’re only </a:t>
            </a:r>
            <a:r>
              <a:rPr lang="en-US" sz="2200" dirty="0" smtClean="0"/>
              <a:t>two </a:t>
            </a:r>
            <a:r>
              <a:rPr lang="en-US" sz="2200" dirty="0"/>
              <a:t>away.” </a:t>
            </a:r>
          </a:p>
          <a:p>
            <a:r>
              <a:rPr lang="en-US" sz="2200" dirty="0"/>
              <a:t>L.J.: </a:t>
            </a:r>
            <a:r>
              <a:rPr lang="en-US" sz="2200" dirty="0" smtClean="0"/>
              <a:t>“</a:t>
            </a:r>
            <a:r>
              <a:rPr lang="en-US" sz="2200" dirty="0" smtClean="0">
                <a:solidFill>
                  <a:srgbClr val="C00000"/>
                </a:solidFill>
              </a:rPr>
              <a:t>If</a:t>
            </a:r>
            <a:r>
              <a:rPr lang="en-US" sz="2200" dirty="0" smtClean="0"/>
              <a:t> you move </a:t>
            </a:r>
            <a:r>
              <a:rPr lang="en-US" sz="2200" dirty="0"/>
              <a:t>me to </a:t>
            </a:r>
            <a:r>
              <a:rPr lang="en-US" sz="2200" dirty="0" smtClean="0"/>
              <a:t>one </a:t>
            </a:r>
            <a:r>
              <a:rPr lang="en-US" sz="2200" dirty="0"/>
              <a:t>of your cards, and </a:t>
            </a:r>
            <a:r>
              <a:rPr lang="en-US" sz="2200" dirty="0">
                <a:solidFill>
                  <a:srgbClr val="C00000"/>
                </a:solidFill>
              </a:rPr>
              <a:t>then</a:t>
            </a:r>
            <a:r>
              <a:rPr lang="en-US" sz="2200" dirty="0"/>
              <a:t> I’ll </a:t>
            </a:r>
            <a:r>
              <a:rPr lang="en-US" sz="2200" dirty="0" smtClean="0"/>
              <a:t>teleport </a:t>
            </a:r>
            <a:r>
              <a:rPr lang="en-US" sz="2200" dirty="0"/>
              <a:t>there.” </a:t>
            </a:r>
          </a:p>
          <a:p>
            <a:r>
              <a:rPr lang="en-US" sz="2200" dirty="0"/>
              <a:t>Michael: “But you can only </a:t>
            </a:r>
            <a:r>
              <a:rPr lang="en-US" sz="2200" dirty="0" smtClean="0"/>
              <a:t>trade </a:t>
            </a:r>
            <a:r>
              <a:rPr lang="en-US" sz="2200" dirty="0"/>
              <a:t>the card of the one </a:t>
            </a:r>
            <a:r>
              <a:rPr lang="en-US" sz="2200" dirty="0" smtClean="0"/>
              <a:t>you’re </a:t>
            </a:r>
            <a:r>
              <a:rPr lang="en-US" sz="2200" dirty="0"/>
              <a:t>standing in.” </a:t>
            </a:r>
          </a:p>
          <a:p>
            <a:r>
              <a:rPr lang="en-US" sz="2200" dirty="0"/>
              <a:t>L.J.: “Oh, that’s right.” </a:t>
            </a:r>
          </a:p>
          <a:p>
            <a:r>
              <a:rPr lang="en-US" sz="2200" dirty="0"/>
              <a:t>Michael: “Just because you </a:t>
            </a:r>
            <a:r>
              <a:rPr lang="en-US" sz="2200" dirty="0" smtClean="0"/>
              <a:t>have </a:t>
            </a:r>
            <a:r>
              <a:rPr lang="en-US" sz="2200" dirty="0"/>
              <a:t>one, you can’t turn all of </a:t>
            </a:r>
            <a:r>
              <a:rPr lang="en-US" sz="2200" dirty="0" smtClean="0"/>
              <a:t>them in…”</a:t>
            </a:r>
            <a:endParaRPr lang="en-US" sz="2200" dirty="0"/>
          </a:p>
        </p:txBody>
      </p:sp>
    </p:spTree>
    <p:extLst>
      <p:ext uri="{BB962C8B-B14F-4D97-AF65-F5344CB8AC3E}">
        <p14:creationId xmlns:p14="http://schemas.microsoft.com/office/powerpoint/2010/main" xmlns="" val="53061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1+#ppt_w/2"/>
                                          </p:val>
                                        </p:tav>
                                        <p:tav tm="100000">
                                          <p:val>
                                            <p:strVal val="#ppt_x"/>
                                          </p:val>
                                        </p:tav>
                                      </p:tavLst>
                                    </p:anim>
                                    <p:anim calcmode="lin" valueType="num">
                                      <p:cBhvr additive="base">
                                        <p:cTn id="19"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1+#ppt_w/2"/>
                                          </p:val>
                                        </p:tav>
                                        <p:tav tm="100000">
                                          <p:val>
                                            <p:strVal val="#ppt_x"/>
                                          </p:val>
                                        </p:tav>
                                      </p:tavLst>
                                    </p:anim>
                                    <p:anim calcmode="lin" valueType="num">
                                      <p:cBhvr additive="base">
                                        <p:cTn id="25"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and Global Logic</a:t>
            </a:r>
            <a:endParaRPr lang="en-US" dirty="0"/>
          </a:p>
        </p:txBody>
      </p:sp>
      <p:sp>
        <p:nvSpPr>
          <p:cNvPr id="3" name="Content Placeholder 2"/>
          <p:cNvSpPr>
            <a:spLocks noGrp="1"/>
          </p:cNvSpPr>
          <p:nvPr>
            <p:ph idx="1"/>
          </p:nvPr>
        </p:nvSpPr>
        <p:spPr/>
        <p:txBody>
          <a:bodyPr/>
          <a:lstStyle/>
          <a:p>
            <a:r>
              <a:rPr lang="en-US" dirty="0" smtClean="0"/>
              <a:t>Local logic relates directly to immediate actions being taken</a:t>
            </a:r>
          </a:p>
          <a:p>
            <a:r>
              <a:rPr lang="en-US" dirty="0" smtClean="0"/>
              <a:t>Global (abstracted) logic involves “higher order” relationships</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14</a:t>
            </a:fld>
            <a:endParaRPr lang="en-US"/>
          </a:p>
        </p:txBody>
      </p:sp>
      <p:sp>
        <p:nvSpPr>
          <p:cNvPr id="6" name="Content Placeholder 2"/>
          <p:cNvSpPr txBox="1">
            <a:spLocks/>
          </p:cNvSpPr>
          <p:nvPr/>
        </p:nvSpPr>
        <p:spPr>
          <a:xfrm>
            <a:off x="762000" y="3886200"/>
            <a:ext cx="7924800" cy="236220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dirty="0" smtClean="0">
                <a:solidFill>
                  <a:srgbClr val="C00000"/>
                </a:solidFill>
              </a:rPr>
              <a:t>How can algorithm building be local? Isn’t the abstraction that makes algorithms reusable?</a:t>
            </a:r>
          </a:p>
          <a:p>
            <a:pPr>
              <a:buFont typeface="Wingdings" panose="05000000000000000000" pitchFamily="2" charset="2"/>
              <a:buChar char="Ø"/>
            </a:pPr>
            <a:r>
              <a:rPr lang="en-US" dirty="0" smtClean="0">
                <a:solidFill>
                  <a:srgbClr val="C00000"/>
                </a:solidFill>
              </a:rPr>
              <a:t>Global logic more similar to multi-agent programming or parallel processing?</a:t>
            </a:r>
          </a:p>
        </p:txBody>
      </p:sp>
    </p:spTree>
    <p:extLst>
      <p:ext uri="{BB962C8B-B14F-4D97-AF65-F5344CB8AC3E}">
        <p14:creationId xmlns:p14="http://schemas.microsoft.com/office/powerpoint/2010/main" xmlns="" val="121226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a:t>
            </a:r>
            <a:endParaRPr lang="en-US" dirty="0"/>
          </a:p>
        </p:txBody>
      </p:sp>
      <p:sp>
        <p:nvSpPr>
          <p:cNvPr id="3" name="Content Placeholder 2"/>
          <p:cNvSpPr>
            <a:spLocks noGrp="1"/>
          </p:cNvSpPr>
          <p:nvPr>
            <p:ph idx="1"/>
          </p:nvPr>
        </p:nvSpPr>
        <p:spPr/>
        <p:txBody>
          <a:bodyPr/>
          <a:lstStyle/>
          <a:p>
            <a:pPr marL="0" indent="0">
              <a:buNone/>
            </a:pPr>
            <a:r>
              <a:rPr lang="en-US" dirty="0" smtClean="0"/>
              <a:t>CT quality and quantity depends on:</a:t>
            </a:r>
          </a:p>
          <a:p>
            <a:r>
              <a:rPr lang="en-US" dirty="0" smtClean="0"/>
              <a:t>Internalizing a set of rules by the players (conditional logic &amp; debugging)</a:t>
            </a:r>
          </a:p>
          <a:p>
            <a:r>
              <a:rPr lang="en-US" dirty="0" smtClean="0"/>
              <a:t>Devise strategies for optimizing behavior (algorithm building &amp; debugging)</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15</a:t>
            </a:fld>
            <a:endParaRPr lang="en-US"/>
          </a:p>
        </p:txBody>
      </p:sp>
      <p:sp>
        <p:nvSpPr>
          <p:cNvPr id="6" name="Content Placeholder 2"/>
          <p:cNvSpPr txBox="1">
            <a:spLocks/>
          </p:cNvSpPr>
          <p:nvPr/>
        </p:nvSpPr>
        <p:spPr>
          <a:xfrm>
            <a:off x="762000" y="4419600"/>
            <a:ext cx="7924800" cy="182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dirty="0" smtClean="0">
                <a:solidFill>
                  <a:srgbClr val="C00000"/>
                </a:solidFill>
              </a:rPr>
              <a:t>Do you see other CT constructs that could potentially manifest through board games?</a:t>
            </a:r>
          </a:p>
        </p:txBody>
      </p:sp>
    </p:spTree>
    <p:extLst>
      <p:ext uri="{BB962C8B-B14F-4D97-AF65-F5344CB8AC3E}">
        <p14:creationId xmlns:p14="http://schemas.microsoft.com/office/powerpoint/2010/main" xmlns="" val="1993252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II</a:t>
            </a:r>
            <a:endParaRPr lang="en-US" dirty="0"/>
          </a:p>
        </p:txBody>
      </p:sp>
      <p:sp>
        <p:nvSpPr>
          <p:cNvPr id="3" name="Content Placeholder 2"/>
          <p:cNvSpPr>
            <a:spLocks noGrp="1"/>
          </p:cNvSpPr>
          <p:nvPr>
            <p:ph idx="1"/>
          </p:nvPr>
        </p:nvSpPr>
        <p:spPr/>
        <p:txBody>
          <a:bodyPr/>
          <a:lstStyle/>
          <a:p>
            <a:pPr marL="0" indent="0">
              <a:buNone/>
            </a:pPr>
            <a:r>
              <a:rPr lang="en-US" dirty="0" smtClean="0"/>
              <a:t>Board games advantages:</a:t>
            </a:r>
          </a:p>
          <a:p>
            <a:r>
              <a:rPr lang="en-US" dirty="0" smtClean="0"/>
              <a:t>Coordination for rule understanding and group strategy formation (distributed comp.)</a:t>
            </a:r>
          </a:p>
          <a:p>
            <a:r>
              <a:rPr lang="en-US" dirty="0" smtClean="0"/>
              <a:t>Debugging is associated with the process of internalizing and learning the rules.</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16</a:t>
            </a:fld>
            <a:endParaRPr lang="en-US"/>
          </a:p>
        </p:txBody>
      </p:sp>
      <p:sp>
        <p:nvSpPr>
          <p:cNvPr id="6" name="Content Placeholder 2"/>
          <p:cNvSpPr txBox="1">
            <a:spLocks/>
          </p:cNvSpPr>
          <p:nvPr/>
        </p:nvSpPr>
        <p:spPr>
          <a:xfrm>
            <a:off x="762000" y="4419600"/>
            <a:ext cx="7924800" cy="182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dirty="0" smtClean="0">
                <a:solidFill>
                  <a:srgbClr val="C00000"/>
                </a:solidFill>
              </a:rPr>
              <a:t>Do you consider distribution of labor or cognitive load a CT component?</a:t>
            </a:r>
          </a:p>
        </p:txBody>
      </p:sp>
    </p:spTree>
    <p:extLst>
      <p:ext uri="{BB962C8B-B14F-4D97-AF65-F5344CB8AC3E}">
        <p14:creationId xmlns:p14="http://schemas.microsoft.com/office/powerpoint/2010/main" xmlns="" val="4181060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III</a:t>
            </a:r>
            <a:endParaRPr lang="en-US" dirty="0"/>
          </a:p>
        </p:txBody>
      </p:sp>
      <p:sp>
        <p:nvSpPr>
          <p:cNvPr id="3" name="Content Placeholder 2"/>
          <p:cNvSpPr>
            <a:spLocks noGrp="1"/>
          </p:cNvSpPr>
          <p:nvPr>
            <p:ph idx="1"/>
          </p:nvPr>
        </p:nvSpPr>
        <p:spPr/>
        <p:txBody>
          <a:bodyPr/>
          <a:lstStyle/>
          <a:p>
            <a:r>
              <a:rPr lang="en-US" dirty="0" smtClean="0"/>
              <a:t>Strategic board games should be intentionally designed to develop CT</a:t>
            </a:r>
          </a:p>
          <a:p>
            <a:r>
              <a:rPr lang="en-US" dirty="0" smtClean="0"/>
              <a:t>Increase participation to computational activities through their diverse appeal</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17</a:t>
            </a:fld>
            <a:endParaRPr lang="en-US"/>
          </a:p>
        </p:txBody>
      </p:sp>
      <p:sp>
        <p:nvSpPr>
          <p:cNvPr id="6" name="Content Placeholder 2"/>
          <p:cNvSpPr txBox="1">
            <a:spLocks/>
          </p:cNvSpPr>
          <p:nvPr/>
        </p:nvSpPr>
        <p:spPr>
          <a:xfrm>
            <a:off x="762000" y="3886200"/>
            <a:ext cx="7924800" cy="23622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dirty="0">
                <a:solidFill>
                  <a:srgbClr val="C00000"/>
                </a:solidFill>
              </a:rPr>
              <a:t>Researchers </a:t>
            </a:r>
            <a:r>
              <a:rPr lang="en-US" dirty="0" smtClean="0">
                <a:solidFill>
                  <a:srgbClr val="C00000"/>
                </a:solidFill>
              </a:rPr>
              <a:t>either seek </a:t>
            </a:r>
            <a:r>
              <a:rPr lang="en-US" dirty="0">
                <a:solidFill>
                  <a:srgbClr val="C00000"/>
                </a:solidFill>
              </a:rPr>
              <a:t>new ways to teach CT or instill CT concepts in other </a:t>
            </a:r>
            <a:r>
              <a:rPr lang="en-US" dirty="0" smtClean="0">
                <a:solidFill>
                  <a:srgbClr val="C00000"/>
                </a:solidFill>
              </a:rPr>
              <a:t>domains. What is the best approach? </a:t>
            </a:r>
          </a:p>
          <a:p>
            <a:pPr>
              <a:buFont typeface="Wingdings" panose="05000000000000000000" pitchFamily="2" charset="2"/>
              <a:buChar char="Ø"/>
            </a:pPr>
            <a:r>
              <a:rPr lang="en-US" dirty="0" smtClean="0">
                <a:solidFill>
                  <a:srgbClr val="C00000"/>
                </a:solidFill>
              </a:rPr>
              <a:t>What are the trade-offs of teaching CT with board games instead of using a computer?</a:t>
            </a:r>
          </a:p>
        </p:txBody>
      </p:sp>
    </p:spTree>
    <p:extLst>
      <p:ext uri="{BB962C8B-B14F-4D97-AF65-F5344CB8AC3E}">
        <p14:creationId xmlns:p14="http://schemas.microsoft.com/office/powerpoint/2010/main" xmlns="" val="2156097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of CT </a:t>
            </a:r>
            <a:r>
              <a:rPr lang="en-US" dirty="0" smtClean="0">
                <a:solidFill>
                  <a:srgbClr val="C00000"/>
                </a:solidFill>
              </a:rPr>
              <a:t>(revisited)</a:t>
            </a:r>
            <a:endParaRPr lang="en-US" dirty="0">
              <a:solidFill>
                <a:srgbClr val="C00000"/>
              </a:solidFill>
            </a:endParaRPr>
          </a:p>
        </p:txBody>
      </p:sp>
      <p:sp>
        <p:nvSpPr>
          <p:cNvPr id="3" name="Content Placeholder 2"/>
          <p:cNvSpPr>
            <a:spLocks noGrp="1"/>
          </p:cNvSpPr>
          <p:nvPr>
            <p:ph idx="1"/>
          </p:nvPr>
        </p:nvSpPr>
        <p:spPr>
          <a:xfrm>
            <a:off x="762000" y="1600201"/>
            <a:ext cx="7924800" cy="2971800"/>
          </a:xfrm>
        </p:spPr>
        <p:txBody>
          <a:bodyPr/>
          <a:lstStyle/>
          <a:p>
            <a:r>
              <a:rPr lang="en-US" dirty="0" smtClean="0"/>
              <a:t>Quantitative analysis of the student’s CT makeup</a:t>
            </a:r>
          </a:p>
          <a:p>
            <a:r>
              <a:rPr lang="en-US" dirty="0" smtClean="0"/>
              <a:t>Quantitative analysis of code counts for instances of ‘global’ and ‘local’ CT</a:t>
            </a:r>
          </a:p>
          <a:p>
            <a:r>
              <a:rPr lang="en-US" dirty="0" smtClean="0"/>
              <a:t>Descriptive examples of CT</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18</a:t>
            </a:fld>
            <a:endParaRPr lang="en-US"/>
          </a:p>
        </p:txBody>
      </p:sp>
      <p:sp>
        <p:nvSpPr>
          <p:cNvPr id="6" name="Content Placeholder 2"/>
          <p:cNvSpPr txBox="1">
            <a:spLocks/>
          </p:cNvSpPr>
          <p:nvPr/>
        </p:nvSpPr>
        <p:spPr>
          <a:xfrm>
            <a:off x="762000" y="4419600"/>
            <a:ext cx="7924800" cy="182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dirty="0" smtClean="0">
                <a:solidFill>
                  <a:srgbClr val="C00000"/>
                </a:solidFill>
              </a:rPr>
              <a:t>Were the authors convincing in their consideration of these evidence as CT?</a:t>
            </a:r>
            <a:endParaRPr lang="en-US" dirty="0">
              <a:solidFill>
                <a:srgbClr val="C00000"/>
              </a:solidFill>
            </a:endParaRPr>
          </a:p>
        </p:txBody>
      </p:sp>
    </p:spTree>
    <p:extLst>
      <p:ext uri="{BB962C8B-B14F-4D97-AF65-F5344CB8AC3E}">
        <p14:creationId xmlns:p14="http://schemas.microsoft.com/office/powerpoint/2010/main" xmlns="" val="417413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dirty="0" smtClean="0"/>
              <a:t>“Contemporary strategic board games represent an informal, interactional context in which complex CT takes place”</a:t>
            </a:r>
          </a:p>
          <a:p>
            <a:r>
              <a:rPr lang="en-US" dirty="0" smtClean="0"/>
              <a:t>CT can be easily observed if it is distributed among several participants trying to achieve a common goal (collaborative work/play)</a:t>
            </a:r>
          </a:p>
          <a:p>
            <a:r>
              <a:rPr lang="en-US" dirty="0" smtClean="0"/>
              <a:t>Board games might be profitable for anyone who wishes to understand CT and learning</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a:t>
            </a:r>
            <a:endParaRPr lang="en-US" dirty="0"/>
          </a:p>
        </p:txBody>
      </p:sp>
      <p:sp>
        <p:nvSpPr>
          <p:cNvPr id="3" name="Content Placeholder 2"/>
          <p:cNvSpPr>
            <a:spLocks noGrp="1"/>
          </p:cNvSpPr>
          <p:nvPr>
            <p:ph idx="1"/>
          </p:nvPr>
        </p:nvSpPr>
        <p:spPr>
          <a:xfrm>
            <a:off x="762000" y="1600201"/>
            <a:ext cx="7924800" cy="2590800"/>
          </a:xfrm>
        </p:spPr>
        <p:txBody>
          <a:bodyPr/>
          <a:lstStyle/>
          <a:p>
            <a:r>
              <a:rPr lang="en-US" dirty="0" smtClean="0"/>
              <a:t>“…description and evidence that complex computational thinking can happen spontaneously using non-traditional, non-computational media like strategic board games”</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3</a:t>
            </a:fld>
            <a:endParaRPr lang="en-US"/>
          </a:p>
        </p:txBody>
      </p:sp>
      <p:sp>
        <p:nvSpPr>
          <p:cNvPr id="6" name="Content Placeholder 2"/>
          <p:cNvSpPr txBox="1">
            <a:spLocks/>
          </p:cNvSpPr>
          <p:nvPr/>
        </p:nvSpPr>
        <p:spPr>
          <a:xfrm>
            <a:off x="762000" y="4267200"/>
            <a:ext cx="7924800" cy="182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dirty="0" smtClean="0">
                <a:solidFill>
                  <a:srgbClr val="C00000"/>
                </a:solidFill>
              </a:rPr>
              <a:t>Before reading the paper, and considering the other readings, did you think CT can exist outside of a computer? Examples?</a:t>
            </a:r>
            <a:endParaRPr lang="en-US" dirty="0">
              <a:solidFill>
                <a:srgbClr val="C00000"/>
              </a:solidFill>
            </a:endParaRPr>
          </a:p>
        </p:txBody>
      </p:sp>
    </p:spTree>
    <p:extLst>
      <p:ext uri="{BB962C8B-B14F-4D97-AF65-F5344CB8AC3E}">
        <p14:creationId xmlns:p14="http://schemas.microsoft.com/office/powerpoint/2010/main" xmlns="" val="287409794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of CT</a:t>
            </a:r>
            <a:endParaRPr lang="en-US" dirty="0"/>
          </a:p>
        </p:txBody>
      </p:sp>
      <p:sp>
        <p:nvSpPr>
          <p:cNvPr id="3" name="Content Placeholder 2"/>
          <p:cNvSpPr>
            <a:spLocks noGrp="1"/>
          </p:cNvSpPr>
          <p:nvPr>
            <p:ph idx="1"/>
          </p:nvPr>
        </p:nvSpPr>
        <p:spPr>
          <a:xfrm>
            <a:off x="762000" y="1600201"/>
            <a:ext cx="7924800" cy="2971800"/>
          </a:xfrm>
        </p:spPr>
        <p:txBody>
          <a:bodyPr/>
          <a:lstStyle/>
          <a:p>
            <a:r>
              <a:rPr lang="en-US" dirty="0" smtClean="0"/>
              <a:t>Quantitative analysis of the student’s CT makeup</a:t>
            </a:r>
          </a:p>
          <a:p>
            <a:r>
              <a:rPr lang="en-US" dirty="0" smtClean="0"/>
              <a:t>Quantitative analysis of code counts for instances of ‘global’ and ‘local’ CT</a:t>
            </a:r>
          </a:p>
          <a:p>
            <a:r>
              <a:rPr lang="en-US" dirty="0" smtClean="0"/>
              <a:t>Descriptive examples of CT</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4</a:t>
            </a:fld>
            <a:endParaRPr lang="en-US"/>
          </a:p>
        </p:txBody>
      </p:sp>
      <p:sp>
        <p:nvSpPr>
          <p:cNvPr id="6" name="Content Placeholder 2"/>
          <p:cNvSpPr txBox="1">
            <a:spLocks/>
          </p:cNvSpPr>
          <p:nvPr/>
        </p:nvSpPr>
        <p:spPr>
          <a:xfrm>
            <a:off x="762000" y="4419600"/>
            <a:ext cx="7924800" cy="182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dirty="0" smtClean="0">
                <a:solidFill>
                  <a:srgbClr val="C00000"/>
                </a:solidFill>
              </a:rPr>
              <a:t>Revisit these to discuss if they actually constitute evidence of CT…</a:t>
            </a:r>
            <a:endParaRPr lang="en-US" dirty="0">
              <a:solidFill>
                <a:srgbClr val="C00000"/>
              </a:solidFill>
            </a:endParaRPr>
          </a:p>
        </p:txBody>
      </p:sp>
    </p:spTree>
    <p:extLst>
      <p:ext uri="{BB962C8B-B14F-4D97-AF65-F5344CB8AC3E}">
        <p14:creationId xmlns:p14="http://schemas.microsoft.com/office/powerpoint/2010/main" xmlns="" val="1281006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lstStyle/>
          <a:p>
            <a:r>
              <a:rPr lang="en-US" dirty="0"/>
              <a:t>Create a coding framework for distributed CT</a:t>
            </a:r>
          </a:p>
          <a:p>
            <a:r>
              <a:rPr lang="en-US" dirty="0" smtClean="0"/>
              <a:t>Observe/record 3 groups of players (3-4 players) play a strategy board game</a:t>
            </a:r>
          </a:p>
          <a:p>
            <a:r>
              <a:rPr lang="en-US" dirty="0" smtClean="0"/>
              <a:t>Decode recorded discourse using the coding scheme</a:t>
            </a:r>
          </a:p>
          <a:p>
            <a:r>
              <a:rPr lang="en-US" dirty="0" smtClean="0"/>
              <a:t>Extract qualitative examples of CT during gameplay</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5</a:t>
            </a:fld>
            <a:endParaRPr lang="en-US"/>
          </a:p>
        </p:txBody>
      </p:sp>
    </p:spTree>
    <p:extLst>
      <p:ext uri="{BB962C8B-B14F-4D97-AF65-F5344CB8AC3E}">
        <p14:creationId xmlns:p14="http://schemas.microsoft.com/office/powerpoint/2010/main" xmlns="" val="3331906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5638800" cy="762000"/>
          </a:xfrm>
        </p:spPr>
        <p:txBody>
          <a:bodyPr/>
          <a:lstStyle/>
          <a:p>
            <a:r>
              <a:rPr lang="en-US" i="1" dirty="0" smtClean="0"/>
              <a:t>Pandemic</a:t>
            </a:r>
            <a:endParaRPr lang="en-US" i="1" dirty="0"/>
          </a:p>
        </p:txBody>
      </p:sp>
      <p:sp>
        <p:nvSpPr>
          <p:cNvPr id="3" name="Content Placeholder 2"/>
          <p:cNvSpPr>
            <a:spLocks noGrp="1"/>
          </p:cNvSpPr>
          <p:nvPr>
            <p:ph idx="1"/>
          </p:nvPr>
        </p:nvSpPr>
        <p:spPr>
          <a:xfrm>
            <a:off x="762000" y="1600200"/>
            <a:ext cx="8001000" cy="4525963"/>
          </a:xfrm>
        </p:spPr>
        <p:txBody>
          <a:bodyPr>
            <a:normAutofit/>
          </a:bodyPr>
          <a:lstStyle/>
          <a:p>
            <a:r>
              <a:rPr lang="en-US" dirty="0" smtClean="0"/>
              <a:t>Goal: eliminate four viruses by       discovering their cure</a:t>
            </a:r>
          </a:p>
          <a:p>
            <a:r>
              <a:rPr lang="en-US" dirty="0" smtClean="0"/>
              <a:t>How: coordinate moves and </a:t>
            </a:r>
            <a:r>
              <a:rPr lang="en-US" dirty="0"/>
              <a:t> </a:t>
            </a:r>
            <a:r>
              <a:rPr lang="en-US" dirty="0" smtClean="0"/>
              <a:t>                   utilize resources</a:t>
            </a:r>
          </a:p>
          <a:p>
            <a:r>
              <a:rPr lang="en-US" dirty="0" smtClean="0"/>
              <a:t>Different roles having different powers</a:t>
            </a:r>
          </a:p>
          <a:p>
            <a:r>
              <a:rPr lang="en-US" dirty="0" smtClean="0"/>
              <a:t>‘Epidemic’ cards – spread diseases/outbreaks</a:t>
            </a:r>
          </a:p>
          <a:p>
            <a:r>
              <a:rPr lang="en-US" dirty="0" smtClean="0"/>
              <a:t>‘Player’ cards – get resources and additional powers (rule exemptions)</a:t>
            </a:r>
          </a:p>
          <a:p>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6</a:t>
            </a:fld>
            <a:endParaRPr lang="en-US"/>
          </a:p>
        </p:txBody>
      </p:sp>
      <p:sp>
        <p:nvSpPr>
          <p:cNvPr id="7" name="AutoShape 2" descr="data:image/jpeg;base64,/9j/4AAQSkZJRgABAQAAAQABAAD/2wCEAAkGBxQSERUUExQWFhUWFxkXFxgYFxwYGhgaFxgYGhcaGBgaHiggGBslHBgXITEhJSkrLi4uGB8zODMsNygtLisBCgoKDg0OGxAQGywkICQsLCwsLCwsLCwsLywsLCwsLCwsLCwsLCwsLCwsLCwsLCwsLCwsLCwsLCwsLCwsLCwsLP/AABEIAOkArAMBEQACEQEDEQH/xAAcAAABBQEBAQAAAAAAAAAAAAAEAQIDBQYABwj/xAA/EAACAQIEAwYDBwMBBwUAAAABAhEAAwQSITEFQVEGEyJhcYEykaEUQrHB0eHwByNSchUkM1NigsJDc6Ky8f/EABoBAAMBAQEBAAAAAAAAAAAAAAABAgMEBQb/xAA3EQACAgECBAIKAQMDBQEAAAAAAQIRAyExBBJBUWFxBRMiMoGRobHR8MEUcuEzQlIVIyRiojT/2gAMAwEAAhEDEQA/APFRQB00ASAUAPFsUgGG2Ov0p2A7uejUWAw2zQAyKYDlYigCZLnUVNAPInalY6GsPKmI7JSsKGlKdjojdIpg1Q2gBziRI96WwEU0xHTQAtACEUAJFADpoAVhQA5DQA9xQAygDo1oH1oVaBBlq3I1HT1rNy1LS0HNhehnT86XPoDQrYfblKg/SlzajaFSwCAfKaTlTL5bjYy7ZJ0B1iR59apSM2gNbpj0rWieg4tInnSH/tscq5hB5UnoNLmXkIijrIoYoVYqrlPlRuNrldPYixFnKfI6ihOyZKmQ1QjqAHCgDooASgBynrQA8W6Q6J1FIuju72pWPl2EW3Jp2OKuRDl1pmdal7h7BIaASBlEgEicsxIG8cq5pS1V/upuluie3wy6So7p9ZAlSskAtEsANgTUeuxpbr534dBqDa2DcJwC+6HwgG2wtlWbWWAZToDplYfOsZ8VjhKu+vy3+pUcMnHbY5eCFTlL2xpJJkADxxqY5oV+VV/UKWqT/a/NjjFx9lnXeG4dCc+LtyuogDU6jQ5jyjlz5xSWXI6qDJ5IJ6yM1xa1aW+wsPntaQx31UEg6DZiflXbhlOWNPIqfVfvgYy5VP2XaAkEGD6Vp0JWkqYqHK3ppQC9iVDrqwdqAyQ5ZeDCUXOvmKh6M3S9bj8UOw9ssMjbfdPQ0S01RlH2vZ6g93DwSCNRvVp2ZURlQKYDYpAdFADKYDrazQNBKpU2WSC2TPlz5UropRbJO61Go0Hn61N6Gyh7S1Es2jJ9KGxYotS1B3XTSrTOcvbPaTEBmy5F0UyE5ogQETscu9cj4TE1rfXr3dnVCcuflBG4xirkzcbTxCIEESJEDoSK1XD4o7RM4znK030BibtwMWdyfDzOwGUfIAD2q1GMGqRnFuSdiYXAtr4enL51cnbFikou2GXOBuxBA3FTGeheeK5uZdSS32audDr5UPIjKugenZG4wByn5VHrUtCpJy1QavY1iAWgcjJFT/URRtLBkyJNRZOeyaZQGuICNtan19PRGv8AS5ZQ5WtVtqgu52Xt4WGvOFnluSOtJ5+d1FWRgwzV5HpFaNvv2BWuYEH429YH607y9iZQxN2p/Rkl/gtnE2y+HuLcKjxAaNHUjyqY5uWXLJVfcrPgko+sVNd1qvj2MNxLBG2xkV2J2cYCH8hToB3ejpSAIyTypWMcLflSKSDsHgGYz0/HYfWolKiluW/DezrXCAAYnT8KVnQ/dRrG/p+2XNlO3Tyoeg/WLnZUW+xzqWGUx+HnWUsi7l4U7qiPDdjyxiRzMSOQk/SiXERW5h6jI+hNhez1kNq6zB21olldbGuDhpyyJJqxq4bBodXneneR7IiMccZNuffZBPCTgGuBC+XNpJiP22qMkssVzVsVhwQnLlxyt9mqvyAMZx3D2XZAinKSJnpVwjKaTvcnMseHI4cttd3+B+B7WK+ZVRRlWRAqZ4+XVs6+BjDieePKlUW18PMp7vbu6djH0rX+mguhwLipral8EO452qvMtp1MZ11jqAB+3tU4cMU2q2PR4/Jy48U8TaUk2673r9bAuD8futeCsxhgRvz3H4fWry41y2T6Iz3xUY5Hala1+hVY7FXEusuY+FjHpMj6RWkalFM8/PifD55Q6xk/o9C27V8QuXrdi4zT4FX0hRlBPMxNc/DQWNyiu9nsel1z4MOWO0rb/uerK7hWGW7bug/GBmUzy9PX8a1yTcWn0Ob0fwuLiMOWL99LmT+/74kXAuKPhry3EaCCJ9PMfOqy445IOLOLhOI9TkuWsXpJd1+7G57b4FWVbyDw3FD6cpGo9jIrDhZtqnutH8BcVh9TllDs9PLp9DzlxrXYc42gAgXWooCz4UhuMBArOVJFo2OIxFvBZEZVLMA7TyEkKPxNctc7dPbQ6I1CMW1d/bYsuC9rlW6qlANQIiNzTWOtbN1HmkscopbfU2fFe3FvIwURy9K2j7uphkxPHlcexlOGdoS+Gx9z/C2APciuDiV/3YRXU9Lhop4+aXRy+kbMDwfjtzvhJjMGG/Ufwe9duXGnE5vReRR4mKltK18a0+tEPA8a73mlj8DH5kUZlUfkbehPa4lt/wDGT+xV8MbPeRWMgkyPY1pk0i2jg9H4o5eIhCeqbGWGy4hfK5H/AMopvWD8hYn6vily9JfyO48v99/b6qKWJ+wjf0uq43J5/wAGh4bxO3chFBnLrpA5TXNkxyTt7H0no70jgzKOCKqTjrouiMstmbmUdSPlNdl6WfGrG+fkQ57820T/ABYn5/vSr2rLlmbxxxvo39SSyuS+APu3I+sUnrE0xJ4eJXhJfcsuL8Ne7istpC7MuaAOm/ppFY48sYY7m6SPR9N4G+NfKt0n9P8AAXjeEX1wMXLTgow0jXf9CazhnxPN7Mlqa5E5eilCXvRlp5a/krOy1wDErmkqQQwG5G8Dz0rbiE3jdb9Dk9Cza4tJdU1r4mru8d4XaYquEZipIOdzyPkK81cNx01rlS8kehLieFxScW1abWmPt5l3xbFpiOH27iWxbWWAUEmBodz61rwUJY5ShJ209/geZ6TVzjkTvminqq+x5ViR4jXqHmkVMCSqA1PYmzmur61jk2KQzt1ez4+90QqnsoH71hw3+nfezq4nSSXZL8/yD4XE97ic4BABn2UaT703HlhR6OHKuJ431kVonfkorqMs4tnFxsw+Bm+ZqnpSOXF/3fWTb6N/NhvB8dGFxlvU94g19JO3TSsc2O8sJdjp4RqXDZq6Jv5pozyyBmHIjXoeVdbPIjaqS6BnZw/3m/0H8RWWf3V5nq+gv/1P+2X8AXCTF+3/AKo/GtMnuM4vRbri8X9yG3dL5/8Ac/8AKhaw+BGT2eKf938hHaIf7w3mFP0j8qnD7iOv02v/ADZvvyv/AOUXfBMDbCJcA8RXeTzGum1c2bJK3E+h9D8Bgjix8Ql7TT6+a2KAeHFel3/yrqfufA+WWnGV/wC/8nPhj37KATFyNBP3qal7KZOXFXEyx/8AtX1L8dl8ReulrShgZcEH/GPCejEzXI+LxQVSeu3+Tt43hMn9TOS25mbCzwtsLilZiMlxGtltBB0IBBnc++leVlzxz4XFLVO6PR4rLz545fCi0uq1sbdfQz11jauaLU3odiUciMT2n4SuGvJiVGVGJDKI0Oxgc/SvX4PO80Hiluup48ox4Pio537qetGOZDeutkBJdiQOepr07UI3LoeXKMuKzycFbk2683Z6Nxn/AHXBWsOT41EsOhMaeo0ri4dc0pZOj28jXjskZTUI7RSj8tzzS+ZY13nCMpgPmnYGt7COBdWeorPLsMB7Y+HiN8H/AJs+xg1jw2uKKOvif9ZPvy/ZI9T7QcHw9nhFy9Ytqpe0pJAB3313614uJznxEHKT32PZnllGeTHskp7eTPGsDZZyVQ/d15SOle9OSWrPG4bDkzOUMfZt+SJ+E3NXT/mW2A9Y0/OpyrZ+Jt6Pm7nj/wCUJL41aE4VZ723eUanKGHqsn5UZJcrTL4DB/UYssFvSa80xnZxv74HVSPwP5U869gr0HL/AMyK7pr6f4BAHW7mVSSrkjQnY1ejjqcUY5MWbmgncXpp2YVgOF38ReAW05Zmk+EjnWeTNjxQuTVI2x8LnzZeaUWk3bbVLfUuO0XZvENi+7t2y58KSB4c0nmeWtc/C8TjliUr3Oz0tgyZs3rccXytLXy0/g0VzsZdsYS2HYNdS4rBVJgKW1XX4jrPtFVLPDX7nLwvMskLeiaKRew+Ne8bgskDPm10O884rB+k+FjGnNHXLgH/AFPreeNc17t9fBGx7PdmDbvm6we0WADoLinPlGpggxO0A6ct68viuPjLHyxal2dPT5HZnww9fLPjlu72dfE1eExHdOBl0jVSBCjlIHn+Nc3DZIwlzy18fwKeFTTd/HuUnFh9od/DKyZgGFjnpEe9dPrFF8+3hodUcMFjSm/sQW7F1Tk74MAQpJVZURoYO/KspPHL2uWnuZeplWjdVoJd4NaxFsjFXHEaHLCggaHygkT1BNXiz5MeRRwpa9/3oYcTjhCPNNcy82vs0VLY7B4EH7KgDf5scze3JfYV7KwTn/qu/ovguvxPFycZJxcIJQi+i6+bMNxripvMSTXbFUcZUm2DVAN7uiwOC1QFtwPGd24O1TIaNliOCYXH3O+e+1tyoBAAI0ETJ1rgbz4rUFFq+raO1ZOHnGPrFK0q0a8fBm7yWXwH2N7srly55AMAzt6aV5fJxUZ83Iru9ztfF4Xlc+jVU/FU9UUOA7HcPsvmFxiYIgsIMiOn8itsk/SGSNcsV8wxcZw+B82KKT7+0/ux1rsvw1DOsjnn1+gFJ/8AU5aXFfMI8dw8HcYRT/t/LYRg8Hw6w2a2oBgjcnQgqQddoJqJ8Lx+Vcs8iryJ/wCpQimoRrySRPgrOAZsqWbZO/w/qa0j6P4vI6eZh/1eadq/ovsi7scPsgf8O2vqoH1q36DyvfO/34mb9MZXpr82VmK7QWrLMmUAqYIEfkOlcz9Bpup5GzN+kZvp9yTgHH/tV3IieFBLGT/2jzM/hW8PRmDBKMldra2QuIyZLuqE7R8RQX7WG++4n4oiJOogzsa63DmT7Ap1JIC7T8buYQK8TbJjNEQehrDF6P4Zv3FYsubKv9zoosF22NxwuWW1YQJkry5QI5zpFHE8BjUHWi+RpwvEvmqTf78vqzT4XHJet97bKjQ5iusSJIkGD0mTXhzhPDP1cr8On00+R6sJKS7r9/dNAe/iNEaWQEkFQNDPXbpJ9a1jF6xpOjeEWrWjfRlZmMmI0Pqsk65fXz6V0aKr/fM7YK4Jy38CHimJ7nDuSQCVKjYEmDMZtDA57fMVeCDnlS1rc8/jsseV19zya7i2bc19LVHypDmoAUXKAF7wUgCmy9BQA1dNhQAbhca6/wD7SYahf+1n6kfOlSAifi93kSfenSCyE8ZudTT5UBE3FXO5NPlA9D/p1iR9lZ4m53hBJjTQZR5CNa2x8sYuTIkpSkoo2GITOqIWTNM3Ay5gdToI2aIj0rDJzSVnTj5YM8/7fYJ/ti2bCRcKh5AIzIRALkmBBVhTUOhnOSbJuDcebAuyBZUKS45lgPjJ6zpHTSsMuBS8y8eTlM1wXjj3uKWcRfaS1yGnYBlKADpE1U8aWJxQRnc02bv+qV8WsDkG950AHkhzk/QD3rj4OHt2dGeXsnj/AC1mvSOI1vCe1rLnZzFxggk6hsszy002UaTHUmvOy8DGVJLRX9f390O/DxnKqZssF2mtXGCmD3nwstwbBZ1STDafDM+IA7GvJycBOCuPTpX89vE7ocVGVIibtBhlW5czPAIeCFLZXJVWED/Ic53E7iqXC55NQaXXXWr7alri4xTd9vhb6fIoO2XGUuoyq6E5YUA5wyz4WFxDC3N5U6Gu3gOHljdtefg+unbscfGZ4SVJ/vh28UYGK9dnlnUAJQB1ABINIDu9ooDvtFFAP+00UFktlhvvSYD21Gw96EFED2fIj12+dVzAX/ZW2wUnQqbgAXXVsurSNhlI+dKa5otI0xPllbNxhOKMzALl0ABMkxA5QRNGNNxRWWS53WwbibmZs5AnKFHWBrBPPUk1slRjdmH7c3AAADDtv/pUz+MUpUStzK4a7NxCR4gykEeRB1FZ10K2Np254oMXh7MKQ9tiSJkGRGlYYcXq5N2bZMnMkYMIZgyPLaugxEjlQB3tTsDmGlIB1sjakwOu2qSAjBpgNYUAJQBIGoAawoAbQB00wJLCsWAUSToB1oqwui1u4EqP+JbZt8qkzpuAYhjTliaIU0xmAV7txLakSxiSNhuT7AVCimy7o9P4Lw3D2EANsMSJ11JPVp0HoK6VCKMuZsJdbZbMlpEjQFVjTn+NGjHFOxLw6VLNL7mE7X8FxTYlj3RZRCIFGbkD7EzUST6onmR3Z7sniVv27l+yUtDMxLFdwpygrM6mKqMHeonJVoG9oOHL3DRIgE7/AOIJ/Spot7GKt4k7N4l6H8jUUApyk+E+zfrRYCiw/IaUWgGGyRupp2gOW0TtSsCRhGhpAD3VpgMIoA6KAGzQAs0AKDQAulAB3CcMbl0KhhjzGsCOX4UnPlVlQx88uU2nD+xt3Ed0l24QtlGa2BbiRM+JjzJXnWXrN2dDwOlqZbAKbONUbZbxQ68iSv4Gt4vY5Jxq0ekd7O9dLTMU0PtmOh9qEgcy14Xhizhm0Ua7fFtFFBbHceYqwddmgMR5T+WlKSa1Q4tN6lHfxDXPJRsP16mo1NLiZvtJxK2B3Ukk/FlIkDpJBGtTOSWg4RcjLX8AjKWssxI1KNqY5lSBrHSs7KaorjVCHI5GxilSAl+0v/kfpSpAcmIYdD6j9KKAR7xO/wCFNICMkmgDgKAI2oAbSASgCXC4Z7jZbaM7Hkqlj8hQA/F4O5abLdtvbb/F1Kn5GgAzs1jzZxVm4IGVxmJ2CzDE+gqZq40jTFJRmmz2BeKXLazmLZgcuZh7aD7gmZ3rkVt/c9Kcsai2eW9oOE3cM/eE51Zs4fnJJIzj7pJ1FdUJJ7dDy5p7vqbPD3yUVwfiAb5ia7VqrOV70HYS6cw16x6iCPwqWzRJFq/ESDmHPcdDEH2NPmJcSt7Q8WP2a7l0YKWBgGCuo335j3pSyaDjj7nlWK41fufFdaOg0H0FY22aUi2wnBGum0ATneSwjYKPx/WueU6k0dscfsJmgx/DsMlod2gD2llmmGkAzm60rd6BUeVtmOCyBJ19vpWt0caRG2FHP+e4p8wURXsLGq+LqOY/UU0wBpqgHCgB+WgDiPpQBEwoAjqRHUAeh/0q4omGF64LWdzAJLR4VE5VAUwT5npS9aoOjSOHnVhX9UO0+H4hhLD20dbqXIh1ghGU5gG+8JyGKFXQTi1uYjgGDzFnaO7CspB+8SugG2xgmm060J0umX3CcW6qMihrhhRJlUGwJ6sx5TWahfkVKaWvU0uDtG5auWr93vCVIuW1yhFB2kxOadQZ0NJwUWqKU3JakeE4Y9i0ttiWGpQkQcnIHkSNdR5V2YZc0WjmyKpJkk6AjlrVSWgovULS71qDTQgxeFN1Gtru4yD1fT86mWxUWXnZr+luGwrW3vE4i4JJzCLYIGkJzjXUmsOazTkoynE8Jdw2PuoEZoLMpUTKN4gYHlpp0rnlFs7YTjWpX4XAPj8RcOcLagC67aorT/bB6sT01reGkdTmzU50is7Tdl7+Bcd4M1pjC3F1Un/E9G8qakmYyxuI3h3BDfTPOVc2UE6zAJY+g/Ok5UCVk+N4B3VnvDmCjmecb5SI1AMwaSlbKljpWdwDskMXadwzAhoBEEHSdQd9a0shIHxvY3EW5gC5HIeFh7N+tNSG4lDbTXU5ek0yRb1uOmvMUJgQNTAjqRHCgZ6Hh7N3AK9pCLjXSMxUAlSVAZRrMmNPy0nlv1mqPQhFYXUtepU47s9exC95bEi3o0kDw7yJ6CZHQCtISUUk+phxHtSbjsEYrCKlnIoIIGhJmQ2jfOul+7ocUXbDuz1hFtywDZYEEkQZHTVtx6VKUqBtN6kHGsX3F1mRcoZAVUEnxQY31+LWpcX1NIta0bjiSnuMODuqhW9SoJ/OtOG95oXEr2IspgtdVHIpDtqnlLcx+GuZWB6Mp+RFTKOhUJanqmJJZAykAjUSJGuhBHvXH0O3dnmvaG9dtcUwjM7LLtZI+6csEHzzDKfcVEXdg1STAO2fDnwnFlfDsqJiF75w3wBk0clfcERtmNXHYiS1BuMYwcTTubdxMyw67qHYSIg7dM22o2qmKk9iVbPc8PtW2Uh1EusaglpeemmlZ7yS7jrlQV2ie3c4XKMxJCMEBEBmI0I56GCKyjpOjpyQfqubyLT+lmFyYEMV+NmYD5xXSciCe2uJyYRiB4srR5nLGnuaXRD6szOP4HabDrbuhT3aKoZdGRgo0PvV6PYR5fdSCcpJWTE9J0piGgCgCGpEKiSQBuSAPejYaVuj1N8IzYZntk993qgMDr4ConoNyZ3rzsWVqa7as9HiY2666It7fDlsYF7SmIttLeZBkn1OtYLM55ovxJljSxNGPOMQmYS5IA/0wJ5jzr29meURYDiCJahmjM2Y+Fjr6jYbU1QUywsd3i8ZhgdbauC3IlVKmBPUgfM0S2sqF81Gz4q0M1s2imV9CWJOUjQETB5mRWXCSk5SbVdDq47HCEIqMrtWyoyRXpI8h6OiBjUFoaDpTqwutUencCvd7hlnmsH8PxFedkXLNo9LHLmgpGG7dlji+H5vit38rnqREH3WDURWtlyelAv9V8Mwy38SgeyHe3ba05ttbD6gXAcwecu4j0qvIh11MZw8YZyty3edbyQVtxowBgjMBocpn2NNWJ13PRrt5YS60S6EakQWBysT5nKPmaxyRd6G0Wq1PMu1WNdb1xFzC1yAEBhMj11/KtI42lqRkyuTq9D1XsrfWzh7VokqVRRrsTAn01qzOgTtf4ns2/8AO4pMGdB4j7eEUCWhSds7gs2bjj4nA167x+IqqQXoeVp5UCELUAObDGkAZwYBLoZvugkT15VnlTcaR0cM4rJcuh6t2RJbCWWAkNcZgT5Fh+VZP10V7KVFzcJyuy64zmNi5IEBGk+x5c6ayZ9LgjOUMfSTPJsOJtM06jP88gj8K6ziBSZQhfQ9Yipbo2hroOsYt7Lo66spMTtqOlDlzIfJWpveC8Qu31Z7rFzIAJjptWmFaMzzboLKTXSmcrjZF3M0NjUSM4eJOwH89qSYOJqeyuN7u2CZyvOUmYO0EeRg1x52nk0O7h4NYviAdq7yviLdwAGCje6nT8x8qzqti/MzvFO0hW41q8gupI0YBl6gxyOtCdoUlUhgvYRlFxLCqRIzARGh8I230poHsPbEu62kH3QY0/yJP51ti0TYpLWKHcG4b9ru3FLhCm4In1iqzR2Ij1C+I3Gw1wo5FxIGVl+I7TpOtYUPmH4d0u3rbEnKik6aEF4HzgH50LQe5mf6o44FxbBB13iJC7GOp8P1qiTAKIOhpATM68xQBs7nAvKmIrsfwsIJY5Z0BPWigN92Y8GEw6gyIBkc5za15ebJJZZJM9HHBckXRcXHJBUnQgisFmy82sma+rjWx5JjENhrltoH9wnTaIjTymvYi7jZ5Uo1JoCe5I0B+VIuOgy2C1xVI86qKoUnZtOC33W2VUhRM7TOhmfSK2hbdIynSVsKXH3j99R/2fvWtS7mXNHsMfE3+d0D0VR+O1PlfcXMuwLcDMvjdn/1HT2UaU1ElzNdgsVcOGtKiMwW0RB8KlohCSdwDrp5Vw5a5md+FvlXYqFvXkMXMKYOzlhc19jAnrGlYOOTudilh7FPjcK1w5hbaeZgwY2PkeRHUVcJNKmYZccW+aIXgsB4bYuSEBLebE7actqpJ7om47MsHvKWJURAAA6V2cPGoUzDNNufMZG3cuvevC3mzMx0XeA36Cllktb0CMG9Eix4Jhb7X+7Y25KlouEAmOSkbk1zOS3TNPVyWjLfCv3bmZAbRgd1I6+lVuR7rMB2uxguYluYXQfz5UCKm0VFADbg10oA12C7XXlUi4FuaaEiCPXLuK05RD7fGhfgXsPnCsSTbkQOWmx996KoKs0fD+OW1toqqxVQNcy7agSCZB9a4MvBynKTtHZHiYqKj2LLFcetW1DMH1Exl2Hn0rFcFkTt0af1UPE874jiWLG4Rq06GdiZ0ruqlRxc1sAJYIq8hGtMdIZh3PeqfX8DRuPZmn4G8aHf9v3NbYdJUYZncbD7TeorqZyofdIC776bR6/Salui4pNkd5xGmvzp9CTd4GBhrahfF3a65jvlHI6eorzJy9pnqQilFUT3bl9bR/srqDIzqSBHxZSd+ccqlp3ZV6UY7inaJLYgmTTUbE5pGM4v2muO3gMCtFEylOw7sjiu9W4LrtKMGkNBytMx11FRkyTxtcjN8EIZU1NbB1qzh8OzPcxZCvIZcgZnB1ysIbnzAqJZp5FSWposUMbtypA+Oxdi4A1hMiWz4DME/Mkjn0rXGpJe0c+SUW/ZFXjBVC11pZiSZGsbCfYCrWmxi3Zhr1zMzN1JPzM0xDJoA6aAN52r7GPhPEp7y11g5h/qG3vWyFZn8Fea20hiOsE6+sdN6GMNawhB7vMRMAmB03E60UAfgeEviG7u3OgBOwWORMH8KAbouB2bFrN3onKsK2cZWnlqNNZ+WtQ4piUimxPB/wC8ECxOigmVadvGNNddeVHqtNyucvOG9hFa+ue4VUgyBqQY61lK4aorHU3TO4vwZMKyqlzPmYz1UAaT86rBkcpPTYOIwqME7Asu/rXcefQ26xMe5+lTJbFwe42JouhVZqMRxsqqqi7KBPtXneqt2z0XmSVFDjuKYhyfFHLQcq0WMzeRszmI4exMmTVURYFewEamigBvsjbxHvrRQX2I3wp/egdjApWNdtYpBZHiLjMdTNAEWSgBpWgBIoA+nuK8PW6uV1zKfzBH51sjM8V43wi3Zc2kJNxGYGdnAjwqOTCfesnNxm793T4HXDCpw097XTvXYq7LQQRprv0jnXQqMC3sYx7V5WwjMSygfCDPVSsRyooRo+JdpFxGCYMFW4WCFAdeRDQeUiIo5NSUin4LxK5aUKApUOrGdSusEAHaY5Cm42B6DZIdcyNIMwynadD6b1k4p6MFJxdorRwEDvGZi7vszbgae29NJLYG3J29SBuDVXMZ8pF/sMUOdjUaO/2Yok7QJ9B51DdlUUPHeISoXDhnLHLnVSRI1yqeZjWockjSKbM5esXUMsZaNQWJNvXTMNgfKnQWi0w+KdR/dClSJV5GumgI6mKZJDisbZaA06Q2moB3jzooKBcVjlKHKIb05dR0NKh0DX2IOXbz9AKKCite3OtFDEFrqPlvRQEihdtaKEO+zyJFKhWQdwfL60UUfTTuwIjUc9Y/atUZs857fdnFWLyi4S1x2YrBKZgDtzEqdRWLjPmbVNPozqx5ccoqE7VXTXiYm5Y7zxIyu3MDQt55Tz6xURy+rfLNNLx2Xx7HRPB65c+NqT61o34137icMxjWLyvBlSCVkrIB2612RaktDhknF09C+vYJsStq7bRAz6MQ+pYHxO6aka9KyfE48c3CV6eDf2NsfDZMquNfNL7l5wjs8qR3jIwKyyG22jcoMeIevypf1eJ9X8n+Bvgs/wDx+sfyX/CMOtkMveZlJzAZAuUneIAEbUPPifX6P8Ef0mf/AI/VfkP7xeopeth3JfD5V/tOheop+sh3I9Tk7MCxqvlPdhS3RjAjmdPKlzR7i5JLdFEuJW1YYXySpZwObEE7ac4M6cqj1lycUvqjVYrSbdfBmbwl/Do1tg720VmIUZyZEjNvoYIBqXHnbTitu5p7ii0+/QExGLVi7osKzTcBk78zrqDv608fNF8kvg+/h5lZIwmueHxXbxXg/oDY2wkIF0uBR3g5E8so6xE+ZpwlKVt7XoRkxKNR61b+PT5ALYciZER1568q13MqoWzbIMjSnQh7YcnWigIu4p0Aw4ajlFZE1iihHG2wA1PlRQiEqepo5Qs9txeIv27uS3LodpEx115RW0VFq2ZuSosL9u6VIe2jqRrDkH+c9Kl8ok49zAce7NA3+9RWS3lzEL4mLjXQbDN1nSpnFqPs6/g3hJXv5FonFMDdc2mw8ED76C3l8t9TPMVksKuvk06f+Tf1+Vre+6eq89Sy4OUsLlVAADvl0IYmJdZkxprrVNZI9b8/yjLmwy3VeW3yZdJfB11jy1H0/On6yveTX2J9TfutPw2f1/gIVx7VXMmrTM3CSdNEbXx5n0E/sKzeSOy18v3+TVYJ1bpLx/G/0I3uProAOU6n5DT61D9a9kl5v+F+SksMfebflp9X+DPdsMRctWgy3lViw+IhZG0KI11I35VLwuXvyb+iNI8So/6cEvHd/N/gzeGsWrkticSM+rZLfwqRtrGXUDcVUccYvRUTPLkmuaTbol4rwGLeZCbqquYtEGGafCdmIBE6bbGpjCalJ7a6dVVL5alvNjlGMJLa777gXDOEAMS9xVKkeAgyQR96NhHrNTlnooPRvr0+ZtgxtN5YPmUenX4r90G4ng/97IrAl2GVswywZ3ImNdq2guVKLObJLmbn8+9jn4W/eOhh3VSWg6aczIGo+s0pLl16fUqD59Ov0f8AkhXBg6KCD035daq2td0Q0m62fjsPfAkKTBEEA9P1qoyUtiJRcfe/fyQXMHtE6jX9vKqJslu8Py9CJgdT5x0oFYG+Hp0KxowbOYUEmmoibJD2eu/4j5inaJ5j1fht83GIcZHG45N6USVbGNhWIZ02YkegmkqEgS1bzag76+IbfKqsu+5TcS7PpdbPcbL4iQQBow+E+QNYSyKDp7P6P/J1wvJH2feX1X5X2KO/2muKD3Fy2URsoDJ43BGrZdsvLlWttSSknr1/gz5OdX9PwG8K7aIWAvKLc/eQaE9WFOWOXchUunzNPZxVm4AysrA7GawfDxe6NlxOSKpOl2CSfOqalHqRzRlutfD/ACV/F8cUsXWX4lUlRGaTGmnrU+tjs2jRcPN6pP7Hk2KvXbpzXWZj/wBTbT0BMAeQp88S/UyXShtmQG8QBidCTsRO3kTUt6ql+0XGPsyV9L+T8C0wnaTEomRbhK+agwOkty8q3SvoYOMS2HFRfRQLS96FMt1ZZjKOuXkelY+rfM3PVdF4Fc7jFKNrUG4bdZrqEhTkj7qjNBkAmNWPWs5w9XHlx7t6eHj5I6IN5ZOeV6Javv2+LO4ljHuXme4uUnTLroOmu9dCi1Gn8zktdBUaGgyrDSdjryNYNOHtQ1XVfjx8DqjKOX2Mmj6P+Jd147ryH3MysVbrBG40/GqSjNKS/wAmHPPH7L2vZ6r4Cd0DMGI6/lS5px95Wu6/BpyY8nuvlfZ7fB/wxptnpVxnFq0zGeOcXTQ25g2mCuuke9aJpmLTsKscPdQTJUAaaxJpiLrudBz0HnSshs1F11YgECevT0pq0Q0h5eBDHUHQ9aTBIrcfjSgE6zJHoNzVxXMaUDW8W1xY0ysPpzpzxRkmpbMuEnCSnHRownH8Glh5CuQd9VgN0HOKxxwzqPLca6Nq3XidrzcNKXNyu96TpfAq/tiH/wBIe5JFUseVb5PkkDy4Htj18WwrC8ae3AUJl3yxp85kU3w8WrlKT+P4Mv6pr3YxXlH82bHhnFVZAzoUbpOYctYOoqVw2NdF9/uS+KzP/c15afYurOLRhpHQjbeq5EtkZOUnu2Z3GdjbDMSpe2D90RA+fL3pUNTaQJxfs2oZO55obeQKZZiGOadhy+Vc2Z+ri23s0/hdHXw3tyrupL/5dGUFsgwdD56fSuxSTVrXyMJRknUtPP8AbDMDKsGUmQZ0GxnTfzqZNrwQJRemrfl+fwX2GtJfuZVBUklmCrKg8zMjSa5o45Sbm3v9v3c3yZoQisUY3W7ber+FbbI0WE4cqLB8Ws68vQVbwQestTD+ryLSHsrwSX13KrjXDCbmZczFpJ1mMo135RQ5QwxS2QoKWV9/Hcjt8LuOBJCqo8IOpg6k6be9TDHy2+r1/BeXMpNRWy0X5Ar9sLsCQWKjNodOqjasoPJN8snT7L8nRJ4oxuMW/FvT5KgmxhnMjKSNojn0q3w8d1o+5muNnXK6cf8Aj0+FbF2EyrAAECNddeev6VMHzJZG9Ft4+LJyKm8cY6t6rql2v7s60p++Z6aREA/OrSnKXNsu3fzM5PHBOK1ffovIletmc6LEEMIbeKtSDlONwjQ7cj+s1Qiu4lhjdAEw42nnO4pxlRQHbJtgW216ZhHyqpSTKSszva97bFAXCkTmVVJM6ak7a1lz5OZxjC13bSRrCGKrnOvBRt/wVFrg5NtbiKWViVEuoMrvKjUCspcVyT5Jun4Jv67HTj4eOSN4k35tL6F1hOEIEUOilgxYsJkyPgJ5qN6qGXHKdxn02M8nDZor2oNfAP7oA8x+FdCZytBNt4+EEa7HUUnqLlHNjGBkSF6TPr7UUKmdxm8xw7EDxFfSPOufLSak9tn5M6OHTlcVvVrzWv2sw9nGts0MOjCfrvTfDY7uPsvw0/wbR43LVTqS/wDZX9dy44Q4uOilDAJAUHTXc9QKylDMnSakvHT/AAWsvD1zOLg+larzo12He2kqiBdtAPqY/Ok+KjHSSa+v1RkuCnNXCSkvOn8nr8rCQxOxgeWp/QU1KWRXFpL5v8IzcceF1JNvx0X5f0ILlkGZ/emsME7q33epM+JySVXS7LRfvmOA0jyjX861OcpsVZW7cKOCrGGBB/x00PQispLVS7HVjlUHHo/uT2cenhtI+ZoiekDcnmat7UZKL3eiJcGxAytOnM8yN/nvXJjh6vJyvZ7eD6o7s+T1+HnjvGlLu10f8BE12HmiO9AFk45+s/rQmUCW8OwbwuY5q2ojymtb0FQXcUdJHMfpUpgD43DyP8gOR1+u9K0NHn64V7l52ZZUEyNv3961TQq1Lp8EMqtbHIyP3oUq0KoXAsQddvP8qieOEt0n8DSGXLH3ZNfFlvh1Vj+lc74eC2VeVr7Gr4vL1d+aT+6CzhlFJRa2k/v9zJ5r3ivhp9mQXMGp/kVac11+gnOHb6g97AGCA2h/nvRO5wcWisWVY5qa6MzGI4Cy3yN7eb4hpK84B51eOU3jTl71Cy8jm+X3bNBwuyLSkKd/n02qnG1qZuTTJeFYVbSmCSzGWY7noPSntoiZSctWGQP4daylghJ3VPutPsaR4rKlV2uz1X1OYkjep5Jx2d+f5Q/WYpe9Gv7fw9PqcLulHO17yry1BYk/clfg9H+PkyO4oaCRqpkHY/PlT0kqTIqUNWiC/hV8R8KyZJgLznccqa0QuZsEXEWwRFwKTyUyuhjp61nkjzKlv08zbFN45czVrZ+TJFxTgkOsgcx7xInSrhLmVkZcahKk7XTxRMbk7gj+eVWY2WzuSY5c/PSpRYwGf5tVASJcjzp2IUvUsaK/E8OtMSwGVz95TBFCbGVwwDjnIE6rpvvK6fSatTCwe9gio8LAHzBj06/SrUhUNF7JBzAN/wBOtVuO+5YWOLdYbzBqHAKQbaxqNs1ZuLQmmOa+OtKiSK66ka601YIr77RtWkWOxi4wjSqogl+2a0UBPbxPyqWhEhvVNDHBgah44vdFxySjs/3y2M1j8Fca48KzAnfaR+FZckk9GdKyxrVL9+gJdwLpBZSP51FUrW4c0JbMKwOOYNJltIPMkftRonZM43Hl7F4zjTzE1qcuxa4jf+dDUo1EbYelMTGnYelAhbm/yoGRXaAHryqWSzr249aaGjPcQ/P866Il9CDAbmiRKJU3o6GnQKtbVDM2T/rSEMvcqEJgl3Y/znWiEJc5UxE1qpYgm1tUDCEoB7HNuKSF0BeK/wDBalIvHuVPZ3/jD0b/AOprnz/6fy+51RLm5XQzhR//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4" descr="data:image/jpeg;base64,/9j/4AAQSkZJRgABAQAAAQABAAD/2wCEAAkGBxQSERUUExQWFhUWFxkXFxgYFxwYGhgaFxgYGhcaGBgaHiggGBslHBgXITEhJSkrLi4uGB8zODMsNygtLisBCgoKDg0OGxAQGywkICQsLCwsLCwsLCwsLywsLCwsLCwsLCwsLCwsLCwsLCwsLCwsLCwsLCwsLCwsLCwsLCwsLP/AABEIAOkArAMBEQACEQEDEQH/xAAcAAABBQEBAQAAAAAAAAAAAAAEAQIDBQYABwj/xAA/EAACAQIEAwYDBwMBBwUAAAABAhEAAwQSITEFQVEGEyJhcYEykaEUQrHB0eHwByNSchUkM1NigsJDc6Ky8f/EABoBAAMBAQEBAAAAAAAAAAAAAAABAgMEBQb/xAA3EQACAgECBAIKAQMDBQEAAAAAAQIRAyExBBJBUWFxBRMiMoGRobHR8MEUcuEzQlIVIyRiojT/2gAMAwEAAhEDEQA/APFRQB00ASAUAPFsUgGG2Ov0p2A7uejUWAw2zQAyKYDlYigCZLnUVNAPInalY6GsPKmI7JSsKGlKdjojdIpg1Q2gBziRI96WwEU0xHTQAtACEUAJFADpoAVhQA5DQA9xQAygDo1oH1oVaBBlq3I1HT1rNy1LS0HNhehnT86XPoDQrYfblKg/SlzajaFSwCAfKaTlTL5bjYy7ZJ0B1iR59apSM2gNbpj0rWieg4tInnSH/tscq5hB5UnoNLmXkIijrIoYoVYqrlPlRuNrldPYixFnKfI6ihOyZKmQ1QjqAHCgDooASgBynrQA8W6Q6J1FIuju72pWPl2EW3Jp2OKuRDl1pmdal7h7BIaASBlEgEicsxIG8cq5pS1V/upuluie3wy6So7p9ZAlSskAtEsANgTUeuxpbr534dBqDa2DcJwC+6HwgG2wtlWbWWAZToDplYfOsZ8VjhKu+vy3+pUcMnHbY5eCFTlL2xpJJkADxxqY5oV+VV/UKWqT/a/NjjFx9lnXeG4dCc+LtyuogDU6jQ5jyjlz5xSWXI6qDJ5IJ6yM1xa1aW+wsPntaQx31UEg6DZiflXbhlOWNPIqfVfvgYy5VP2XaAkEGD6Vp0JWkqYqHK3ppQC9iVDrqwdqAyQ5ZeDCUXOvmKh6M3S9bj8UOw9ssMjbfdPQ0S01RlH2vZ6g93DwSCNRvVp2ZURlQKYDYpAdFADKYDrazQNBKpU2WSC2TPlz5UropRbJO61Go0Hn61N6Gyh7S1Es2jJ9KGxYotS1B3XTSrTOcvbPaTEBmy5F0UyE5ogQETscu9cj4TE1rfXr3dnVCcuflBG4xirkzcbTxCIEESJEDoSK1XD4o7RM4znK030BibtwMWdyfDzOwGUfIAD2q1GMGqRnFuSdiYXAtr4enL51cnbFikou2GXOBuxBA3FTGeheeK5uZdSS32audDr5UPIjKugenZG4wByn5VHrUtCpJy1QavY1iAWgcjJFT/URRtLBkyJNRZOeyaZQGuICNtan19PRGv8AS5ZQ5WtVtqgu52Xt4WGvOFnluSOtJ5+d1FWRgwzV5HpFaNvv2BWuYEH429YH607y9iZQxN2p/Rkl/gtnE2y+HuLcKjxAaNHUjyqY5uWXLJVfcrPgko+sVNd1qvj2MNxLBG2xkV2J2cYCH8hToB3ejpSAIyTypWMcLflSKSDsHgGYz0/HYfWolKiluW/DezrXCAAYnT8KVnQ/dRrG/p+2XNlO3Tyoeg/WLnZUW+xzqWGUx+HnWUsi7l4U7qiPDdjyxiRzMSOQk/SiXERW5h6jI+hNhez1kNq6zB21olldbGuDhpyyJJqxq4bBodXneneR7IiMccZNuffZBPCTgGuBC+XNpJiP22qMkssVzVsVhwQnLlxyt9mqvyAMZx3D2XZAinKSJnpVwjKaTvcnMseHI4cttd3+B+B7WK+ZVRRlWRAqZ4+XVs6+BjDieePKlUW18PMp7vbu6djH0rX+mguhwLipral8EO452qvMtp1MZ11jqAB+3tU4cMU2q2PR4/Jy48U8TaUk2673r9bAuD8futeCsxhgRvz3H4fWry41y2T6Iz3xUY5Hala1+hVY7FXEusuY+FjHpMj6RWkalFM8/PifD55Q6xk/o9C27V8QuXrdi4zT4FX0hRlBPMxNc/DQWNyiu9nsel1z4MOWO0rb/uerK7hWGW7bug/GBmUzy9PX8a1yTcWn0Ob0fwuLiMOWL99LmT+/74kXAuKPhry3EaCCJ9PMfOqy445IOLOLhOI9TkuWsXpJd1+7G57b4FWVbyDw3FD6cpGo9jIrDhZtqnutH8BcVh9TllDs9PLp9DzlxrXYc42gAgXWooCz4UhuMBArOVJFo2OIxFvBZEZVLMA7TyEkKPxNctc7dPbQ6I1CMW1d/bYsuC9rlW6qlANQIiNzTWOtbN1HmkscopbfU2fFe3FvIwURy9K2j7uphkxPHlcexlOGdoS+Gx9z/C2APciuDiV/3YRXU9Lhop4+aXRy+kbMDwfjtzvhJjMGG/Ufwe9duXGnE5vReRR4mKltK18a0+tEPA8a73mlj8DH5kUZlUfkbehPa4lt/wDGT+xV8MbPeRWMgkyPY1pk0i2jg9H4o5eIhCeqbGWGy4hfK5H/AMopvWD8hYn6vily9JfyO48v99/b6qKWJ+wjf0uq43J5/wAGh4bxO3chFBnLrpA5TXNkxyTt7H0no70jgzKOCKqTjrouiMstmbmUdSPlNdl6WfGrG+fkQ57820T/ABYn5/vSr2rLlmbxxxvo39SSyuS+APu3I+sUnrE0xJ4eJXhJfcsuL8Ne7istpC7MuaAOm/ppFY48sYY7m6SPR9N4G+NfKt0n9P8AAXjeEX1wMXLTgow0jXf9CazhnxPN7Mlqa5E5eilCXvRlp5a/krOy1wDErmkqQQwG5G8Dz0rbiE3jdb9Dk9Cza4tJdU1r4mru8d4XaYquEZipIOdzyPkK81cNx01rlS8kehLieFxScW1abWmPt5l3xbFpiOH27iWxbWWAUEmBodz61rwUJY5ShJ209/geZ6TVzjkTvminqq+x5ViR4jXqHmkVMCSqA1PYmzmur61jk2KQzt1ez4+90QqnsoH71hw3+nfezq4nSSXZL8/yD4XE97ic4BABn2UaT703HlhR6OHKuJ431kVonfkorqMs4tnFxsw+Bm+ZqnpSOXF/3fWTb6N/NhvB8dGFxlvU94g19JO3TSsc2O8sJdjp4RqXDZq6Jv5pozyyBmHIjXoeVdbPIjaqS6BnZw/3m/0H8RWWf3V5nq+gv/1P+2X8AXCTF+3/AKo/GtMnuM4vRbri8X9yG3dL5/8Ac/8AKhaw+BGT2eKf938hHaIf7w3mFP0j8qnD7iOv02v/ADZvvyv/AOUXfBMDbCJcA8RXeTzGum1c2bJK3E+h9D8Bgjix8Ql7TT6+a2KAeHFel3/yrqfufA+WWnGV/wC/8nPhj37KATFyNBP3qal7KZOXFXEyx/8AtX1L8dl8ReulrShgZcEH/GPCejEzXI+LxQVSeu3+Tt43hMn9TOS25mbCzwtsLilZiMlxGtltBB0IBBnc++leVlzxz4XFLVO6PR4rLz545fCi0uq1sbdfQz11jauaLU3odiUciMT2n4SuGvJiVGVGJDKI0Oxgc/SvX4PO80Hiluup48ox4Pio537qetGOZDeutkBJdiQOepr07UI3LoeXKMuKzycFbk2683Z6Nxn/AHXBWsOT41EsOhMaeo0ri4dc0pZOj28jXjskZTUI7RSj8tzzS+ZY13nCMpgPmnYGt7COBdWeorPLsMB7Y+HiN8H/AJs+xg1jw2uKKOvif9ZPvy/ZI9T7QcHw9nhFy9Ytqpe0pJAB3313614uJznxEHKT32PZnllGeTHskp7eTPGsDZZyVQ/d15SOle9OSWrPG4bDkzOUMfZt+SJ+E3NXT/mW2A9Y0/OpyrZ+Jt6Pm7nj/wCUJL41aE4VZ723eUanKGHqsn5UZJcrTL4DB/UYssFvSa80xnZxv74HVSPwP5U869gr0HL/AMyK7pr6f4BAHW7mVSSrkjQnY1ejjqcUY5MWbmgncXpp2YVgOF38ReAW05Zmk+EjnWeTNjxQuTVI2x8LnzZeaUWk3bbVLfUuO0XZvENi+7t2y58KSB4c0nmeWtc/C8TjliUr3Oz0tgyZs3rccXytLXy0/g0VzsZdsYS2HYNdS4rBVJgKW1XX4jrPtFVLPDX7nLwvMskLeiaKRew+Ne8bgskDPm10O884rB+k+FjGnNHXLgH/AFPreeNc17t9fBGx7PdmDbvm6we0WADoLinPlGpggxO0A6ct68viuPjLHyxal2dPT5HZnww9fLPjlu72dfE1eExHdOBl0jVSBCjlIHn+Nc3DZIwlzy18fwKeFTTd/HuUnFh9od/DKyZgGFjnpEe9dPrFF8+3hodUcMFjSm/sQW7F1Tk74MAQpJVZURoYO/KspPHL2uWnuZeplWjdVoJd4NaxFsjFXHEaHLCggaHygkT1BNXiz5MeRRwpa9/3oYcTjhCPNNcy82vs0VLY7B4EH7KgDf5scze3JfYV7KwTn/qu/ovguvxPFycZJxcIJQi+i6+bMNxripvMSTXbFUcZUm2DVAN7uiwOC1QFtwPGd24O1TIaNliOCYXH3O+e+1tyoBAAI0ETJ1rgbz4rUFFq+raO1ZOHnGPrFK0q0a8fBm7yWXwH2N7srly55AMAzt6aV5fJxUZ83Iru9ztfF4Xlc+jVU/FU9UUOA7HcPsvmFxiYIgsIMiOn8itsk/SGSNcsV8wxcZw+B82KKT7+0/ux1rsvw1DOsjnn1+gFJ/8AU5aXFfMI8dw8HcYRT/t/LYRg8Hw6w2a2oBgjcnQgqQddoJqJ8Lx+Vcs8iryJ/wCpQimoRrySRPgrOAZsqWbZO/w/qa0j6P4vI6eZh/1eadq/ovsi7scPsgf8O2vqoH1q36DyvfO/34mb9MZXpr82VmK7QWrLMmUAqYIEfkOlcz9Bpup5GzN+kZvp9yTgHH/tV3IieFBLGT/2jzM/hW8PRmDBKMldra2QuIyZLuqE7R8RQX7WG++4n4oiJOogzsa63DmT7Ap1JIC7T8buYQK8TbJjNEQehrDF6P4Zv3FYsubKv9zoosF22NxwuWW1YQJkry5QI5zpFHE8BjUHWi+RpwvEvmqTf78vqzT4XHJet97bKjQ5iusSJIkGD0mTXhzhPDP1cr8On00+R6sJKS7r9/dNAe/iNEaWQEkFQNDPXbpJ9a1jF6xpOjeEWrWjfRlZmMmI0Pqsk65fXz6V0aKr/fM7YK4Jy38CHimJ7nDuSQCVKjYEmDMZtDA57fMVeCDnlS1rc8/jsseV19zya7i2bc19LVHypDmoAUXKAF7wUgCmy9BQA1dNhQAbhca6/wD7SYahf+1n6kfOlSAifi93kSfenSCyE8ZudTT5UBE3FXO5NPlA9D/p1iR9lZ4m53hBJjTQZR5CNa2x8sYuTIkpSkoo2GITOqIWTNM3Ay5gdToI2aIj0rDJzSVnTj5YM8/7fYJ/ti2bCRcKh5AIzIRALkmBBVhTUOhnOSbJuDcebAuyBZUKS45lgPjJ6zpHTSsMuBS8y8eTlM1wXjj3uKWcRfaS1yGnYBlKADpE1U8aWJxQRnc02bv+qV8WsDkG950AHkhzk/QD3rj4OHt2dGeXsnj/AC1mvSOI1vCe1rLnZzFxggk6hsszy002UaTHUmvOy8DGVJLRX9f390O/DxnKqZssF2mtXGCmD3nwstwbBZ1STDafDM+IA7GvJycBOCuPTpX89vE7ocVGVIibtBhlW5czPAIeCFLZXJVWED/Ic53E7iqXC55NQaXXXWr7alri4xTd9vhb6fIoO2XGUuoyq6E5YUA5wyz4WFxDC3N5U6Gu3gOHljdtefg+unbscfGZ4SVJ/vh28UYGK9dnlnUAJQB1ABINIDu9ooDvtFFAP+00UFktlhvvSYD21Gw96EFED2fIj12+dVzAX/ZW2wUnQqbgAXXVsurSNhlI+dKa5otI0xPllbNxhOKMzALl0ABMkxA5QRNGNNxRWWS53WwbibmZs5AnKFHWBrBPPUk1slRjdmH7c3AAADDtv/pUz+MUpUStzK4a7NxCR4gykEeRB1FZ10K2Np254oMXh7MKQ9tiSJkGRGlYYcXq5N2bZMnMkYMIZgyPLaugxEjlQB3tTsDmGlIB1sjakwOu2qSAjBpgNYUAJQBIGoAawoAbQB00wJLCsWAUSToB1oqwui1u4EqP+JbZt8qkzpuAYhjTliaIU0xmAV7txLakSxiSNhuT7AVCimy7o9P4Lw3D2EANsMSJ11JPVp0HoK6VCKMuZsJdbZbMlpEjQFVjTn+NGjHFOxLw6VLNL7mE7X8FxTYlj3RZRCIFGbkD7EzUST6onmR3Z7sniVv27l+yUtDMxLFdwpygrM6mKqMHeonJVoG9oOHL3DRIgE7/AOIJ/Spot7GKt4k7N4l6H8jUUApyk+E+zfrRYCiw/IaUWgGGyRupp2gOW0TtSsCRhGhpAD3VpgMIoA6KAGzQAs0AKDQAulAB3CcMbl0KhhjzGsCOX4UnPlVlQx88uU2nD+xt3Ed0l24QtlGa2BbiRM+JjzJXnWXrN2dDwOlqZbAKbONUbZbxQ68iSv4Gt4vY5Jxq0ekd7O9dLTMU0PtmOh9qEgcy14Xhizhm0Ua7fFtFFBbHceYqwddmgMR5T+WlKSa1Q4tN6lHfxDXPJRsP16mo1NLiZvtJxK2B3Ukk/FlIkDpJBGtTOSWg4RcjLX8AjKWssxI1KNqY5lSBrHSs7KaorjVCHI5GxilSAl+0v/kfpSpAcmIYdD6j9KKAR7xO/wCFNICMkmgDgKAI2oAbSASgCXC4Z7jZbaM7Hkqlj8hQA/F4O5abLdtvbb/F1Kn5GgAzs1jzZxVm4IGVxmJ2CzDE+gqZq40jTFJRmmz2BeKXLazmLZgcuZh7aD7gmZ3rkVt/c9Kcsai2eW9oOE3cM/eE51Zs4fnJJIzj7pJ1FdUJJ7dDy5p7vqbPD3yUVwfiAb5ia7VqrOV70HYS6cw16x6iCPwqWzRJFq/ESDmHPcdDEH2NPmJcSt7Q8WP2a7l0YKWBgGCuo335j3pSyaDjj7nlWK41fufFdaOg0H0FY22aUi2wnBGum0ATneSwjYKPx/WueU6k0dscfsJmgx/DsMlod2gD2llmmGkAzm60rd6BUeVtmOCyBJ19vpWt0caRG2FHP+e4p8wURXsLGq+LqOY/UU0wBpqgHCgB+WgDiPpQBEwoAjqRHUAeh/0q4omGF64LWdzAJLR4VE5VAUwT5npS9aoOjSOHnVhX9UO0+H4hhLD20dbqXIh1ghGU5gG+8JyGKFXQTi1uYjgGDzFnaO7CspB+8SugG2xgmm060J0umX3CcW6qMihrhhRJlUGwJ6sx5TWahfkVKaWvU0uDtG5auWr93vCVIuW1yhFB2kxOadQZ0NJwUWqKU3JakeE4Y9i0ttiWGpQkQcnIHkSNdR5V2YZc0WjmyKpJkk6AjlrVSWgovULS71qDTQgxeFN1Gtru4yD1fT86mWxUWXnZr+luGwrW3vE4i4JJzCLYIGkJzjXUmsOazTkoynE8Jdw2PuoEZoLMpUTKN4gYHlpp0rnlFs7YTjWpX4XAPj8RcOcLagC67aorT/bB6sT01reGkdTmzU50is7Tdl7+Bcd4M1pjC3F1Un/E9G8qakmYyxuI3h3BDfTPOVc2UE6zAJY+g/Ok5UCVk+N4B3VnvDmCjmecb5SI1AMwaSlbKljpWdwDskMXadwzAhoBEEHSdQd9a0shIHxvY3EW5gC5HIeFh7N+tNSG4lDbTXU5ek0yRb1uOmvMUJgQNTAjqRHCgZ6Hh7N3AK9pCLjXSMxUAlSVAZRrMmNPy0nlv1mqPQhFYXUtepU47s9exC95bEi3o0kDw7yJ6CZHQCtISUUk+phxHtSbjsEYrCKlnIoIIGhJmQ2jfOul+7ocUXbDuz1hFtywDZYEEkQZHTVtx6VKUqBtN6kHGsX3F1mRcoZAVUEnxQY31+LWpcX1NIta0bjiSnuMODuqhW9SoJ/OtOG95oXEr2IspgtdVHIpDtqnlLcx+GuZWB6Mp+RFTKOhUJanqmJJZAykAjUSJGuhBHvXH0O3dnmvaG9dtcUwjM7LLtZI+6csEHzzDKfcVEXdg1STAO2fDnwnFlfDsqJiF75w3wBk0clfcERtmNXHYiS1BuMYwcTTubdxMyw67qHYSIg7dM22o2qmKk9iVbPc8PtW2Uh1EusaglpeemmlZ7yS7jrlQV2ie3c4XKMxJCMEBEBmI0I56GCKyjpOjpyQfqubyLT+lmFyYEMV+NmYD5xXSciCe2uJyYRiB4srR5nLGnuaXRD6szOP4HabDrbuhT3aKoZdGRgo0PvV6PYR5fdSCcpJWTE9J0piGgCgCGpEKiSQBuSAPejYaVuj1N8IzYZntk993qgMDr4ConoNyZ3rzsWVqa7as9HiY2666It7fDlsYF7SmIttLeZBkn1OtYLM55ovxJljSxNGPOMQmYS5IA/0wJ5jzr29meURYDiCJahmjM2Y+Fjr6jYbU1QUywsd3i8ZhgdbauC3IlVKmBPUgfM0S2sqF81Gz4q0M1s2imV9CWJOUjQETB5mRWXCSk5SbVdDq47HCEIqMrtWyoyRXpI8h6OiBjUFoaDpTqwutUencCvd7hlnmsH8PxFedkXLNo9LHLmgpGG7dlji+H5vit38rnqREH3WDURWtlyelAv9V8Mwy38SgeyHe3ba05ttbD6gXAcwecu4j0qvIh11MZw8YZyty3edbyQVtxowBgjMBocpn2NNWJ13PRrt5YS60S6EakQWBysT5nKPmaxyRd6G0Wq1PMu1WNdb1xFzC1yAEBhMj11/KtI42lqRkyuTq9D1XsrfWzh7VokqVRRrsTAn01qzOgTtf4ns2/8AO4pMGdB4j7eEUCWhSds7gs2bjj4nA167x+IqqQXoeVp5UCELUAObDGkAZwYBLoZvugkT15VnlTcaR0cM4rJcuh6t2RJbCWWAkNcZgT5Fh+VZP10V7KVFzcJyuy64zmNi5IEBGk+x5c6ayZ9LgjOUMfSTPJsOJtM06jP88gj8K6ziBSZQhfQ9Yipbo2hroOsYt7Lo66spMTtqOlDlzIfJWpveC8Qu31Z7rFzIAJjptWmFaMzzboLKTXSmcrjZF3M0NjUSM4eJOwH89qSYOJqeyuN7u2CZyvOUmYO0EeRg1x52nk0O7h4NYviAdq7yviLdwAGCje6nT8x8qzqti/MzvFO0hW41q8gupI0YBl6gxyOtCdoUlUhgvYRlFxLCqRIzARGh8I230poHsPbEu62kH3QY0/yJP51ti0TYpLWKHcG4b9ru3FLhCm4In1iqzR2Ij1C+I3Gw1wo5FxIGVl+I7TpOtYUPmH4d0u3rbEnKik6aEF4HzgH50LQe5mf6o44FxbBB13iJC7GOp8P1qiTAKIOhpATM68xQBs7nAvKmIrsfwsIJY5Z0BPWigN92Y8GEw6gyIBkc5za15ebJJZZJM9HHBckXRcXHJBUnQgisFmy82sma+rjWx5JjENhrltoH9wnTaIjTymvYi7jZ5Uo1JoCe5I0B+VIuOgy2C1xVI86qKoUnZtOC33W2VUhRM7TOhmfSK2hbdIynSVsKXH3j99R/2fvWtS7mXNHsMfE3+d0D0VR+O1PlfcXMuwLcDMvjdn/1HT2UaU1ElzNdgsVcOGtKiMwW0RB8KlohCSdwDrp5Vw5a5md+FvlXYqFvXkMXMKYOzlhc19jAnrGlYOOTudilh7FPjcK1w5hbaeZgwY2PkeRHUVcJNKmYZccW+aIXgsB4bYuSEBLebE7actqpJ7om47MsHvKWJURAAA6V2cPGoUzDNNufMZG3cuvevC3mzMx0XeA36Cllktb0CMG9Eix4Jhb7X+7Y25KlouEAmOSkbk1zOS3TNPVyWjLfCv3bmZAbRgd1I6+lVuR7rMB2uxguYluYXQfz5UCKm0VFADbg10oA12C7XXlUi4FuaaEiCPXLuK05RD7fGhfgXsPnCsSTbkQOWmx996KoKs0fD+OW1toqqxVQNcy7agSCZB9a4MvBynKTtHZHiYqKj2LLFcetW1DMH1Exl2Hn0rFcFkTt0af1UPE874jiWLG4Rq06GdiZ0ruqlRxc1sAJYIq8hGtMdIZh3PeqfX8DRuPZmn4G8aHf9v3NbYdJUYZncbD7TeorqZyofdIC776bR6/Salui4pNkd5xGmvzp9CTd4GBhrahfF3a65jvlHI6eorzJy9pnqQilFUT3bl9bR/srqDIzqSBHxZSd+ccqlp3ZV6UY7inaJLYgmTTUbE5pGM4v2muO3gMCtFEylOw7sjiu9W4LrtKMGkNBytMx11FRkyTxtcjN8EIZU1NbB1qzh8OzPcxZCvIZcgZnB1ysIbnzAqJZp5FSWposUMbtypA+Oxdi4A1hMiWz4DME/Mkjn0rXGpJe0c+SUW/ZFXjBVC11pZiSZGsbCfYCrWmxi3Zhr1zMzN1JPzM0xDJoA6aAN52r7GPhPEp7y11g5h/qG3vWyFZn8Fea20hiOsE6+sdN6GMNawhB7vMRMAmB03E60UAfgeEviG7u3OgBOwWORMH8KAbouB2bFrN3onKsK2cZWnlqNNZ+WtQ4piUimxPB/wC8ECxOigmVadvGNNddeVHqtNyucvOG9hFa+ue4VUgyBqQY61lK4aorHU3TO4vwZMKyqlzPmYz1UAaT86rBkcpPTYOIwqME7Asu/rXcefQ26xMe5+lTJbFwe42JouhVZqMRxsqqqi7KBPtXneqt2z0XmSVFDjuKYhyfFHLQcq0WMzeRszmI4exMmTVURYFewEamigBvsjbxHvrRQX2I3wp/egdjApWNdtYpBZHiLjMdTNAEWSgBpWgBIoA+nuK8PW6uV1zKfzBH51sjM8V43wi3Zc2kJNxGYGdnAjwqOTCfesnNxm793T4HXDCpw097XTvXYq7LQQRprv0jnXQqMC3sYx7V5WwjMSygfCDPVSsRyooRo+JdpFxGCYMFW4WCFAdeRDQeUiIo5NSUin4LxK5aUKApUOrGdSusEAHaY5Cm42B6DZIdcyNIMwynadD6b1k4p6MFJxdorRwEDvGZi7vszbgae29NJLYG3J29SBuDVXMZ8pF/sMUOdjUaO/2Yok7QJ9B51DdlUUPHeISoXDhnLHLnVSRI1yqeZjWockjSKbM5esXUMsZaNQWJNvXTMNgfKnQWi0w+KdR/dClSJV5GumgI6mKZJDisbZaA06Q2moB3jzooKBcVjlKHKIb05dR0NKh0DX2IOXbz9AKKCite3OtFDEFrqPlvRQEihdtaKEO+zyJFKhWQdwfL60UUfTTuwIjUc9Y/atUZs857fdnFWLyi4S1x2YrBKZgDtzEqdRWLjPmbVNPozqx5ccoqE7VXTXiYm5Y7zxIyu3MDQt55Tz6xURy+rfLNNLx2Xx7HRPB65c+NqT61o34137icMxjWLyvBlSCVkrIB2612RaktDhknF09C+vYJsStq7bRAz6MQ+pYHxO6aka9KyfE48c3CV6eDf2NsfDZMquNfNL7l5wjs8qR3jIwKyyG22jcoMeIevypf1eJ9X8n+Bvgs/wDx+sfyX/CMOtkMveZlJzAZAuUneIAEbUPPifX6P8Ef0mf/AI/VfkP7xeopeth3JfD5V/tOheop+sh3I9Tk7MCxqvlPdhS3RjAjmdPKlzR7i5JLdFEuJW1YYXySpZwObEE7ac4M6cqj1lycUvqjVYrSbdfBmbwl/Do1tg720VmIUZyZEjNvoYIBqXHnbTitu5p7ii0+/QExGLVi7osKzTcBk78zrqDv608fNF8kvg+/h5lZIwmueHxXbxXg/oDY2wkIF0uBR3g5E8so6xE+ZpwlKVt7XoRkxKNR61b+PT5ALYciZER1568q13MqoWzbIMjSnQh7YcnWigIu4p0Aw4ajlFZE1iihHG2wA1PlRQiEqepo5Qs9txeIv27uS3LodpEx115RW0VFq2ZuSosL9u6VIe2jqRrDkH+c9Kl8ok49zAce7NA3+9RWS3lzEL4mLjXQbDN1nSpnFqPs6/g3hJXv5FonFMDdc2mw8ED76C3l8t9TPMVksKuvk06f+Tf1+Vre+6eq89Sy4OUsLlVAADvl0IYmJdZkxprrVNZI9b8/yjLmwy3VeW3yZdJfB11jy1H0/On6yveTX2J9TfutPw2f1/gIVx7VXMmrTM3CSdNEbXx5n0E/sKzeSOy18v3+TVYJ1bpLx/G/0I3uProAOU6n5DT61D9a9kl5v+F+SksMfebflp9X+DPdsMRctWgy3lViw+IhZG0KI11I35VLwuXvyb+iNI8So/6cEvHd/N/gzeGsWrkticSM+rZLfwqRtrGXUDcVUccYvRUTPLkmuaTbol4rwGLeZCbqquYtEGGafCdmIBE6bbGpjCalJ7a6dVVL5alvNjlGMJLa777gXDOEAMS9xVKkeAgyQR96NhHrNTlnooPRvr0+ZtgxtN5YPmUenX4r90G4ng/97IrAl2GVswywZ3ImNdq2guVKLObJLmbn8+9jn4W/eOhh3VSWg6aczIGo+s0pLl16fUqD59Ov0f8AkhXBg6KCD035daq2td0Q0m62fjsPfAkKTBEEA9P1qoyUtiJRcfe/fyQXMHtE6jX9vKqJslu8Py9CJgdT5x0oFYG+Hp0KxowbOYUEmmoibJD2eu/4j5inaJ5j1fht83GIcZHG45N6USVbGNhWIZ02YkegmkqEgS1bzag76+IbfKqsu+5TcS7PpdbPcbL4iQQBow+E+QNYSyKDp7P6P/J1wvJH2feX1X5X2KO/2muKD3Fy2URsoDJ43BGrZdsvLlWttSSknr1/gz5OdX9PwG8K7aIWAvKLc/eQaE9WFOWOXchUunzNPZxVm4AysrA7GawfDxe6NlxOSKpOl2CSfOqalHqRzRlutfD/ACV/F8cUsXWX4lUlRGaTGmnrU+tjs2jRcPN6pP7Hk2KvXbpzXWZj/wBTbT0BMAeQp88S/UyXShtmQG8QBidCTsRO3kTUt6ql+0XGPsyV9L+T8C0wnaTEomRbhK+agwOkty8q3SvoYOMS2HFRfRQLS96FMt1ZZjKOuXkelY+rfM3PVdF4Fc7jFKNrUG4bdZrqEhTkj7qjNBkAmNWPWs5w9XHlx7t6eHj5I6IN5ZOeV6Javv2+LO4ljHuXme4uUnTLroOmu9dCi1Gn8zktdBUaGgyrDSdjryNYNOHtQ1XVfjx8DqjKOX2Mmj6P+Jd147ryH3MysVbrBG40/GqSjNKS/wAmHPPH7L2vZ6r4Cd0DMGI6/lS5px95Wu6/BpyY8nuvlfZ7fB/wxptnpVxnFq0zGeOcXTQ25g2mCuuke9aJpmLTsKscPdQTJUAaaxJpiLrudBz0HnSshs1F11YgECevT0pq0Q0h5eBDHUHQ9aTBIrcfjSgE6zJHoNzVxXMaUDW8W1xY0ysPpzpzxRkmpbMuEnCSnHRownH8Glh5CuQd9VgN0HOKxxwzqPLca6Nq3XidrzcNKXNyu96TpfAq/tiH/wBIe5JFUseVb5PkkDy4Htj18WwrC8ae3AUJl3yxp85kU3w8WrlKT+P4Mv6pr3YxXlH82bHhnFVZAzoUbpOYctYOoqVw2NdF9/uS+KzP/c15afYurOLRhpHQjbeq5EtkZOUnu2Z3GdjbDMSpe2D90RA+fL3pUNTaQJxfs2oZO55obeQKZZiGOadhy+Vc2Z+ri23s0/hdHXw3tyrupL/5dGUFsgwdD56fSuxSTVrXyMJRknUtPP8AbDMDKsGUmQZ0GxnTfzqZNrwQJRemrfl+fwX2GtJfuZVBUklmCrKg8zMjSa5o45Sbm3v9v3c3yZoQisUY3W7ber+FbbI0WE4cqLB8Ws68vQVbwQestTD+ryLSHsrwSX13KrjXDCbmZczFpJ1mMo135RQ5QwxS2QoKWV9/Hcjt8LuOBJCqo8IOpg6k6be9TDHy2+r1/BeXMpNRWy0X5Ar9sLsCQWKjNodOqjasoPJN8snT7L8nRJ4oxuMW/FvT5KgmxhnMjKSNojn0q3w8d1o+5muNnXK6cf8Aj0+FbF2EyrAAECNddeev6VMHzJZG9Ft4+LJyKm8cY6t6rql2v7s60p++Z6aREA/OrSnKXNsu3fzM5PHBOK1ffovIletmc6LEEMIbeKtSDlONwjQ7cj+s1Qiu4lhjdAEw42nnO4pxlRQHbJtgW216ZhHyqpSTKSszva97bFAXCkTmVVJM6ak7a1lz5OZxjC13bSRrCGKrnOvBRt/wVFrg5NtbiKWViVEuoMrvKjUCspcVyT5Jun4Jv67HTj4eOSN4k35tL6F1hOEIEUOilgxYsJkyPgJ5qN6qGXHKdxn02M8nDZor2oNfAP7oA8x+FdCZytBNt4+EEa7HUUnqLlHNjGBkSF6TPr7UUKmdxm8xw7EDxFfSPOufLSak9tn5M6OHTlcVvVrzWv2sw9nGts0MOjCfrvTfDY7uPsvw0/wbR43LVTqS/wDZX9dy44Q4uOilDAJAUHTXc9QKylDMnSakvHT/AAWsvD1zOLg+larzo12He2kqiBdtAPqY/Ok+KjHSSa+v1RkuCnNXCSkvOn8nr8rCQxOxgeWp/QU1KWRXFpL5v8IzcceF1JNvx0X5f0ILlkGZ/emsME7q33epM+JySVXS7LRfvmOA0jyjX861OcpsVZW7cKOCrGGBB/x00PQispLVS7HVjlUHHo/uT2cenhtI+ZoiekDcnmat7UZKL3eiJcGxAytOnM8yN/nvXJjh6vJyvZ7eD6o7s+T1+HnjvGlLu10f8BE12HmiO9AFk45+s/rQmUCW8OwbwuY5q2ojymtb0FQXcUdJHMfpUpgD43DyP8gOR1+u9K0NHn64V7l52ZZUEyNv3961TQq1Lp8EMqtbHIyP3oUq0KoXAsQddvP8qieOEt0n8DSGXLH3ZNfFlvh1Vj+lc74eC2VeVr7Gr4vL1d+aT+6CzhlFJRa2k/v9zJ5r3ivhp9mQXMGp/kVac11+gnOHb6g97AGCA2h/nvRO5wcWisWVY5qa6MzGI4Cy3yN7eb4hpK84B51eOU3jTl71Cy8jm+X3bNBwuyLSkKd/n02qnG1qZuTTJeFYVbSmCSzGWY7noPSntoiZSctWGQP4daylghJ3VPutPsaR4rKlV2uz1X1OYkjep5Jx2d+f5Q/WYpe9Gv7fw9PqcLulHO17yry1BYk/clfg9H+PkyO4oaCRqpkHY/PlT0kqTIqUNWiC/hV8R8KyZJgLznccqa0QuZsEXEWwRFwKTyUyuhjp61nkjzKlv08zbFN45czVrZ+TJFxTgkOsgcx7xInSrhLmVkZcahKk7XTxRMbk7gj+eVWY2WzuSY5c/PSpRYwGf5tVASJcjzp2IUvUsaK/E8OtMSwGVz95TBFCbGVwwDjnIE6rpvvK6fSatTCwe9gio8LAHzBj06/SrUhUNF7JBzAN/wBOtVuO+5YWOLdYbzBqHAKQbaxqNs1ZuLQmmOa+OtKiSK66ka601YIr77RtWkWOxi4wjSqogl+2a0UBPbxPyqWhEhvVNDHBgah44vdFxySjs/3y2M1j8Fca48KzAnfaR+FZckk9GdKyxrVL9+gJdwLpBZSP51FUrW4c0JbMKwOOYNJltIPMkftRonZM43Hl7F4zjTzE1qcuxa4jf+dDUo1EbYelMTGnYelAhbm/yoGRXaAHryqWSzr249aaGjPcQ/P866Il9CDAbmiRKJU3o6GnQKtbVDM2T/rSEMvcqEJgl3Y/znWiEJc5UxE1qpYgm1tUDCEoB7HNuKSF0BeK/wDBalIvHuVPZ3/jD0b/AOprnz/6fy+51RLm5XQzhR//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data:image/jpeg;base64,/9j/4AAQSkZJRgABAQAAAQABAAD/2wCEAAkGBxQSERUUExQWFhUWFxkXFxgYFxwYGhgaFxgYGhcaGBgaHiggGBslHBgXITEhJSkrLi4uGB8zODMsNygtLisBCgoKDg0OGxAQGywkICQsLCwsLCwsLCwsLywsLCwsLCwsLCwsLCwsLCwsLCwsLCwsLCwsLCwsLCwsLCwsLCwsLP/AABEIAOkArAMBEQACEQEDEQH/xAAcAAABBQEBAQAAAAAAAAAAAAAEAQIDBQYABwj/xAA/EAACAQIEAwYDBwMBBwUAAAABAhEAAwQSITEFQVEGEyJhcYEykaEUQrHB0eHwByNSchUkM1NigsJDc6Ky8f/EABoBAAMBAQEBAAAAAAAAAAAAAAABAgMEBQb/xAA3EQACAgECBAIKAQMDBQEAAAAAAQIRAyExBBJBUWFxBRMiMoGRobHR8MEUcuEzQlIVIyRiojT/2gAMAwEAAhEDEQA/APFRQB00ASAUAPFsUgGG2Ov0p2A7uejUWAw2zQAyKYDlYigCZLnUVNAPInalY6GsPKmI7JSsKGlKdjojdIpg1Q2gBziRI96WwEU0xHTQAtACEUAJFADpoAVhQA5DQA9xQAygDo1oH1oVaBBlq3I1HT1rNy1LS0HNhehnT86XPoDQrYfblKg/SlzajaFSwCAfKaTlTL5bjYy7ZJ0B1iR59apSM2gNbpj0rWieg4tInnSH/tscq5hB5UnoNLmXkIijrIoYoVYqrlPlRuNrldPYixFnKfI6ihOyZKmQ1QjqAHCgDooASgBynrQA8W6Q6J1FIuju72pWPl2EW3Jp2OKuRDl1pmdal7h7BIaASBlEgEicsxIG8cq5pS1V/upuluie3wy6So7p9ZAlSskAtEsANgTUeuxpbr534dBqDa2DcJwC+6HwgG2wtlWbWWAZToDplYfOsZ8VjhKu+vy3+pUcMnHbY5eCFTlL2xpJJkADxxqY5oV+VV/UKWqT/a/NjjFx9lnXeG4dCc+LtyuogDU6jQ5jyjlz5xSWXI6qDJ5IJ6yM1xa1aW+wsPntaQx31UEg6DZiflXbhlOWNPIqfVfvgYy5VP2XaAkEGD6Vp0JWkqYqHK3ppQC9iVDrqwdqAyQ5ZeDCUXOvmKh6M3S9bj8UOw9ssMjbfdPQ0S01RlH2vZ6g93DwSCNRvVp2ZURlQKYDYpAdFADKYDrazQNBKpU2WSC2TPlz5UropRbJO61Go0Hn61N6Gyh7S1Es2jJ9KGxYotS1B3XTSrTOcvbPaTEBmy5F0UyE5ogQETscu9cj4TE1rfXr3dnVCcuflBG4xirkzcbTxCIEESJEDoSK1XD4o7RM4znK030BibtwMWdyfDzOwGUfIAD2q1GMGqRnFuSdiYXAtr4enL51cnbFikou2GXOBuxBA3FTGeheeK5uZdSS32audDr5UPIjKugenZG4wByn5VHrUtCpJy1QavY1iAWgcjJFT/URRtLBkyJNRZOeyaZQGuICNtan19PRGv8AS5ZQ5WtVtqgu52Xt4WGvOFnluSOtJ5+d1FWRgwzV5HpFaNvv2BWuYEH429YH607y9iZQxN2p/Rkl/gtnE2y+HuLcKjxAaNHUjyqY5uWXLJVfcrPgko+sVNd1qvj2MNxLBG2xkV2J2cYCH8hToB3ejpSAIyTypWMcLflSKSDsHgGYz0/HYfWolKiluW/DezrXCAAYnT8KVnQ/dRrG/p+2XNlO3Tyoeg/WLnZUW+xzqWGUx+HnWUsi7l4U7qiPDdjyxiRzMSOQk/SiXERW5h6jI+hNhez1kNq6zB21olldbGuDhpyyJJqxq4bBodXneneR7IiMccZNuffZBPCTgGuBC+XNpJiP22qMkssVzVsVhwQnLlxyt9mqvyAMZx3D2XZAinKSJnpVwjKaTvcnMseHI4cttd3+B+B7WK+ZVRRlWRAqZ4+XVs6+BjDieePKlUW18PMp7vbu6djH0rX+mguhwLipral8EO452qvMtp1MZ11jqAB+3tU4cMU2q2PR4/Jy48U8TaUk2673r9bAuD8futeCsxhgRvz3H4fWry41y2T6Iz3xUY5Hala1+hVY7FXEusuY+FjHpMj6RWkalFM8/PifD55Q6xk/o9C27V8QuXrdi4zT4FX0hRlBPMxNc/DQWNyiu9nsel1z4MOWO0rb/uerK7hWGW7bug/GBmUzy9PX8a1yTcWn0Ob0fwuLiMOWL99LmT+/74kXAuKPhry3EaCCJ9PMfOqy445IOLOLhOI9TkuWsXpJd1+7G57b4FWVbyDw3FD6cpGo9jIrDhZtqnutH8BcVh9TllDs9PLp9DzlxrXYc42gAgXWooCz4UhuMBArOVJFo2OIxFvBZEZVLMA7TyEkKPxNctc7dPbQ6I1CMW1d/bYsuC9rlW6qlANQIiNzTWOtbN1HmkscopbfU2fFe3FvIwURy9K2j7uphkxPHlcexlOGdoS+Gx9z/C2APciuDiV/3YRXU9Lhop4+aXRy+kbMDwfjtzvhJjMGG/Ufwe9duXGnE5vReRR4mKltK18a0+tEPA8a73mlj8DH5kUZlUfkbehPa4lt/wDGT+xV8MbPeRWMgkyPY1pk0i2jg9H4o5eIhCeqbGWGy4hfK5H/AMopvWD8hYn6vily9JfyO48v99/b6qKWJ+wjf0uq43J5/wAGh4bxO3chFBnLrpA5TXNkxyTt7H0no70jgzKOCKqTjrouiMstmbmUdSPlNdl6WfGrG+fkQ57820T/ABYn5/vSr2rLlmbxxxvo39SSyuS+APu3I+sUnrE0xJ4eJXhJfcsuL8Ne7istpC7MuaAOm/ppFY48sYY7m6SPR9N4G+NfKt0n9P8AAXjeEX1wMXLTgow0jXf9CazhnxPN7Mlqa5E5eilCXvRlp5a/krOy1wDErmkqQQwG5G8Dz0rbiE3jdb9Dk9Cza4tJdU1r4mru8d4XaYquEZipIOdzyPkK81cNx01rlS8kehLieFxScW1abWmPt5l3xbFpiOH27iWxbWWAUEmBodz61rwUJY5ShJ209/geZ6TVzjkTvminqq+x5ViR4jXqHmkVMCSqA1PYmzmur61jk2KQzt1ez4+90QqnsoH71hw3+nfezq4nSSXZL8/yD4XE97ic4BABn2UaT703HlhR6OHKuJ431kVonfkorqMs4tnFxsw+Bm+ZqnpSOXF/3fWTb6N/NhvB8dGFxlvU94g19JO3TSsc2O8sJdjp4RqXDZq6Jv5pozyyBmHIjXoeVdbPIjaqS6BnZw/3m/0H8RWWf3V5nq+gv/1P+2X8AXCTF+3/AKo/GtMnuM4vRbri8X9yG3dL5/8Ac/8AKhaw+BGT2eKf938hHaIf7w3mFP0j8qnD7iOv02v/ADZvvyv/AOUXfBMDbCJcA8RXeTzGum1c2bJK3E+h9D8Bgjix8Ql7TT6+a2KAeHFel3/yrqfufA+WWnGV/wC/8nPhj37KATFyNBP3qal7KZOXFXEyx/8AtX1L8dl8ReulrShgZcEH/GPCejEzXI+LxQVSeu3+Tt43hMn9TOS25mbCzwtsLilZiMlxGtltBB0IBBnc++leVlzxz4XFLVO6PR4rLz545fCi0uq1sbdfQz11jauaLU3odiUciMT2n4SuGvJiVGVGJDKI0Oxgc/SvX4PO80Hiluup48ox4Pio537qetGOZDeutkBJdiQOepr07UI3LoeXKMuKzycFbk2683Z6Nxn/AHXBWsOT41EsOhMaeo0ri4dc0pZOj28jXjskZTUI7RSj8tzzS+ZY13nCMpgPmnYGt7COBdWeorPLsMB7Y+HiN8H/AJs+xg1jw2uKKOvif9ZPvy/ZI9T7QcHw9nhFy9Ytqpe0pJAB3313614uJznxEHKT32PZnllGeTHskp7eTPGsDZZyVQ/d15SOle9OSWrPG4bDkzOUMfZt+SJ+E3NXT/mW2A9Y0/OpyrZ+Jt6Pm7nj/wCUJL41aE4VZ723eUanKGHqsn5UZJcrTL4DB/UYssFvSa80xnZxv74HVSPwP5U869gr0HL/AMyK7pr6f4BAHW7mVSSrkjQnY1ejjqcUY5MWbmgncXpp2YVgOF38ReAW05Zmk+EjnWeTNjxQuTVI2x8LnzZeaUWk3bbVLfUuO0XZvENi+7t2y58KSB4c0nmeWtc/C8TjliUr3Oz0tgyZs3rccXytLXy0/g0VzsZdsYS2HYNdS4rBVJgKW1XX4jrPtFVLPDX7nLwvMskLeiaKRew+Ne8bgskDPm10O884rB+k+FjGnNHXLgH/AFPreeNc17t9fBGx7PdmDbvm6we0WADoLinPlGpggxO0A6ct68viuPjLHyxal2dPT5HZnww9fLPjlu72dfE1eExHdOBl0jVSBCjlIHn+Nc3DZIwlzy18fwKeFTTd/HuUnFh9od/DKyZgGFjnpEe9dPrFF8+3hodUcMFjSm/sQW7F1Tk74MAQpJVZURoYO/KspPHL2uWnuZeplWjdVoJd4NaxFsjFXHEaHLCggaHygkT1BNXiz5MeRRwpa9/3oYcTjhCPNNcy82vs0VLY7B4EH7KgDf5scze3JfYV7KwTn/qu/ovguvxPFycZJxcIJQi+i6+bMNxripvMSTXbFUcZUm2DVAN7uiwOC1QFtwPGd24O1TIaNliOCYXH3O+e+1tyoBAAI0ETJ1rgbz4rUFFq+raO1ZOHnGPrFK0q0a8fBm7yWXwH2N7srly55AMAzt6aV5fJxUZ83Iru9ztfF4Xlc+jVU/FU9UUOA7HcPsvmFxiYIgsIMiOn8itsk/SGSNcsV8wxcZw+B82KKT7+0/ux1rsvw1DOsjnn1+gFJ/8AU5aXFfMI8dw8HcYRT/t/LYRg8Hw6w2a2oBgjcnQgqQddoJqJ8Lx+Vcs8iryJ/wCpQimoRrySRPgrOAZsqWbZO/w/qa0j6P4vI6eZh/1eadq/ovsi7scPsgf8O2vqoH1q36DyvfO/34mb9MZXpr82VmK7QWrLMmUAqYIEfkOlcz9Bpup5GzN+kZvp9yTgHH/tV3IieFBLGT/2jzM/hW8PRmDBKMldra2QuIyZLuqE7R8RQX7WG++4n4oiJOogzsa63DmT7Ap1JIC7T8buYQK8TbJjNEQehrDF6P4Zv3FYsubKv9zoosF22NxwuWW1YQJkry5QI5zpFHE8BjUHWi+RpwvEvmqTf78vqzT4XHJet97bKjQ5iusSJIkGD0mTXhzhPDP1cr8On00+R6sJKS7r9/dNAe/iNEaWQEkFQNDPXbpJ9a1jF6xpOjeEWrWjfRlZmMmI0Pqsk65fXz6V0aKr/fM7YK4Jy38CHimJ7nDuSQCVKjYEmDMZtDA57fMVeCDnlS1rc8/jsseV19zya7i2bc19LVHypDmoAUXKAF7wUgCmy9BQA1dNhQAbhca6/wD7SYahf+1n6kfOlSAifi93kSfenSCyE8ZudTT5UBE3FXO5NPlA9D/p1iR9lZ4m53hBJjTQZR5CNa2x8sYuTIkpSkoo2GITOqIWTNM3Ay5gdToI2aIj0rDJzSVnTj5YM8/7fYJ/ti2bCRcKh5AIzIRALkmBBVhTUOhnOSbJuDcebAuyBZUKS45lgPjJ6zpHTSsMuBS8y8eTlM1wXjj3uKWcRfaS1yGnYBlKADpE1U8aWJxQRnc02bv+qV8WsDkG950AHkhzk/QD3rj4OHt2dGeXsnj/AC1mvSOI1vCe1rLnZzFxggk6hsszy002UaTHUmvOy8DGVJLRX9f390O/DxnKqZssF2mtXGCmD3nwstwbBZ1STDafDM+IA7GvJycBOCuPTpX89vE7ocVGVIibtBhlW5czPAIeCFLZXJVWED/Ic53E7iqXC55NQaXXXWr7alri4xTd9vhb6fIoO2XGUuoyq6E5YUA5wyz4WFxDC3N5U6Gu3gOHljdtefg+unbscfGZ4SVJ/vh28UYGK9dnlnUAJQB1ABINIDu9ooDvtFFAP+00UFktlhvvSYD21Gw96EFED2fIj12+dVzAX/ZW2wUnQqbgAXXVsurSNhlI+dKa5otI0xPllbNxhOKMzALl0ABMkxA5QRNGNNxRWWS53WwbibmZs5AnKFHWBrBPPUk1slRjdmH7c3AAADDtv/pUz+MUpUStzK4a7NxCR4gykEeRB1FZ10K2Np254oMXh7MKQ9tiSJkGRGlYYcXq5N2bZMnMkYMIZgyPLaugxEjlQB3tTsDmGlIB1sjakwOu2qSAjBpgNYUAJQBIGoAawoAbQB00wJLCsWAUSToB1oqwui1u4EqP+JbZt8qkzpuAYhjTliaIU0xmAV7txLakSxiSNhuT7AVCimy7o9P4Lw3D2EANsMSJ11JPVp0HoK6VCKMuZsJdbZbMlpEjQFVjTn+NGjHFOxLw6VLNL7mE7X8FxTYlj3RZRCIFGbkD7EzUST6onmR3Z7sniVv27l+yUtDMxLFdwpygrM6mKqMHeonJVoG9oOHL3DRIgE7/AOIJ/Spot7GKt4k7N4l6H8jUUApyk+E+zfrRYCiw/IaUWgGGyRupp2gOW0TtSsCRhGhpAD3VpgMIoA6KAGzQAs0AKDQAulAB3CcMbl0KhhjzGsCOX4UnPlVlQx88uU2nD+xt3Ed0l24QtlGa2BbiRM+JjzJXnWXrN2dDwOlqZbAKbONUbZbxQ68iSv4Gt4vY5Jxq0ekd7O9dLTMU0PtmOh9qEgcy14Xhizhm0Ua7fFtFFBbHceYqwddmgMR5T+WlKSa1Q4tN6lHfxDXPJRsP16mo1NLiZvtJxK2B3Ukk/FlIkDpJBGtTOSWg4RcjLX8AjKWssxI1KNqY5lSBrHSs7KaorjVCHI5GxilSAl+0v/kfpSpAcmIYdD6j9KKAR7xO/wCFNICMkmgDgKAI2oAbSASgCXC4Z7jZbaM7Hkqlj8hQA/F4O5abLdtvbb/F1Kn5GgAzs1jzZxVm4IGVxmJ2CzDE+gqZq40jTFJRmmz2BeKXLazmLZgcuZh7aD7gmZ3rkVt/c9Kcsai2eW9oOE3cM/eE51Zs4fnJJIzj7pJ1FdUJJ7dDy5p7vqbPD3yUVwfiAb5ia7VqrOV70HYS6cw16x6iCPwqWzRJFq/ESDmHPcdDEH2NPmJcSt7Q8WP2a7l0YKWBgGCuo335j3pSyaDjj7nlWK41fufFdaOg0H0FY22aUi2wnBGum0ATneSwjYKPx/WueU6k0dscfsJmgx/DsMlod2gD2llmmGkAzm60rd6BUeVtmOCyBJ19vpWt0caRG2FHP+e4p8wURXsLGq+LqOY/UU0wBpqgHCgB+WgDiPpQBEwoAjqRHUAeh/0q4omGF64LWdzAJLR4VE5VAUwT5npS9aoOjSOHnVhX9UO0+H4hhLD20dbqXIh1ghGU5gG+8JyGKFXQTi1uYjgGDzFnaO7CspB+8SugG2xgmm060J0umX3CcW6qMihrhhRJlUGwJ6sx5TWahfkVKaWvU0uDtG5auWr93vCVIuW1yhFB2kxOadQZ0NJwUWqKU3JakeE4Y9i0ttiWGpQkQcnIHkSNdR5V2YZc0WjmyKpJkk6AjlrVSWgovULS71qDTQgxeFN1Gtru4yD1fT86mWxUWXnZr+luGwrW3vE4i4JJzCLYIGkJzjXUmsOazTkoynE8Jdw2PuoEZoLMpUTKN4gYHlpp0rnlFs7YTjWpX4XAPj8RcOcLagC67aorT/bB6sT01reGkdTmzU50is7Tdl7+Bcd4M1pjC3F1Un/E9G8qakmYyxuI3h3BDfTPOVc2UE6zAJY+g/Ok5UCVk+N4B3VnvDmCjmecb5SI1AMwaSlbKljpWdwDskMXadwzAhoBEEHSdQd9a0shIHxvY3EW5gC5HIeFh7N+tNSG4lDbTXU5ek0yRb1uOmvMUJgQNTAjqRHCgZ6Hh7N3AK9pCLjXSMxUAlSVAZRrMmNPy0nlv1mqPQhFYXUtepU47s9exC95bEi3o0kDw7yJ6CZHQCtISUUk+phxHtSbjsEYrCKlnIoIIGhJmQ2jfOul+7ocUXbDuz1hFtywDZYEEkQZHTVtx6VKUqBtN6kHGsX3F1mRcoZAVUEnxQY31+LWpcX1NIta0bjiSnuMODuqhW9SoJ/OtOG95oXEr2IspgtdVHIpDtqnlLcx+GuZWB6Mp+RFTKOhUJanqmJJZAykAjUSJGuhBHvXH0O3dnmvaG9dtcUwjM7LLtZI+6csEHzzDKfcVEXdg1STAO2fDnwnFlfDsqJiF75w3wBk0clfcERtmNXHYiS1BuMYwcTTubdxMyw67qHYSIg7dM22o2qmKk9iVbPc8PtW2Uh1EusaglpeemmlZ7yS7jrlQV2ie3c4XKMxJCMEBEBmI0I56GCKyjpOjpyQfqubyLT+lmFyYEMV+NmYD5xXSciCe2uJyYRiB4srR5nLGnuaXRD6szOP4HabDrbuhT3aKoZdGRgo0PvV6PYR5fdSCcpJWTE9J0piGgCgCGpEKiSQBuSAPejYaVuj1N8IzYZntk993qgMDr4ConoNyZ3rzsWVqa7as9HiY2666It7fDlsYF7SmIttLeZBkn1OtYLM55ovxJljSxNGPOMQmYS5IA/0wJ5jzr29meURYDiCJahmjM2Y+Fjr6jYbU1QUywsd3i8ZhgdbauC3IlVKmBPUgfM0S2sqF81Gz4q0M1s2imV9CWJOUjQETB5mRWXCSk5SbVdDq47HCEIqMrtWyoyRXpI8h6OiBjUFoaDpTqwutUencCvd7hlnmsH8PxFedkXLNo9LHLmgpGG7dlji+H5vit38rnqREH3WDURWtlyelAv9V8Mwy38SgeyHe3ba05ttbD6gXAcwecu4j0qvIh11MZw8YZyty3edbyQVtxowBgjMBocpn2NNWJ13PRrt5YS60S6EakQWBysT5nKPmaxyRd6G0Wq1PMu1WNdb1xFzC1yAEBhMj11/KtI42lqRkyuTq9D1XsrfWzh7VokqVRRrsTAn01qzOgTtf4ns2/8AO4pMGdB4j7eEUCWhSds7gs2bjj4nA167x+IqqQXoeVp5UCELUAObDGkAZwYBLoZvugkT15VnlTcaR0cM4rJcuh6t2RJbCWWAkNcZgT5Fh+VZP10V7KVFzcJyuy64zmNi5IEBGk+x5c6ayZ9LgjOUMfSTPJsOJtM06jP88gj8K6ziBSZQhfQ9Yipbo2hroOsYt7Lo66spMTtqOlDlzIfJWpveC8Qu31Z7rFzIAJjptWmFaMzzboLKTXSmcrjZF3M0NjUSM4eJOwH89qSYOJqeyuN7u2CZyvOUmYO0EeRg1x52nk0O7h4NYviAdq7yviLdwAGCje6nT8x8qzqti/MzvFO0hW41q8gupI0YBl6gxyOtCdoUlUhgvYRlFxLCqRIzARGh8I230poHsPbEu62kH3QY0/yJP51ti0TYpLWKHcG4b9ru3FLhCm4In1iqzR2Ij1C+I3Gw1wo5FxIGVl+I7TpOtYUPmH4d0u3rbEnKik6aEF4HzgH50LQe5mf6o44FxbBB13iJC7GOp8P1qiTAKIOhpATM68xQBs7nAvKmIrsfwsIJY5Z0BPWigN92Y8GEw6gyIBkc5za15ebJJZZJM9HHBckXRcXHJBUnQgisFmy82sma+rjWx5JjENhrltoH9wnTaIjTymvYi7jZ5Uo1JoCe5I0B+VIuOgy2C1xVI86qKoUnZtOC33W2VUhRM7TOhmfSK2hbdIynSVsKXH3j99R/2fvWtS7mXNHsMfE3+d0D0VR+O1PlfcXMuwLcDMvjdn/1HT2UaU1ElzNdgsVcOGtKiMwW0RB8KlohCSdwDrp5Vw5a5md+FvlXYqFvXkMXMKYOzlhc19jAnrGlYOOTudilh7FPjcK1w5hbaeZgwY2PkeRHUVcJNKmYZccW+aIXgsB4bYuSEBLebE7actqpJ7om47MsHvKWJURAAA6V2cPGoUzDNNufMZG3cuvevC3mzMx0XeA36Cllktb0CMG9Eix4Jhb7X+7Y25KlouEAmOSkbk1zOS3TNPVyWjLfCv3bmZAbRgd1I6+lVuR7rMB2uxguYluYXQfz5UCKm0VFADbg10oA12C7XXlUi4FuaaEiCPXLuK05RD7fGhfgXsPnCsSTbkQOWmx996KoKs0fD+OW1toqqxVQNcy7agSCZB9a4MvBynKTtHZHiYqKj2LLFcetW1DMH1Exl2Hn0rFcFkTt0af1UPE874jiWLG4Rq06GdiZ0ruqlRxc1sAJYIq8hGtMdIZh3PeqfX8DRuPZmn4G8aHf9v3NbYdJUYZncbD7TeorqZyofdIC776bR6/Salui4pNkd5xGmvzp9CTd4GBhrahfF3a65jvlHI6eorzJy9pnqQilFUT3bl9bR/srqDIzqSBHxZSd+ccqlp3ZV6UY7inaJLYgmTTUbE5pGM4v2muO3gMCtFEylOw7sjiu9W4LrtKMGkNBytMx11FRkyTxtcjN8EIZU1NbB1qzh8OzPcxZCvIZcgZnB1ysIbnzAqJZp5FSWposUMbtypA+Oxdi4A1hMiWz4DME/Mkjn0rXGpJe0c+SUW/ZFXjBVC11pZiSZGsbCfYCrWmxi3Zhr1zMzN1JPzM0xDJoA6aAN52r7GPhPEp7y11g5h/qG3vWyFZn8Fea20hiOsE6+sdN6GMNawhB7vMRMAmB03E60UAfgeEviG7u3OgBOwWORMH8KAbouB2bFrN3onKsK2cZWnlqNNZ+WtQ4piUimxPB/wC8ECxOigmVadvGNNddeVHqtNyucvOG9hFa+ue4VUgyBqQY61lK4aorHU3TO4vwZMKyqlzPmYz1UAaT86rBkcpPTYOIwqME7Asu/rXcefQ26xMe5+lTJbFwe42JouhVZqMRxsqqqi7KBPtXneqt2z0XmSVFDjuKYhyfFHLQcq0WMzeRszmI4exMmTVURYFewEamigBvsjbxHvrRQX2I3wp/egdjApWNdtYpBZHiLjMdTNAEWSgBpWgBIoA+nuK8PW6uV1zKfzBH51sjM8V43wi3Zc2kJNxGYGdnAjwqOTCfesnNxm793T4HXDCpw097XTvXYq7LQQRprv0jnXQqMC3sYx7V5WwjMSygfCDPVSsRyooRo+JdpFxGCYMFW4WCFAdeRDQeUiIo5NSUin4LxK5aUKApUOrGdSusEAHaY5Cm42B6DZIdcyNIMwynadD6b1k4p6MFJxdorRwEDvGZi7vszbgae29NJLYG3J29SBuDVXMZ8pF/sMUOdjUaO/2Yok7QJ9B51DdlUUPHeISoXDhnLHLnVSRI1yqeZjWockjSKbM5esXUMsZaNQWJNvXTMNgfKnQWi0w+KdR/dClSJV5GumgI6mKZJDisbZaA06Q2moB3jzooKBcVjlKHKIb05dR0NKh0DX2IOXbz9AKKCite3OtFDEFrqPlvRQEihdtaKEO+zyJFKhWQdwfL60UUfTTuwIjUc9Y/atUZs857fdnFWLyi4S1x2YrBKZgDtzEqdRWLjPmbVNPozqx5ccoqE7VXTXiYm5Y7zxIyu3MDQt55Tz6xURy+rfLNNLx2Xx7HRPB65c+NqT61o34137icMxjWLyvBlSCVkrIB2612RaktDhknF09C+vYJsStq7bRAz6MQ+pYHxO6aka9KyfE48c3CV6eDf2NsfDZMquNfNL7l5wjs8qR3jIwKyyG22jcoMeIevypf1eJ9X8n+Bvgs/wDx+sfyX/CMOtkMveZlJzAZAuUneIAEbUPPifX6P8Ef0mf/AI/VfkP7xeopeth3JfD5V/tOheop+sh3I9Tk7MCxqvlPdhS3RjAjmdPKlzR7i5JLdFEuJW1YYXySpZwObEE7ac4M6cqj1lycUvqjVYrSbdfBmbwl/Do1tg720VmIUZyZEjNvoYIBqXHnbTitu5p7ii0+/QExGLVi7osKzTcBk78zrqDv608fNF8kvg+/h5lZIwmueHxXbxXg/oDY2wkIF0uBR3g5E8so6xE+ZpwlKVt7XoRkxKNR61b+PT5ALYciZER1568q13MqoWzbIMjSnQh7YcnWigIu4p0Aw4ajlFZE1iihHG2wA1PlRQiEqepo5Qs9txeIv27uS3LodpEx115RW0VFq2ZuSosL9u6VIe2jqRrDkH+c9Kl8ok49zAce7NA3+9RWS3lzEL4mLjXQbDN1nSpnFqPs6/g3hJXv5FonFMDdc2mw8ED76C3l8t9TPMVksKuvk06f+Tf1+Vre+6eq89Sy4OUsLlVAADvl0IYmJdZkxprrVNZI9b8/yjLmwy3VeW3yZdJfB11jy1H0/On6yveTX2J9TfutPw2f1/gIVx7VXMmrTM3CSdNEbXx5n0E/sKzeSOy18v3+TVYJ1bpLx/G/0I3uProAOU6n5DT61D9a9kl5v+F+SksMfebflp9X+DPdsMRctWgy3lViw+IhZG0KI11I35VLwuXvyb+iNI8So/6cEvHd/N/gzeGsWrkticSM+rZLfwqRtrGXUDcVUccYvRUTPLkmuaTbol4rwGLeZCbqquYtEGGafCdmIBE6bbGpjCalJ7a6dVVL5alvNjlGMJLa777gXDOEAMS9xVKkeAgyQR96NhHrNTlnooPRvr0+ZtgxtN5YPmUenX4r90G4ng/97IrAl2GVswywZ3ImNdq2guVKLObJLmbn8+9jn4W/eOhh3VSWg6aczIGo+s0pLl16fUqD59Ov0f8AkhXBg6KCD035daq2td0Q0m62fjsPfAkKTBEEA9P1qoyUtiJRcfe/fyQXMHtE6jX9vKqJslu8Py9CJgdT5x0oFYG+Hp0KxowbOYUEmmoibJD2eu/4j5inaJ5j1fht83GIcZHG45N6USVbGNhWIZ02YkegmkqEgS1bzag76+IbfKqsu+5TcS7PpdbPcbL4iQQBow+E+QNYSyKDp7P6P/J1wvJH2feX1X5X2KO/2muKD3Fy2URsoDJ43BGrZdsvLlWttSSknr1/gz5OdX9PwG8K7aIWAvKLc/eQaE9WFOWOXchUunzNPZxVm4AysrA7GawfDxe6NlxOSKpOl2CSfOqalHqRzRlutfD/ACV/F8cUsXWX4lUlRGaTGmnrU+tjs2jRcPN6pP7Hk2KvXbpzXWZj/wBTbT0BMAeQp88S/UyXShtmQG8QBidCTsRO3kTUt6ql+0XGPsyV9L+T8C0wnaTEomRbhK+agwOkty8q3SvoYOMS2HFRfRQLS96FMt1ZZjKOuXkelY+rfM3PVdF4Fc7jFKNrUG4bdZrqEhTkj7qjNBkAmNWPWs5w9XHlx7t6eHj5I6IN5ZOeV6Javv2+LO4ljHuXme4uUnTLroOmu9dCi1Gn8zktdBUaGgyrDSdjryNYNOHtQ1XVfjx8DqjKOX2Mmj6P+Jd147ryH3MysVbrBG40/GqSjNKS/wAmHPPH7L2vZ6r4Cd0DMGI6/lS5px95Wu6/BpyY8nuvlfZ7fB/wxptnpVxnFq0zGeOcXTQ25g2mCuuke9aJpmLTsKscPdQTJUAaaxJpiLrudBz0HnSshs1F11YgECevT0pq0Q0h5eBDHUHQ9aTBIrcfjSgE6zJHoNzVxXMaUDW8W1xY0ysPpzpzxRkmpbMuEnCSnHRownH8Glh5CuQd9VgN0HOKxxwzqPLca6Nq3XidrzcNKXNyu96TpfAq/tiH/wBIe5JFUseVb5PkkDy4Htj18WwrC8ae3AUJl3yxp85kU3w8WrlKT+P4Mv6pr3YxXlH82bHhnFVZAzoUbpOYctYOoqVw2NdF9/uS+KzP/c15afYurOLRhpHQjbeq5EtkZOUnu2Z3GdjbDMSpe2D90RA+fL3pUNTaQJxfs2oZO55obeQKZZiGOadhy+Vc2Z+ri23s0/hdHXw3tyrupL/5dGUFsgwdD56fSuxSTVrXyMJRknUtPP8AbDMDKsGUmQZ0GxnTfzqZNrwQJRemrfl+fwX2GtJfuZVBUklmCrKg8zMjSa5o45Sbm3v9v3c3yZoQisUY3W7ber+FbbI0WE4cqLB8Ws68vQVbwQestTD+ryLSHsrwSX13KrjXDCbmZczFpJ1mMo135RQ5QwxS2QoKWV9/Hcjt8LuOBJCqo8IOpg6k6be9TDHy2+r1/BeXMpNRWy0X5Ar9sLsCQWKjNodOqjasoPJN8snT7L8nRJ4oxuMW/FvT5KgmxhnMjKSNojn0q3w8d1o+5muNnXK6cf8Aj0+FbF2EyrAAECNddeev6VMHzJZG9Ft4+LJyKm8cY6t6rql2v7s60p++Z6aREA/OrSnKXNsu3fzM5PHBOK1ffovIletmc6LEEMIbeKtSDlONwjQ7cj+s1Qiu4lhjdAEw42nnO4pxlRQHbJtgW216ZhHyqpSTKSszva97bFAXCkTmVVJM6ak7a1lz5OZxjC13bSRrCGKrnOvBRt/wVFrg5NtbiKWViVEuoMrvKjUCspcVyT5Jun4Jv67HTj4eOSN4k35tL6F1hOEIEUOilgxYsJkyPgJ5qN6qGXHKdxn02M8nDZor2oNfAP7oA8x+FdCZytBNt4+EEa7HUUnqLlHNjGBkSF6TPr7UUKmdxm8xw7EDxFfSPOufLSak9tn5M6OHTlcVvVrzWv2sw9nGts0MOjCfrvTfDY7uPsvw0/wbR43LVTqS/wDZX9dy44Q4uOilDAJAUHTXc9QKylDMnSakvHT/AAWsvD1zOLg+larzo12He2kqiBdtAPqY/Ok+KjHSSa+v1RkuCnNXCSkvOn8nr8rCQxOxgeWp/QU1KWRXFpL5v8IzcceF1JNvx0X5f0ILlkGZ/emsME7q33epM+JySVXS7LRfvmOA0jyjX861OcpsVZW7cKOCrGGBB/x00PQispLVS7HVjlUHHo/uT2cenhtI+ZoiekDcnmat7UZKL3eiJcGxAytOnM8yN/nvXJjh6vJyvZ7eD6o7s+T1+HnjvGlLu10f8BE12HmiO9AFk45+s/rQmUCW8OwbwuY5q2ojymtb0FQXcUdJHMfpUpgD43DyP8gOR1+u9K0NHn64V7l52ZZUEyNv3961TQq1Lp8EMqtbHIyP3oUq0KoXAsQddvP8qieOEt0n8DSGXLH3ZNfFlvh1Vj+lc74eC2VeVr7Gr4vL1d+aT+6CzhlFJRa2k/v9zJ5r3ivhp9mQXMGp/kVac11+gnOHb6g97AGCA2h/nvRO5wcWisWVY5qa6MzGI4Cy3yN7eb4hpK84B51eOU3jTl71Cy8jm+X3bNBwuyLSkKd/n02qnG1qZuTTJeFYVbSmCSzGWY7noPSntoiZSctWGQP4daylghJ3VPutPsaR4rKlV2uz1X1OYkjep5Jx2d+f5Q/WYpe9Gv7fw9PqcLulHO17yry1BYk/clfg9H+PkyO4oaCRqpkHY/PlT0kqTIqUNWiC/hV8R8KyZJgLznccqa0QuZsEXEWwRFwKTyUyuhjp61nkjzKlv08zbFN45czVrZ+TJFxTgkOsgcx7xInSrhLmVkZcahKk7XTxRMbk7gj+eVWY2WzuSY5c/PSpRYwGf5tVASJcjzp2IUvUsaK/E8OtMSwGVz95TBFCbGVwwDjnIE6rpvvK6fSatTCwe9gio8LAHzBj06/SrUhUNF7JBzAN/wBOtVuO+5YWOLdYbzBqHAKQbaxqNs1ZuLQmmOa+OtKiSK66ka601YIr77RtWkWOxi4wjSqogl+2a0UBPbxPyqWhEhvVNDHBgah44vdFxySjs/3y2M1j8Fca48KzAnfaR+FZckk9GdKyxrVL9+gJdwLpBZSP51FUrW4c0JbMKwOOYNJltIPMkftRonZM43Hl7F4zjTzE1qcuxa4jf+dDUo1EbYelMTGnYelAhbm/yoGRXaAHryqWSzr249aaGjPcQ/P866Il9CDAbmiRKJU3o6GnQKtbVDM2T/rSEMvcqEJgl3Y/znWiEJc5UxE1qpYgm1tUDCEoB7HNuKSF0BeK/wDBalIvHuVPZ3/jD0b/AOprnz/6fy+51RLm5XQzhR//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http://upload.wikimedia.org/wikipedia/en/3/36/Pandemic_gam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465138"/>
            <a:ext cx="2057400" cy="27813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78707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Pandemic</a:t>
            </a:r>
            <a:r>
              <a:rPr lang="en-US" dirty="0" smtClean="0"/>
              <a:t> board</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7</a:t>
            </a:fld>
            <a:endParaRPr lang="en-US"/>
          </a:p>
        </p:txBody>
      </p:sp>
      <p:pic>
        <p:nvPicPr>
          <p:cNvPr id="2050" name="Picture 2" descr="http://thenerdybomb.com/wp-content/uploads/2013/06/PandemicBoard.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0118" y="1314450"/>
            <a:ext cx="8391525" cy="50101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10116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Coding for CT</a:t>
            </a:r>
            <a:endParaRPr lang="en-US" dirty="0"/>
          </a:p>
        </p:txBody>
      </p:sp>
      <p:sp>
        <p:nvSpPr>
          <p:cNvPr id="3" name="Content Placeholder 2"/>
          <p:cNvSpPr>
            <a:spLocks noGrp="1"/>
          </p:cNvSpPr>
          <p:nvPr>
            <p:ph idx="1"/>
          </p:nvPr>
        </p:nvSpPr>
        <p:spPr/>
        <p:txBody>
          <a:bodyPr/>
          <a:lstStyle/>
          <a:p>
            <a:r>
              <a:rPr lang="en-US" dirty="0" smtClean="0"/>
              <a:t>Empirically-based approach where data have motivated the creation of the categories</a:t>
            </a:r>
          </a:p>
          <a:p>
            <a:r>
              <a:rPr lang="en-US" dirty="0" smtClean="0"/>
              <a:t>Interpretive analysis of recording excerpts was used to develop CT codes</a:t>
            </a:r>
            <a:endParaRPr lang="en-US" dirty="0"/>
          </a:p>
        </p:txBody>
      </p:sp>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8</a:t>
            </a:fld>
            <a:endParaRPr lang="en-US"/>
          </a:p>
        </p:txBody>
      </p:sp>
      <p:sp>
        <p:nvSpPr>
          <p:cNvPr id="6" name="Content Placeholder 2"/>
          <p:cNvSpPr txBox="1">
            <a:spLocks/>
          </p:cNvSpPr>
          <p:nvPr/>
        </p:nvSpPr>
        <p:spPr>
          <a:xfrm>
            <a:off x="762000" y="3886200"/>
            <a:ext cx="7924800" cy="2362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dirty="0" smtClean="0">
                <a:solidFill>
                  <a:srgbClr val="C00000"/>
                </a:solidFill>
              </a:rPr>
              <a:t>Data-driven </a:t>
            </a:r>
            <a:r>
              <a:rPr lang="en-US" dirty="0" err="1" smtClean="0">
                <a:solidFill>
                  <a:srgbClr val="C00000"/>
                </a:solidFill>
              </a:rPr>
              <a:t>vs</a:t>
            </a:r>
            <a:r>
              <a:rPr lang="en-US" dirty="0" smtClean="0">
                <a:solidFill>
                  <a:srgbClr val="C00000"/>
                </a:solidFill>
              </a:rPr>
              <a:t> research-driven approach to CT; What are the pros and cons?</a:t>
            </a:r>
          </a:p>
          <a:p>
            <a:pPr>
              <a:buFont typeface="Wingdings" panose="05000000000000000000" pitchFamily="2" charset="2"/>
              <a:buChar char="Ø"/>
            </a:pPr>
            <a:r>
              <a:rPr lang="en-US" dirty="0" smtClean="0">
                <a:solidFill>
                  <a:srgbClr val="C00000"/>
                </a:solidFill>
              </a:rPr>
              <a:t>What if they have decided upon the CT concepts beforehand? Maybe longer list?</a:t>
            </a:r>
          </a:p>
        </p:txBody>
      </p:sp>
    </p:spTree>
    <p:extLst>
      <p:ext uri="{BB962C8B-B14F-4D97-AF65-F5344CB8AC3E}">
        <p14:creationId xmlns:p14="http://schemas.microsoft.com/office/powerpoint/2010/main" xmlns="" val="898085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Coding categories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3290728921"/>
              </p:ext>
            </p:extLst>
          </p:nvPr>
        </p:nvGraphicFramePr>
        <p:xfrm>
          <a:off x="609600" y="1524000"/>
          <a:ext cx="8381999" cy="4572000"/>
        </p:xfrm>
        <a:graphic>
          <a:graphicData uri="http://schemas.openxmlformats.org/drawingml/2006/table">
            <a:tbl>
              <a:tblPr firstRow="1" firstCol="1" bandRow="1">
                <a:tableStyleId>{5C22544A-7EE6-4342-B048-85BDC9FD1C3A}</a:tableStyleId>
              </a:tblPr>
              <a:tblGrid>
                <a:gridCol w="1524000"/>
                <a:gridCol w="3276600"/>
                <a:gridCol w="3581399"/>
              </a:tblGrid>
              <a:tr h="457201">
                <a:tc>
                  <a:txBody>
                    <a:bodyPr/>
                    <a:lstStyle/>
                    <a:p>
                      <a:pPr marL="0" marR="0">
                        <a:lnSpc>
                          <a:spcPct val="115000"/>
                        </a:lnSpc>
                        <a:spcBef>
                          <a:spcPts val="0"/>
                        </a:spcBef>
                        <a:spcAft>
                          <a:spcPts val="0"/>
                        </a:spcAft>
                      </a:pPr>
                      <a:r>
                        <a:rPr lang="en-US" sz="1800" b="1" dirty="0">
                          <a:effectLst/>
                          <a:latin typeface="Calibri"/>
                          <a:ea typeface="Calibri"/>
                          <a:cs typeface="Times New Roman"/>
                        </a:rPr>
                        <a:t>Category</a:t>
                      </a:r>
                      <a:endParaRPr lang="en-US" sz="1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effectLst/>
                          <a:latin typeface="Calibri"/>
                          <a:ea typeface="Calibri"/>
                          <a:cs typeface="Times New Roman"/>
                        </a:rPr>
                        <a:t>Description</a:t>
                      </a:r>
                    </a:p>
                  </a:txBody>
                  <a:tcPr marL="68580" marR="68580" marT="0" marB="0"/>
                </a:tc>
                <a:tc>
                  <a:txBody>
                    <a:bodyPr/>
                    <a:lstStyle/>
                    <a:p>
                      <a:pPr marL="0" marR="0">
                        <a:lnSpc>
                          <a:spcPct val="115000"/>
                        </a:lnSpc>
                        <a:spcBef>
                          <a:spcPts val="0"/>
                        </a:spcBef>
                        <a:spcAft>
                          <a:spcPts val="0"/>
                        </a:spcAft>
                      </a:pPr>
                      <a:r>
                        <a:rPr lang="en-US" sz="1800">
                          <a:effectLst/>
                          <a:latin typeface="Calibri"/>
                          <a:ea typeface="Calibri"/>
                          <a:cs typeface="Times New Roman"/>
                        </a:rPr>
                        <a:t>Rationale</a:t>
                      </a:r>
                    </a:p>
                  </a:txBody>
                  <a:tcPr marL="68580" marR="68580" marT="0" marB="0"/>
                </a:tc>
              </a:tr>
              <a:tr h="761999">
                <a:tc>
                  <a:txBody>
                    <a:bodyPr/>
                    <a:lstStyle/>
                    <a:p>
                      <a:pPr marL="0" marR="0">
                        <a:lnSpc>
                          <a:spcPct val="115000"/>
                        </a:lnSpc>
                        <a:spcBef>
                          <a:spcPts val="0"/>
                        </a:spcBef>
                        <a:spcAft>
                          <a:spcPts val="0"/>
                        </a:spcAft>
                      </a:pPr>
                      <a:r>
                        <a:rPr lang="en-US" sz="1800" b="1">
                          <a:effectLst/>
                          <a:latin typeface="Calibri"/>
                          <a:ea typeface="Calibri"/>
                          <a:cs typeface="Times New Roman"/>
                        </a:rPr>
                        <a:t>Conditional logic</a:t>
                      </a:r>
                      <a:endParaRPr lang="en-US" sz="1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effectLst/>
                          <a:latin typeface="Calibri"/>
                          <a:ea typeface="Calibri"/>
                          <a:cs typeface="Times New Roman"/>
                        </a:rPr>
                        <a:t>Conditional logic is the use of an “if-then-else” construct.</a:t>
                      </a:r>
                    </a:p>
                  </a:txBody>
                  <a:tcPr marL="68580" marR="68580" marT="0" marB="0"/>
                </a:tc>
                <a:tc>
                  <a:txBody>
                    <a:bodyPr/>
                    <a:lstStyle/>
                    <a:p>
                      <a:pPr marL="0" marR="0">
                        <a:lnSpc>
                          <a:spcPct val="115000"/>
                        </a:lnSpc>
                        <a:spcBef>
                          <a:spcPts val="0"/>
                        </a:spcBef>
                        <a:spcAft>
                          <a:spcPts val="0"/>
                        </a:spcAft>
                      </a:pPr>
                      <a:r>
                        <a:rPr lang="en-US" sz="1800" dirty="0">
                          <a:effectLst/>
                          <a:latin typeface="Calibri"/>
                          <a:ea typeface="Calibri"/>
                          <a:cs typeface="Times New Roman"/>
                        </a:rPr>
                        <a:t>Wing (2006</a:t>
                      </a:r>
                      <a:r>
                        <a:rPr lang="en-US" sz="1800" dirty="0" smtClean="0">
                          <a:effectLst/>
                          <a:latin typeface="Calibri"/>
                          <a:ea typeface="Calibri"/>
                          <a:cs typeface="Times New Roman"/>
                        </a:rPr>
                        <a:t>); National </a:t>
                      </a:r>
                      <a:r>
                        <a:rPr lang="en-US" sz="1800" dirty="0">
                          <a:effectLst/>
                          <a:latin typeface="Calibri"/>
                          <a:ea typeface="Calibri"/>
                          <a:cs typeface="Times New Roman"/>
                        </a:rPr>
                        <a:t>Research Council (2009)</a:t>
                      </a:r>
                    </a:p>
                  </a:txBody>
                  <a:tcPr marL="68580" marR="68580" marT="0" marB="0"/>
                </a:tc>
              </a:tr>
              <a:tr h="762000">
                <a:tc>
                  <a:txBody>
                    <a:bodyPr/>
                    <a:lstStyle/>
                    <a:p>
                      <a:pPr marL="0" marR="0">
                        <a:lnSpc>
                          <a:spcPct val="115000"/>
                        </a:lnSpc>
                        <a:spcBef>
                          <a:spcPts val="0"/>
                        </a:spcBef>
                        <a:spcAft>
                          <a:spcPts val="0"/>
                        </a:spcAft>
                      </a:pPr>
                      <a:r>
                        <a:rPr lang="en-US" sz="1800" b="1">
                          <a:effectLst/>
                          <a:latin typeface="Calibri"/>
                          <a:ea typeface="Calibri"/>
                          <a:cs typeface="Times New Roman"/>
                        </a:rPr>
                        <a:t>Algorithm building</a:t>
                      </a:r>
                      <a:endParaRPr lang="en-US" sz="1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a:effectLst/>
                          <a:latin typeface="Calibri"/>
                          <a:ea typeface="Calibri"/>
                          <a:cs typeface="Times New Roman"/>
                        </a:rPr>
                        <a:t>An algorithm is a data “recipe” or set of instructions.</a:t>
                      </a:r>
                    </a:p>
                  </a:txBody>
                  <a:tcPr marL="68580" marR="68580" marT="0" marB="0"/>
                </a:tc>
                <a:tc>
                  <a:txBody>
                    <a:bodyPr/>
                    <a:lstStyle/>
                    <a:p>
                      <a:pPr marL="0" marR="0">
                        <a:lnSpc>
                          <a:spcPct val="115000"/>
                        </a:lnSpc>
                        <a:spcBef>
                          <a:spcPts val="0"/>
                        </a:spcBef>
                        <a:spcAft>
                          <a:spcPts val="0"/>
                        </a:spcAft>
                      </a:pPr>
                      <a:r>
                        <a:rPr lang="en-US" sz="1800">
                          <a:effectLst/>
                          <a:latin typeface="Calibri"/>
                          <a:ea typeface="Calibri"/>
                          <a:cs typeface="Times New Roman"/>
                        </a:rPr>
                        <a:t>Papert’s (1980) “procedural </a:t>
                      </a:r>
                    </a:p>
                    <a:p>
                      <a:pPr marL="0" marR="0">
                        <a:lnSpc>
                          <a:spcPct val="115000"/>
                        </a:lnSpc>
                        <a:spcBef>
                          <a:spcPts val="0"/>
                        </a:spcBef>
                        <a:spcAft>
                          <a:spcPts val="0"/>
                        </a:spcAft>
                      </a:pPr>
                      <a:r>
                        <a:rPr lang="en-US" sz="1800">
                          <a:effectLst/>
                          <a:latin typeface="Calibri"/>
                          <a:ea typeface="Calibri"/>
                          <a:cs typeface="Times New Roman"/>
                        </a:rPr>
                        <a:t>thinking”</a:t>
                      </a:r>
                    </a:p>
                  </a:txBody>
                  <a:tcPr marL="68580" marR="68580" marT="0" marB="0"/>
                </a:tc>
              </a:tr>
              <a:tr h="1066800">
                <a:tc>
                  <a:txBody>
                    <a:bodyPr/>
                    <a:lstStyle/>
                    <a:p>
                      <a:pPr marL="0" marR="0">
                        <a:lnSpc>
                          <a:spcPct val="115000"/>
                        </a:lnSpc>
                        <a:spcBef>
                          <a:spcPts val="0"/>
                        </a:spcBef>
                        <a:spcAft>
                          <a:spcPts val="0"/>
                        </a:spcAft>
                      </a:pPr>
                      <a:r>
                        <a:rPr lang="en-US" sz="1800" b="1">
                          <a:effectLst/>
                          <a:latin typeface="Calibri"/>
                          <a:ea typeface="Calibri"/>
                          <a:cs typeface="Times New Roman"/>
                        </a:rPr>
                        <a:t>Debugging</a:t>
                      </a:r>
                      <a:endParaRPr lang="en-US" sz="1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a:effectLst/>
                          <a:latin typeface="Calibri"/>
                          <a:ea typeface="Calibri"/>
                          <a:cs typeface="Times New Roman"/>
                        </a:rPr>
                        <a:t>Debugging is the act of determining problems in order to fix rules that are malfunctioning.</a:t>
                      </a:r>
                    </a:p>
                  </a:txBody>
                  <a:tcPr marL="68580" marR="68580" marT="0" marB="0"/>
                </a:tc>
                <a:tc>
                  <a:txBody>
                    <a:bodyPr/>
                    <a:lstStyle/>
                    <a:p>
                      <a:pPr marL="0" marR="0">
                        <a:lnSpc>
                          <a:spcPct val="115000"/>
                        </a:lnSpc>
                        <a:spcBef>
                          <a:spcPts val="0"/>
                        </a:spcBef>
                        <a:spcAft>
                          <a:spcPts val="0"/>
                        </a:spcAft>
                      </a:pPr>
                      <a:r>
                        <a:rPr lang="en-US" sz="1800" dirty="0" err="1">
                          <a:effectLst/>
                          <a:latin typeface="Calibri"/>
                          <a:ea typeface="Calibri"/>
                          <a:cs typeface="Times New Roman"/>
                        </a:rPr>
                        <a:t>Papert</a:t>
                      </a:r>
                      <a:r>
                        <a:rPr lang="en-US" sz="1800" dirty="0">
                          <a:effectLst/>
                          <a:latin typeface="Calibri"/>
                          <a:ea typeface="Calibri"/>
                          <a:cs typeface="Times New Roman"/>
                        </a:rPr>
                        <a:t> (1980</a:t>
                      </a:r>
                      <a:r>
                        <a:rPr lang="en-US" sz="1800" dirty="0" smtClean="0">
                          <a:effectLst/>
                          <a:latin typeface="Calibri"/>
                          <a:ea typeface="Calibri"/>
                          <a:cs typeface="Times New Roman"/>
                        </a:rPr>
                        <a:t>); </a:t>
                      </a:r>
                      <a:r>
                        <a:rPr lang="en-US" sz="1800" dirty="0">
                          <a:effectLst/>
                          <a:latin typeface="Calibri"/>
                          <a:ea typeface="Calibri"/>
                          <a:cs typeface="Times New Roman"/>
                        </a:rPr>
                        <a:t>Wing (2006), </a:t>
                      </a:r>
                      <a:r>
                        <a:rPr lang="en-US" sz="1800" dirty="0" smtClean="0">
                          <a:effectLst/>
                          <a:latin typeface="Calibri"/>
                          <a:ea typeface="Calibri"/>
                          <a:cs typeface="Times New Roman"/>
                        </a:rPr>
                        <a:t>NRC (2009); </a:t>
                      </a:r>
                      <a:r>
                        <a:rPr lang="en-US" sz="1800" dirty="0">
                          <a:effectLst/>
                          <a:latin typeface="Calibri"/>
                          <a:ea typeface="Calibri"/>
                          <a:cs typeface="Times New Roman"/>
                        </a:rPr>
                        <a:t>Abelson, </a:t>
                      </a:r>
                      <a:r>
                        <a:rPr lang="en-US" sz="1800" dirty="0" err="1">
                          <a:effectLst/>
                          <a:latin typeface="Calibri"/>
                          <a:ea typeface="Calibri"/>
                          <a:cs typeface="Times New Roman"/>
                        </a:rPr>
                        <a:t>Sussman</a:t>
                      </a:r>
                      <a:r>
                        <a:rPr lang="en-US" sz="1800" dirty="0">
                          <a:effectLst/>
                          <a:latin typeface="Calibri"/>
                          <a:ea typeface="Calibri"/>
                          <a:cs typeface="Times New Roman"/>
                        </a:rPr>
                        <a:t>, and </a:t>
                      </a:r>
                      <a:r>
                        <a:rPr lang="en-US" sz="1800" dirty="0" err="1">
                          <a:effectLst/>
                          <a:latin typeface="Calibri"/>
                          <a:ea typeface="Calibri"/>
                          <a:cs typeface="Times New Roman"/>
                        </a:rPr>
                        <a:t>Sussman</a:t>
                      </a:r>
                      <a:r>
                        <a:rPr lang="en-US" sz="1800" dirty="0">
                          <a:effectLst/>
                          <a:latin typeface="Calibri"/>
                          <a:ea typeface="Calibri"/>
                          <a:cs typeface="Times New Roman"/>
                        </a:rPr>
                        <a:t> (1996)</a:t>
                      </a:r>
                    </a:p>
                  </a:txBody>
                  <a:tcPr marL="68580" marR="68580" marT="0" marB="0"/>
                </a:tc>
              </a:tr>
              <a:tr h="771647">
                <a:tc>
                  <a:txBody>
                    <a:bodyPr/>
                    <a:lstStyle/>
                    <a:p>
                      <a:pPr marL="0" marR="0">
                        <a:lnSpc>
                          <a:spcPct val="115000"/>
                        </a:lnSpc>
                        <a:spcBef>
                          <a:spcPts val="0"/>
                        </a:spcBef>
                        <a:spcAft>
                          <a:spcPts val="0"/>
                        </a:spcAft>
                      </a:pPr>
                      <a:r>
                        <a:rPr lang="en-US" sz="1800" b="1">
                          <a:effectLst/>
                          <a:latin typeface="Calibri"/>
                          <a:ea typeface="Calibri"/>
                          <a:cs typeface="Times New Roman"/>
                        </a:rPr>
                        <a:t>Simulation</a:t>
                      </a:r>
                      <a:endParaRPr lang="en-US" sz="1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a:effectLst/>
                          <a:latin typeface="Calibri"/>
                          <a:ea typeface="Calibri"/>
                          <a:cs typeface="Times New Roman"/>
                        </a:rPr>
                        <a:t>Simulation is modeling or testing of algorithms or logic.</a:t>
                      </a:r>
                    </a:p>
                  </a:txBody>
                  <a:tcPr marL="68580" marR="68580" marT="0" marB="0"/>
                </a:tc>
                <a:tc>
                  <a:txBody>
                    <a:bodyPr/>
                    <a:lstStyle/>
                    <a:p>
                      <a:pPr marL="0" marR="0">
                        <a:lnSpc>
                          <a:spcPct val="115000"/>
                        </a:lnSpc>
                        <a:spcBef>
                          <a:spcPts val="0"/>
                        </a:spcBef>
                        <a:spcAft>
                          <a:spcPts val="0"/>
                        </a:spcAft>
                      </a:pPr>
                      <a:r>
                        <a:rPr lang="en-US" sz="1800">
                          <a:effectLst/>
                          <a:latin typeface="Calibri"/>
                          <a:ea typeface="Calibri"/>
                          <a:cs typeface="Times New Roman"/>
                        </a:rPr>
                        <a:t>Wilensky and Reisman (2006)</a:t>
                      </a:r>
                    </a:p>
                  </a:txBody>
                  <a:tcPr marL="68580" marR="68580" marT="0" marB="0"/>
                </a:tc>
              </a:tr>
              <a:tr h="752353">
                <a:tc>
                  <a:txBody>
                    <a:bodyPr/>
                    <a:lstStyle/>
                    <a:p>
                      <a:pPr marL="0" marR="0">
                        <a:lnSpc>
                          <a:spcPct val="115000"/>
                        </a:lnSpc>
                        <a:spcBef>
                          <a:spcPts val="0"/>
                        </a:spcBef>
                        <a:spcAft>
                          <a:spcPts val="0"/>
                        </a:spcAft>
                      </a:pPr>
                      <a:r>
                        <a:rPr lang="en-US" sz="1800" b="1">
                          <a:effectLst/>
                          <a:latin typeface="Calibri"/>
                          <a:ea typeface="Calibri"/>
                          <a:cs typeface="Times New Roman"/>
                        </a:rPr>
                        <a:t>Distributed computation</a:t>
                      </a:r>
                      <a:endParaRPr lang="en-US" sz="1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a:effectLst/>
                          <a:latin typeface="Calibri"/>
                          <a:ea typeface="Calibri"/>
                          <a:cs typeface="Times New Roman"/>
                        </a:rPr>
                        <a:t>Distributed computation applies to </a:t>
                      </a:r>
                      <a:r>
                        <a:rPr lang="en-US" sz="1800" dirty="0" smtClean="0">
                          <a:effectLst/>
                          <a:latin typeface="Calibri"/>
                          <a:ea typeface="Calibri"/>
                          <a:cs typeface="Times New Roman"/>
                        </a:rPr>
                        <a:t>rule-based </a:t>
                      </a:r>
                      <a:r>
                        <a:rPr lang="en-US" sz="1800" dirty="0">
                          <a:effectLst/>
                          <a:latin typeface="Calibri"/>
                          <a:ea typeface="Calibri"/>
                          <a:cs typeface="Times New Roman"/>
                        </a:rPr>
                        <a:t>actions.</a:t>
                      </a:r>
                    </a:p>
                  </a:txBody>
                  <a:tcPr marL="68580" marR="68580" marT="0" marB="0"/>
                </a:tc>
                <a:tc>
                  <a:txBody>
                    <a:bodyPr/>
                    <a:lstStyle/>
                    <a:p>
                      <a:pPr marL="0" marR="0">
                        <a:lnSpc>
                          <a:spcPct val="115000"/>
                        </a:lnSpc>
                        <a:spcBef>
                          <a:spcPts val="0"/>
                        </a:spcBef>
                        <a:spcAft>
                          <a:spcPts val="0"/>
                        </a:spcAft>
                      </a:pPr>
                      <a:r>
                        <a:rPr lang="en-US" sz="1800" dirty="0" smtClean="0">
                          <a:effectLst/>
                          <a:latin typeface="Calibri"/>
                          <a:ea typeface="Calibri"/>
                          <a:cs typeface="Times New Roman"/>
                        </a:rPr>
                        <a:t>National </a:t>
                      </a:r>
                      <a:r>
                        <a:rPr lang="en-US" sz="1800" dirty="0">
                          <a:effectLst/>
                          <a:latin typeface="Calibri"/>
                          <a:ea typeface="Calibri"/>
                          <a:cs typeface="Times New Roman"/>
                        </a:rPr>
                        <a:t>Research Council (2009)</a:t>
                      </a:r>
                    </a:p>
                  </a:txBody>
                  <a:tcPr marL="68580" marR="68580" marT="0" marB="0"/>
                </a:tc>
              </a:tr>
            </a:tbl>
          </a:graphicData>
        </a:graphic>
      </p:graphicFrame>
      <p:sp>
        <p:nvSpPr>
          <p:cNvPr id="4" name="Footer Placeholder 3"/>
          <p:cNvSpPr>
            <a:spLocks noGrp="1"/>
          </p:cNvSpPr>
          <p:nvPr>
            <p:ph type="ftr" sz="quarter" idx="11"/>
          </p:nvPr>
        </p:nvSpPr>
        <p:spPr/>
        <p:txBody>
          <a:bodyPr/>
          <a:lstStyle/>
          <a:p>
            <a:r>
              <a:rPr lang="en-US" smtClean="0"/>
              <a:t>Computational Thinking</a:t>
            </a:r>
            <a:endParaRPr lang="en-US"/>
          </a:p>
        </p:txBody>
      </p:sp>
      <p:sp>
        <p:nvSpPr>
          <p:cNvPr id="5" name="Slide Number Placeholder 4"/>
          <p:cNvSpPr>
            <a:spLocks noGrp="1"/>
          </p:cNvSpPr>
          <p:nvPr>
            <p:ph type="sldNum" sz="quarter" idx="12"/>
          </p:nvPr>
        </p:nvSpPr>
        <p:spPr/>
        <p:txBody>
          <a:bodyPr/>
          <a:lstStyle/>
          <a:p>
            <a:fld id="{0AF39F41-1875-4695-9C74-68437C05EFF1}" type="slidenum">
              <a:rPr lang="en-US" smtClean="0"/>
              <a:pPr/>
              <a:t>9</a:t>
            </a:fld>
            <a:endParaRPr lang="en-US"/>
          </a:p>
        </p:txBody>
      </p:sp>
    </p:spTree>
    <p:extLst>
      <p:ext uri="{BB962C8B-B14F-4D97-AF65-F5344CB8AC3E}">
        <p14:creationId xmlns:p14="http://schemas.microsoft.com/office/powerpoint/2010/main" xmlns="" val="2635472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TotalTime>
  <Words>2086</Words>
  <Application>Microsoft Office PowerPoint</Application>
  <PresentationFormat>On-screen Show (4:3)</PresentationFormat>
  <Paragraphs>227</Paragraphs>
  <Slides>18</Slides>
  <Notes>13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Collaborative Strategic Board Games as a Site for Distributed Computational Thinking</vt:lpstr>
      <vt:lpstr>Motivation</vt:lpstr>
      <vt:lpstr>Contribution</vt:lpstr>
      <vt:lpstr>Evidence of CT</vt:lpstr>
      <vt:lpstr>Methodology</vt:lpstr>
      <vt:lpstr>Pandemic</vt:lpstr>
      <vt:lpstr>Pandemic board</vt:lpstr>
      <vt:lpstr>Coding for CT</vt:lpstr>
      <vt:lpstr>Coding categories</vt:lpstr>
      <vt:lpstr>Distinguishing categories I</vt:lpstr>
      <vt:lpstr>Distinguishing categories II</vt:lpstr>
      <vt:lpstr>Results</vt:lpstr>
      <vt:lpstr>Distinguishing categories III</vt:lpstr>
      <vt:lpstr>Local and Global Logic</vt:lpstr>
      <vt:lpstr>Discussion I</vt:lpstr>
      <vt:lpstr>Discussion II</vt:lpstr>
      <vt:lpstr>Discussion III</vt:lpstr>
      <vt:lpstr>Evidence of CT (revisited)</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Computational Thinking</dc:title>
  <dc:creator>Dennis Kafura</dc:creator>
  <cp:lastModifiedBy>Dennis Kafura</cp:lastModifiedBy>
  <cp:revision>32</cp:revision>
  <dcterms:created xsi:type="dcterms:W3CDTF">2013-08-26T14:00:27Z</dcterms:created>
  <dcterms:modified xsi:type="dcterms:W3CDTF">2013-10-11T19:44:56Z</dcterms:modified>
</cp:coreProperties>
</file>