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8"/>
  </p:notes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71" r:id="rId12"/>
    <p:sldId id="258" r:id="rId13"/>
    <p:sldId id="267" r:id="rId14"/>
    <p:sldId id="268" r:id="rId15"/>
    <p:sldId id="269" r:id="rId16"/>
    <p:sldId id="270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1" d="100"/>
          <a:sy n="91" d="100"/>
        </p:scale>
        <p:origin x="-135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BDE48EF-1456-41F7-A324-BFD9560FE12F}" type="datetimeFigureOut">
              <a:rPr lang="en-US" smtClean="0"/>
              <a:pPr/>
              <a:t>9/19/2013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8BF24C-4E07-469D-8E18-052297839F0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Computational Thinking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F39F41-1875-4695-9C74-68437C05EF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39A1A0-2707-4BAE-A526-E3E483BB9B51}" type="datetime1">
              <a:rPr lang="en-US" smtClean="0"/>
              <a:pPr/>
              <a:t>9/19/2013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Computational Thinking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F39F41-1875-4695-9C74-68437C05EF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51CD9-923D-4C71-B52C-E8323DF1B48B}" type="datetime1">
              <a:rPr lang="en-US" smtClean="0"/>
              <a:pPr/>
              <a:t>9/19/2013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Computational Thinking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F39F41-1875-4695-9C74-68437C05EF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457200"/>
            <a:ext cx="7696200" cy="762000"/>
          </a:xfrm>
        </p:spPr>
        <p:txBody>
          <a:bodyPr>
            <a:normAutofit/>
          </a:bodyPr>
          <a:lstStyle>
            <a:lvl1pPr>
              <a:defRPr sz="3500" baseline="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600200"/>
            <a:ext cx="7924800" cy="4525963"/>
          </a:xfrm>
        </p:spPr>
        <p:txBody>
          <a:bodyPr/>
          <a:lstStyle>
            <a:lvl1pPr>
              <a:buFont typeface="Wingdings" pitchFamily="2" charset="2"/>
              <a:buChar char="§"/>
              <a:defRPr/>
            </a:lvl1pPr>
            <a:lvl2pPr>
              <a:buFont typeface="Arial" pitchFamily="34" charset="0"/>
              <a:buChar char="•"/>
              <a:defRPr/>
            </a:lvl2pPr>
            <a:lvl3pPr>
              <a:buFont typeface="Courier New" pitchFamily="49" charset="0"/>
              <a:buChar char="o"/>
              <a:defRPr/>
            </a:lvl3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B900E3-154B-4E2A-ACF6-C43544D84CF8}" type="datetime1">
              <a:rPr lang="en-US" smtClean="0"/>
              <a:pPr/>
              <a:t>9/19/2013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Computational Thinking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F39F41-1875-4695-9C74-68437C05EF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019A1C-9AEA-4731-A716-CF8C7BD599D8}" type="datetime1">
              <a:rPr lang="en-US" smtClean="0"/>
              <a:pPr/>
              <a:t>9/19/2013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Computational Thinking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F39F41-1875-4695-9C74-68437C05EF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3D781-704C-4F4B-846F-6D0E1D840EEA}" type="datetime1">
              <a:rPr lang="en-US" smtClean="0"/>
              <a:pPr/>
              <a:t>9/19/2013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Computational Thinking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F39F41-1875-4695-9C74-68437C05EF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51F567-79F7-49C5-A548-27E95D5406DC}" type="datetime1">
              <a:rPr lang="en-US" smtClean="0"/>
              <a:pPr/>
              <a:t>9/19/2013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Computational Thinking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F39F41-1875-4695-9C74-68437C05EF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D7A9C6-3B41-4C29-8B49-F5108ED24EEB}" type="datetime1">
              <a:rPr lang="en-US" smtClean="0"/>
              <a:pPr/>
              <a:t>9/19/2013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Computational Thinking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F39F41-1875-4695-9C74-68437C05EF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630F9E-7CF3-42B0-B41D-6C594F5EDA03}" type="datetime1">
              <a:rPr lang="en-US" smtClean="0"/>
              <a:pPr/>
              <a:t>9/19/2013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Computational Thinking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F39F41-1875-4695-9C74-68437C05EF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A1825-7717-4929-A053-1E6741FCD0CB}" type="datetime1">
              <a:rPr lang="en-US" smtClean="0"/>
              <a:pPr/>
              <a:t>9/19/2013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Computational Thinking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F39F41-1875-4695-9C74-68437C05EF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581583-95D5-4B12-82D3-004858692A93}" type="datetime1">
              <a:rPr lang="en-US" smtClean="0"/>
              <a:pPr/>
              <a:t>9/19/2013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Computational Thinking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F39F41-1875-4695-9C74-68437C05EF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B55160-1FAB-4985-928B-7CCB1A192D41}" type="datetime1">
              <a:rPr lang="en-US" smtClean="0"/>
              <a:pPr/>
              <a:t>9/19/2013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297358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Computational Thinking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29735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F39F41-1875-4695-9C74-68437C05EFF1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Picture 13"/>
          <p:cNvPicPr>
            <a:picLocks noChangeAspect="1" noChangeArrowheads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228600" y="152400"/>
            <a:ext cx="685800" cy="11528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9" name="Straight Connector 8"/>
          <p:cNvCxnSpPr/>
          <p:nvPr userDrawn="1"/>
        </p:nvCxnSpPr>
        <p:spPr>
          <a:xfrm>
            <a:off x="533400" y="1524000"/>
            <a:ext cx="0" cy="4572000"/>
          </a:xfrm>
          <a:prstGeom prst="line">
            <a:avLst/>
          </a:prstGeom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 userDrawn="1"/>
        </p:nvCxnSpPr>
        <p:spPr>
          <a:xfrm>
            <a:off x="1219200" y="381000"/>
            <a:ext cx="7696200" cy="0"/>
          </a:xfrm>
          <a:prstGeom prst="line">
            <a:avLst/>
          </a:prstGeom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Picture 18" descr="vtlogo"/>
          <p:cNvPicPr>
            <a:picLocks noChangeAspect="1" noChangeArrowheads="1"/>
          </p:cNvPicPr>
          <p:nvPr userDrawn="1"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152400" y="6243480"/>
            <a:ext cx="935038" cy="407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8" name="Straight Connector 17"/>
          <p:cNvCxnSpPr/>
          <p:nvPr userDrawn="1"/>
        </p:nvCxnSpPr>
        <p:spPr>
          <a:xfrm flipH="1">
            <a:off x="1219200" y="6477000"/>
            <a:ext cx="1828800" cy="0"/>
          </a:xfrm>
          <a:prstGeom prst="line">
            <a:avLst/>
          </a:prstGeom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Computational Thinking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Computational Thinking for</a:t>
            </a:r>
          </a:p>
          <a:p>
            <a:r>
              <a:rPr lang="en-US" dirty="0" smtClean="0"/>
              <a:t>Computer Science (CT4CS)</a:t>
            </a:r>
          </a:p>
          <a:p>
            <a:r>
              <a:rPr lang="en-US" dirty="0" smtClean="0"/>
              <a:t>Students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Grammar in ANTLR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 Slide </a:t>
            </a:r>
            <a:fld id="{B849049E-909C-4BF7-9ACD-FAB28BCDC10E}" type="slidenum">
              <a:rPr lang="en-US" altLang="en-US" smtClean="0"/>
              <a:pPr>
                <a:defRPr/>
              </a:pPr>
              <a:t>10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Kafura and Tatar, SIGCSE’11</a:t>
            </a:r>
            <a:endParaRPr lang="en-US" altLang="en-US"/>
          </a:p>
        </p:txBody>
      </p:sp>
      <p:pic>
        <p:nvPicPr>
          <p:cNvPr id="12293" name="Picture 5" descr="ANTLR-Example-2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90600" y="1384038"/>
            <a:ext cx="7626350" cy="453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(3)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Concepts</a:t>
            </a:r>
          </a:p>
          <a:p>
            <a:pPr lvl="1"/>
            <a:r>
              <a:rPr lang="en-US" dirty="0" smtClean="0"/>
              <a:t>Concurrency – synchronization– asynchrony</a:t>
            </a:r>
          </a:p>
          <a:p>
            <a:pPr lvl="1"/>
            <a:r>
              <a:rPr lang="en-US" dirty="0" smtClean="0"/>
              <a:t>Petri nets</a:t>
            </a:r>
          </a:p>
          <a:p>
            <a:r>
              <a:rPr lang="en-US" dirty="0" smtClean="0"/>
              <a:t>Assignment</a:t>
            </a:r>
          </a:p>
          <a:p>
            <a:pPr lvl="1"/>
            <a:r>
              <a:rPr lang="en-US" dirty="0" smtClean="0"/>
              <a:t>Develop solutions for simple mutual exclusion and more complex traffic intersection</a:t>
            </a:r>
          </a:p>
          <a:p>
            <a:r>
              <a:rPr lang="en-US" dirty="0" smtClean="0"/>
              <a:t>Tools</a:t>
            </a:r>
          </a:p>
          <a:p>
            <a:pPr lvl="1"/>
            <a:r>
              <a:rPr lang="en-US" dirty="0" smtClean="0"/>
              <a:t>Physical simulation</a:t>
            </a:r>
          </a:p>
          <a:p>
            <a:pPr lvl="1"/>
            <a:r>
              <a:rPr lang="en-US" dirty="0" smtClean="0"/>
              <a:t>Snoopy (Petri net simulator)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Computational Thinking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F39F41-1875-4695-9C74-68437C05EFF1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Mutex</a:t>
            </a:r>
            <a:r>
              <a:rPr lang="en-US" dirty="0" smtClean="0"/>
              <a:t> in Snoopy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Computational Thinking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F39F41-1875-4695-9C74-68437C05EFF1}" type="slidenum">
              <a:rPr lang="en-US" smtClean="0"/>
              <a:pPr/>
              <a:t>12</a:t>
            </a:fld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14400" y="1447800"/>
            <a:ext cx="7648575" cy="48530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Discussion</a:t>
            </a:r>
          </a:p>
        </p:txBody>
      </p:sp>
      <p:sp>
        <p:nvSpPr>
          <p:cNvPr id="13315" name="Content Placeholder 2"/>
          <p:cNvSpPr>
            <a:spLocks noGrp="1"/>
          </p:cNvSpPr>
          <p:nvPr>
            <p:ph idx="1"/>
          </p:nvPr>
        </p:nvSpPr>
        <p:spPr>
          <a:xfrm>
            <a:off x="762000" y="1524000"/>
            <a:ext cx="7924800" cy="4525963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Finite state acceptor </a:t>
            </a:r>
            <a:br>
              <a:rPr lang="en-US" dirty="0" smtClean="0"/>
            </a:br>
            <a:r>
              <a:rPr lang="en-US" dirty="0" smtClean="0"/>
              <a:t>   </a:t>
            </a:r>
            <a:r>
              <a:rPr lang="en-US" dirty="0" smtClean="0">
                <a:sym typeface="Wingdings" charset="2"/>
              </a:rPr>
              <a:t> junior level computational biology course</a:t>
            </a:r>
            <a:br>
              <a:rPr lang="en-US" dirty="0" smtClean="0">
                <a:sym typeface="Wingdings" charset="2"/>
              </a:rPr>
            </a:br>
            <a:endParaRPr lang="en-US" dirty="0" smtClean="0">
              <a:sym typeface="Wingdings" charset="2"/>
            </a:endParaRPr>
          </a:p>
          <a:p>
            <a:r>
              <a:rPr lang="en-US" dirty="0" smtClean="0">
                <a:sym typeface="Wingdings" charset="2"/>
              </a:rPr>
              <a:t>Grammars/languages</a:t>
            </a:r>
          </a:p>
          <a:p>
            <a:pPr>
              <a:buFont typeface="Wingdings" charset="2"/>
              <a:buNone/>
            </a:pPr>
            <a:r>
              <a:rPr lang="en-US" dirty="0" smtClean="0">
                <a:sym typeface="Wingdings" charset="2"/>
              </a:rPr>
              <a:t>       senior level compiler </a:t>
            </a:r>
            <a:r>
              <a:rPr lang="en-US" dirty="0" smtClean="0">
                <a:sym typeface="Wingdings" charset="2"/>
              </a:rPr>
              <a:t>course</a:t>
            </a:r>
          </a:p>
          <a:p>
            <a:pPr>
              <a:buFont typeface="Wingdings" charset="2"/>
              <a:buNone/>
            </a:pPr>
            <a:endParaRPr lang="en-US" dirty="0" smtClean="0">
              <a:sym typeface="Wingdings" charset="2"/>
            </a:endParaRPr>
          </a:p>
          <a:p>
            <a:r>
              <a:rPr lang="en-US" dirty="0" smtClean="0">
                <a:sym typeface="Wingdings" charset="2"/>
              </a:rPr>
              <a:t>Concurrency</a:t>
            </a:r>
          </a:p>
          <a:p>
            <a:pPr>
              <a:buFont typeface="Wingdings" charset="2"/>
              <a:buNone/>
            </a:pPr>
            <a:r>
              <a:rPr lang="en-US" dirty="0" smtClean="0">
                <a:sym typeface="Wingdings" charset="2"/>
              </a:rPr>
              <a:t>	</a:t>
            </a:r>
            <a:r>
              <a:rPr lang="en-US" dirty="0" smtClean="0">
                <a:sym typeface="Wingdings" charset="2"/>
              </a:rPr>
              <a:t>  </a:t>
            </a:r>
            <a:r>
              <a:rPr lang="en-US" dirty="0" smtClean="0">
                <a:sym typeface="Wingdings" charset="2"/>
              </a:rPr>
              <a:t>junior level systems course </a:t>
            </a:r>
            <a:r>
              <a:rPr lang="en-US" dirty="0" smtClean="0">
                <a:sym typeface="Wingdings" charset="2"/>
              </a:rPr>
              <a:t/>
            </a:r>
            <a:br>
              <a:rPr lang="en-US" dirty="0" smtClean="0">
                <a:sym typeface="Wingdings" charset="2"/>
              </a:rPr>
            </a:br>
            <a:endParaRPr lang="en-US" dirty="0" smtClean="0">
              <a:sym typeface="Wingdings" charset="2"/>
            </a:endParaRPr>
          </a:p>
          <a:p>
            <a:r>
              <a:rPr lang="en-US" dirty="0" smtClean="0">
                <a:sym typeface="Wingdings" charset="2"/>
              </a:rPr>
              <a:t>Question: What is the relationship between acceptors and grammars? </a:t>
            </a:r>
            <a:br>
              <a:rPr lang="en-US" dirty="0" smtClean="0">
                <a:sym typeface="Wingdings" charset="2"/>
              </a:rPr>
            </a:br>
            <a:r>
              <a:rPr lang="en-US" dirty="0" smtClean="0">
                <a:sym typeface="Wingdings" charset="2"/>
              </a:rPr>
              <a:t>   senior level formal languages course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 Slide </a:t>
            </a:r>
            <a:fld id="{DB867D10-EB04-4980-A888-C00DBE784AA3}" type="slidenum">
              <a:rPr lang="en-US" altLang="en-US" smtClean="0"/>
              <a:pPr>
                <a:defRPr/>
              </a:pPr>
              <a:t>13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Kafura and Tatar, SIGCSE’11</a:t>
            </a:r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Evaluation</a:t>
            </a:r>
          </a:p>
        </p:txBody>
      </p:sp>
      <p:sp>
        <p:nvSpPr>
          <p:cNvPr id="14339" name="Content Placeholder 2"/>
          <p:cNvSpPr>
            <a:spLocks noGrp="1"/>
          </p:cNvSpPr>
          <p:nvPr>
            <p:ph idx="1"/>
          </p:nvPr>
        </p:nvSpPr>
        <p:spPr>
          <a:xfrm>
            <a:off x="685800" y="1371600"/>
            <a:ext cx="8229600" cy="4724400"/>
          </a:xfrm>
        </p:spPr>
        <p:txBody>
          <a:bodyPr>
            <a:normAutofit lnSpcReduction="10000"/>
          </a:bodyPr>
          <a:lstStyle/>
          <a:p>
            <a:pPr>
              <a:buClr>
                <a:srgbClr val="C00000"/>
              </a:buClr>
            </a:pPr>
            <a:r>
              <a:rPr lang="en-US" sz="2400" dirty="0" smtClean="0"/>
              <a:t>An end of term reflections/survey (N=17)</a:t>
            </a:r>
          </a:p>
          <a:p>
            <a:pPr>
              <a:buClr>
                <a:srgbClr val="C00000"/>
              </a:buClr>
            </a:pPr>
            <a:r>
              <a:rPr lang="en-US" sz="2400" dirty="0" smtClean="0"/>
              <a:t>Key observations - The students reported that the course/topics…</a:t>
            </a:r>
          </a:p>
          <a:p>
            <a:pPr lvl="1"/>
            <a:r>
              <a:rPr lang="en-US" sz="2000" i="1" dirty="0" smtClean="0"/>
              <a:t>deepened their knowledge and perspective on computer science. </a:t>
            </a:r>
          </a:p>
          <a:p>
            <a:pPr lvl="1"/>
            <a:r>
              <a:rPr lang="en-US" sz="2000" i="1" dirty="0" smtClean="0"/>
              <a:t>offered a number of new (to them) concepts and/or improved their understanding of concepts they had already seen.</a:t>
            </a:r>
          </a:p>
          <a:p>
            <a:pPr lvl="1"/>
            <a:r>
              <a:rPr lang="en-US" sz="2000" i="1" dirty="0" smtClean="0"/>
              <a:t>helped them develop a better vocabulary for explaining computer science issues.</a:t>
            </a:r>
          </a:p>
          <a:p>
            <a:pPr>
              <a:buClr>
                <a:srgbClr val="C00000"/>
              </a:buClr>
            </a:pPr>
            <a:r>
              <a:rPr lang="en-US" sz="2400" dirty="0" smtClean="0"/>
              <a:t>Place in curriculum</a:t>
            </a:r>
          </a:p>
          <a:p>
            <a:pPr lvl="1">
              <a:buClr>
                <a:srgbClr val="C00000"/>
              </a:buClr>
            </a:pPr>
            <a:r>
              <a:rPr lang="en-US" sz="2000" i="1" dirty="0" smtClean="0"/>
              <a:t>The students expressed divided opinions on the ordering of this course with respect to an introductory programming course in computer science.</a:t>
            </a:r>
          </a:p>
          <a:p>
            <a:pPr lvl="1">
              <a:buClr>
                <a:srgbClr val="C00000"/>
              </a:buClr>
            </a:pPr>
            <a:r>
              <a:rPr lang="en-US" sz="2000" dirty="0" smtClean="0"/>
              <a:t>Room for adoption flexibility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BD7B1AA-DACB-4EBE-9FCA-A80A99EEF70E}" type="slidenum">
              <a:rPr lang="en-US" altLang="en-US"/>
              <a:pPr>
                <a:defRPr/>
              </a:pPr>
              <a:t>14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Kafura and Tatar, SIGCSE’11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Conclusions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57400" y="1066800"/>
            <a:ext cx="6172200" cy="3200400"/>
          </a:xfrm>
        </p:spPr>
        <p:txBody>
          <a:bodyPr/>
          <a:lstStyle/>
          <a:p>
            <a:pPr>
              <a:buClr>
                <a:srgbClr val="C00000"/>
              </a:buClr>
              <a:buSzPct val="100000"/>
              <a:buFont typeface="Wingdings" charset="2"/>
              <a:buChar char="q"/>
            </a:pPr>
            <a:r>
              <a:rPr lang="en-US" sz="2000" smtClean="0"/>
              <a:t>Concretely engage students in a wide variety of sophisticated computing concepts without the entanglements of programming</a:t>
            </a:r>
          </a:p>
          <a:p>
            <a:pPr marL="695325" lvl="2" indent="-342900">
              <a:buClr>
                <a:srgbClr val="C00000"/>
              </a:buClr>
              <a:buSzPct val="100000"/>
              <a:buFont typeface="Wingdings" charset="2"/>
              <a:buChar char="§"/>
            </a:pPr>
            <a:r>
              <a:rPr lang="en-US" sz="1800" smtClean="0"/>
              <a:t>We need to </a:t>
            </a:r>
            <a:r>
              <a:rPr lang="en-US" sz="1800" i="1" smtClean="0"/>
              <a:t>show</a:t>
            </a:r>
            <a:r>
              <a:rPr lang="en-US" sz="1800" smtClean="0"/>
              <a:t> students that CS is more than programming</a:t>
            </a:r>
          </a:p>
          <a:p>
            <a:pPr marL="695325" lvl="2" indent="-342900">
              <a:buClr>
                <a:srgbClr val="C00000"/>
              </a:buClr>
              <a:buSzPct val="100000"/>
              <a:buFont typeface="Wingdings" charset="2"/>
              <a:buChar char="§"/>
            </a:pPr>
            <a:r>
              <a:rPr lang="en-US" sz="1800" smtClean="0"/>
              <a:t>Tools are available</a:t>
            </a:r>
            <a:r>
              <a:rPr lang="en-US" sz="1200" smtClean="0"/>
              <a:t>	</a:t>
            </a:r>
            <a:endParaRPr lang="en-US" sz="2000" smtClean="0"/>
          </a:p>
          <a:p>
            <a:pPr>
              <a:buClr>
                <a:srgbClr val="C00000"/>
              </a:buClr>
              <a:buSzPct val="100000"/>
              <a:buFont typeface="Wingdings" charset="2"/>
              <a:buChar char="q"/>
            </a:pPr>
            <a:r>
              <a:rPr lang="en-US" sz="2000" smtClean="0"/>
              <a:t>CS is about ideas</a:t>
            </a:r>
          </a:p>
          <a:p>
            <a:pPr lvl="1">
              <a:buClr>
                <a:srgbClr val="C00000"/>
              </a:buClr>
              <a:buSzPct val="100000"/>
              <a:buFont typeface="Wingdings" charset="2"/>
              <a:buChar char="§"/>
            </a:pPr>
            <a:r>
              <a:rPr lang="en-US" sz="1600" smtClean="0"/>
              <a:t>Students need the opportunity to struggle with deep(er) aspects of representation and process</a:t>
            </a:r>
          </a:p>
          <a:p>
            <a:pPr lvl="1">
              <a:buClr>
                <a:srgbClr val="C00000"/>
              </a:buClr>
              <a:buSzPct val="100000"/>
              <a:buFont typeface="Wingdings" charset="2"/>
              <a:buChar char="§"/>
            </a:pPr>
            <a:r>
              <a:rPr lang="en-US" sz="1600" smtClean="0"/>
              <a:t>Appealing to students for deeper reasons</a:t>
            </a:r>
          </a:p>
        </p:txBody>
      </p:sp>
      <p:sp>
        <p:nvSpPr>
          <p:cNvPr id="17412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16C36BB6-A82C-4B20-BC03-9608EA26A8C2}" type="slidenum">
              <a:rPr lang="en-US"/>
              <a:pPr>
                <a:defRPr/>
              </a:pPr>
              <a:t>15</a:t>
            </a:fld>
            <a:endParaRPr lang="en-US"/>
          </a:p>
        </p:txBody>
      </p:sp>
      <p:sp>
        <p:nvSpPr>
          <p:cNvPr id="17413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Kafura and Tatar, SIGCSE’11</a:t>
            </a:r>
          </a:p>
        </p:txBody>
      </p:sp>
      <p:pic>
        <p:nvPicPr>
          <p:cNvPr id="15366" name="Picture 1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4800" y="1981200"/>
            <a:ext cx="1358900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Content Placeholder 2"/>
          <p:cNvSpPr txBox="1">
            <a:spLocks/>
          </p:cNvSpPr>
          <p:nvPr/>
        </p:nvSpPr>
        <p:spPr bwMode="auto">
          <a:xfrm>
            <a:off x="2057400" y="4419600"/>
            <a:ext cx="61722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0" hangingPunct="0">
              <a:spcBef>
                <a:spcPct val="20000"/>
              </a:spcBef>
              <a:buClr>
                <a:srgbClr val="C00000"/>
              </a:buClr>
              <a:buSzPct val="100000"/>
              <a:buFont typeface="MS Reference Sans Serif" charset="0"/>
              <a:buChar char="?"/>
            </a:pPr>
            <a:r>
              <a:rPr lang="en-US" sz="2000"/>
              <a:t>is there a set of “right” topics</a:t>
            </a:r>
          </a:p>
          <a:p>
            <a:pPr marL="342900" indent="-342900" eaLnBrk="0" hangingPunct="0">
              <a:spcBef>
                <a:spcPct val="20000"/>
              </a:spcBef>
              <a:buClr>
                <a:srgbClr val="C00000"/>
              </a:buClr>
              <a:buSzPct val="100000"/>
              <a:buFont typeface="MS Reference Sans Serif" charset="0"/>
              <a:buChar char="?"/>
            </a:pPr>
            <a:r>
              <a:rPr lang="en-US" sz="2000"/>
              <a:t>possibilities for continuation (at VT) and/or adoption (elsewhere)</a:t>
            </a:r>
          </a:p>
          <a:p>
            <a:pPr marL="342900" indent="-342900" eaLnBrk="0" hangingPunct="0">
              <a:spcBef>
                <a:spcPct val="20000"/>
              </a:spcBef>
              <a:buClr>
                <a:srgbClr val="C00000"/>
              </a:buClr>
              <a:buSzPct val="100000"/>
              <a:buFont typeface="MS Reference Sans Serif" charset="0"/>
              <a:buChar char="?"/>
            </a:pPr>
            <a:r>
              <a:rPr lang="en-US" sz="2000"/>
              <a:t>&lt;your question here&gt;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8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472DA7DC-C742-453F-A75D-4C16AEB9EF44}" type="slidenum">
              <a:rPr lang="en-US" altLang="en-US"/>
              <a:pPr>
                <a:defRPr/>
              </a:pPr>
              <a:t>16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Kafura and Tatar, SIGCSE’11</a:t>
            </a:r>
          </a:p>
        </p:txBody>
      </p:sp>
      <p:pic>
        <p:nvPicPr>
          <p:cNvPr id="16389" name="Picture 13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2590800" y="1295400"/>
            <a:ext cx="2819400" cy="4743450"/>
          </a:xfrm>
          <a:noFill/>
        </p:spPr>
      </p:pic>
      <p:sp>
        <p:nvSpPr>
          <p:cNvPr id="9" name="Rectangle 8"/>
          <p:cNvSpPr/>
          <p:nvPr/>
        </p:nvSpPr>
        <p:spPr>
          <a:xfrm>
            <a:off x="2743200" y="1152525"/>
            <a:ext cx="2819400" cy="1676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grpSp>
        <p:nvGrpSpPr>
          <p:cNvPr id="2" name="Group 9"/>
          <p:cNvGrpSpPr>
            <a:grpSpLocks/>
          </p:cNvGrpSpPr>
          <p:nvPr/>
        </p:nvGrpSpPr>
        <p:grpSpPr bwMode="auto">
          <a:xfrm>
            <a:off x="2133600" y="762000"/>
            <a:ext cx="3581400" cy="1828800"/>
            <a:chOff x="2133600" y="762000"/>
            <a:chExt cx="3581400" cy="1828800"/>
          </a:xfrm>
        </p:grpSpPr>
        <p:sp>
          <p:nvSpPr>
            <p:cNvPr id="7" name="Cloud Callout 6"/>
            <p:cNvSpPr/>
            <p:nvPr/>
          </p:nvSpPr>
          <p:spPr>
            <a:xfrm flipH="1">
              <a:off x="2133600" y="762000"/>
              <a:ext cx="3581400" cy="1828800"/>
            </a:xfrm>
            <a:prstGeom prst="cloudCallou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6393" name="TextBox 5"/>
            <p:cNvSpPr txBox="1">
              <a:spLocks noChangeArrowheads="1"/>
            </p:cNvSpPr>
            <p:nvPr/>
          </p:nvSpPr>
          <p:spPr bwMode="auto">
            <a:xfrm>
              <a:off x="2667000" y="1368623"/>
              <a:ext cx="2514600" cy="307777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1400">
                  <a:latin typeface="Arial Black" charset="0"/>
                </a:rPr>
                <a:t>&lt;end&gt; Thanks! &lt;/end&gt;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Background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An undergraduate course at Virginia Tech</a:t>
            </a:r>
          </a:p>
          <a:p>
            <a:r>
              <a:rPr lang="en-US" dirty="0" smtClean="0"/>
              <a:t>Offered twice as an alternative to a required problem-solving class</a:t>
            </a:r>
          </a:p>
          <a:p>
            <a:r>
              <a:rPr lang="en-US" dirty="0" smtClean="0"/>
              <a:t>Experience report at SIGCSE, 2011 in paper co-authored with Deborah Tatar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Computational Thinking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F39F41-1875-4695-9C74-68437C05EFF1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Summary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394B22EB-A169-4D7F-846D-964ECFFE0D18}" type="slidenum">
              <a:rPr lang="en-US" altLang="en-US"/>
              <a:pPr>
                <a:defRPr/>
              </a:pPr>
              <a:t>3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Kafura and Tatar, SIGCSE’11</a:t>
            </a:r>
          </a:p>
        </p:txBody>
      </p:sp>
      <p:sp>
        <p:nvSpPr>
          <p:cNvPr id="6" name="Content Placeholder 2"/>
          <p:cNvSpPr txBox="1">
            <a:spLocks/>
          </p:cNvSpPr>
          <p:nvPr/>
        </p:nvSpPr>
        <p:spPr bwMode="auto">
          <a:xfrm>
            <a:off x="533400" y="990600"/>
            <a:ext cx="8229600" cy="502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0" hangingPunct="0">
              <a:spcBef>
                <a:spcPct val="20000"/>
              </a:spcBef>
              <a:buClr>
                <a:srgbClr val="C00000"/>
              </a:buClr>
              <a:buSzPct val="65000"/>
              <a:buFont typeface="Wingdings" pitchFamily="116" charset="2"/>
              <a:buChar char="n"/>
              <a:defRPr/>
            </a:pPr>
            <a:r>
              <a:rPr lang="en-US" sz="2000" kern="0" dirty="0">
                <a:latin typeface="+mn-lt"/>
              </a:rPr>
              <a:t>Motivation</a:t>
            </a:r>
          </a:p>
          <a:p>
            <a:pPr marL="669925" lvl="1" indent="-325438" eaLnBrk="0" hangingPunct="0">
              <a:spcBef>
                <a:spcPct val="20000"/>
              </a:spcBef>
              <a:buClr>
                <a:srgbClr val="C00000"/>
              </a:buClr>
              <a:buSzPct val="60000"/>
              <a:buFont typeface="Wingdings" pitchFamily="116" charset="2"/>
              <a:buChar char="q"/>
              <a:defRPr/>
            </a:pPr>
            <a:r>
              <a:rPr lang="en-US" kern="0" dirty="0" err="1">
                <a:latin typeface="+mn-lt"/>
              </a:rPr>
              <a:t>Aspirational</a:t>
            </a:r>
            <a:r>
              <a:rPr lang="en-US" kern="0" dirty="0">
                <a:latin typeface="+mn-lt"/>
              </a:rPr>
              <a:t>: help computer science students develop intuitions, mental models, and patterns of thinking about computation (“think like a computer scientist”)</a:t>
            </a:r>
          </a:p>
          <a:p>
            <a:pPr marL="669925" lvl="1" indent="-325438" eaLnBrk="0" hangingPunct="0">
              <a:spcBef>
                <a:spcPct val="20000"/>
              </a:spcBef>
              <a:buClr>
                <a:srgbClr val="C00000"/>
              </a:buClr>
              <a:buSzPct val="60000"/>
              <a:buFont typeface="Wingdings" pitchFamily="116" charset="2"/>
              <a:buChar char="q"/>
              <a:defRPr/>
            </a:pPr>
            <a:r>
              <a:rPr lang="en-US" kern="0" dirty="0">
                <a:latin typeface="+mn-lt"/>
              </a:rPr>
              <a:t>Pragmatic: engage students in learning experiences related to recurring, fundamental concepts about computation</a:t>
            </a:r>
          </a:p>
          <a:p>
            <a:pPr marL="342900" indent="-342900" eaLnBrk="0" hangingPunct="0">
              <a:spcBef>
                <a:spcPct val="20000"/>
              </a:spcBef>
              <a:buClr>
                <a:srgbClr val="C00000"/>
              </a:buClr>
              <a:buSzPct val="65000"/>
              <a:buFont typeface="Wingdings" pitchFamily="116" charset="2"/>
              <a:buChar char="n"/>
              <a:defRPr/>
            </a:pPr>
            <a:r>
              <a:rPr lang="en-US" sz="2000" kern="0" dirty="0">
                <a:latin typeface="+mn-lt"/>
              </a:rPr>
              <a:t>Means</a:t>
            </a:r>
          </a:p>
          <a:p>
            <a:pPr marL="669925" lvl="1" indent="-325438" eaLnBrk="0" hangingPunct="0">
              <a:spcBef>
                <a:spcPct val="20000"/>
              </a:spcBef>
              <a:buClr>
                <a:srgbClr val="C00000"/>
              </a:buClr>
              <a:buSzPct val="60000"/>
              <a:buFont typeface="Wingdings" pitchFamily="116" charset="2"/>
              <a:buChar char="q"/>
              <a:defRPr/>
            </a:pPr>
            <a:r>
              <a:rPr lang="en-US" kern="0" dirty="0">
                <a:latin typeface="+mn-lt"/>
              </a:rPr>
              <a:t>A non-programming entry level CS course</a:t>
            </a:r>
          </a:p>
          <a:p>
            <a:pPr marL="669925" lvl="1" indent="-325438" eaLnBrk="0" hangingPunct="0">
              <a:spcBef>
                <a:spcPct val="20000"/>
              </a:spcBef>
              <a:buClr>
                <a:srgbClr val="C00000"/>
              </a:buClr>
              <a:buSzPct val="60000"/>
              <a:buFont typeface="Wingdings" pitchFamily="116" charset="2"/>
              <a:buChar char="q"/>
              <a:defRPr/>
            </a:pPr>
            <a:r>
              <a:rPr lang="en-US" kern="0" dirty="0">
                <a:latin typeface="+mn-lt"/>
              </a:rPr>
              <a:t>An array of editing/visualization/simulation tools and physical simulations</a:t>
            </a:r>
          </a:p>
          <a:p>
            <a:pPr marL="342900" indent="-342900" eaLnBrk="0" hangingPunct="0">
              <a:spcBef>
                <a:spcPct val="20000"/>
              </a:spcBef>
              <a:buClr>
                <a:srgbClr val="C00000"/>
              </a:buClr>
              <a:buSzPct val="65000"/>
              <a:buFont typeface="Wingdings" pitchFamily="116" charset="2"/>
              <a:buChar char="n"/>
              <a:defRPr/>
            </a:pPr>
            <a:r>
              <a:rPr lang="en-US" sz="2000" kern="0" dirty="0">
                <a:latin typeface="+mn-lt"/>
              </a:rPr>
              <a:t>Results</a:t>
            </a:r>
          </a:p>
          <a:p>
            <a:pPr marL="669925" lvl="1" indent="-325438" eaLnBrk="0" hangingPunct="0">
              <a:spcBef>
                <a:spcPct val="20000"/>
              </a:spcBef>
              <a:buClr>
                <a:srgbClr val="C00000"/>
              </a:buClr>
              <a:buSzPct val="60000"/>
              <a:buFont typeface="Wingdings" pitchFamily="116" charset="2"/>
              <a:buChar char="q"/>
              <a:defRPr/>
            </a:pPr>
            <a:r>
              <a:rPr lang="en-US" kern="0" dirty="0">
                <a:latin typeface="+mn-lt"/>
              </a:rPr>
              <a:t>Survey of first offering (N=17) and experiential evidence</a:t>
            </a:r>
          </a:p>
          <a:p>
            <a:pPr marL="669925" lvl="1" indent="-325438" eaLnBrk="0" hangingPunct="0">
              <a:spcBef>
                <a:spcPct val="20000"/>
              </a:spcBef>
              <a:buClr>
                <a:srgbClr val="C00000"/>
              </a:buClr>
              <a:buSzPct val="60000"/>
              <a:buFont typeface="Wingdings" pitchFamily="116" charset="2"/>
              <a:buChar char="q"/>
              <a:defRPr/>
            </a:pPr>
            <a:r>
              <a:rPr lang="en-US" kern="0" dirty="0">
                <a:latin typeface="+mn-lt"/>
              </a:rPr>
              <a:t>Sufficiently encouraging to pursue a (current) second offering</a:t>
            </a:r>
          </a:p>
          <a:p>
            <a:pPr marL="669925" lvl="1" indent="-325438" eaLnBrk="0" hangingPunct="0">
              <a:spcBef>
                <a:spcPct val="20000"/>
              </a:spcBef>
              <a:buClr>
                <a:srgbClr val="C00000"/>
              </a:buClr>
              <a:buSzPct val="60000"/>
              <a:buFont typeface="Wingdings" pitchFamily="116" charset="2"/>
              <a:buChar char="q"/>
              <a:defRPr/>
            </a:pPr>
            <a:r>
              <a:rPr lang="en-US" kern="0" dirty="0">
                <a:latin typeface="+mn-lt"/>
              </a:rPr>
              <a:t>Able to deal with many core computing concepts</a:t>
            </a:r>
          </a:p>
          <a:p>
            <a:pPr marL="669925" lvl="1" indent="-325438" eaLnBrk="0" hangingPunct="0">
              <a:spcBef>
                <a:spcPct val="20000"/>
              </a:spcBef>
              <a:buClr>
                <a:srgbClr val="C00000"/>
              </a:buClr>
              <a:buSzPct val="60000"/>
              <a:buFont typeface="Wingdings" pitchFamily="116" charset="2"/>
              <a:buChar char="q"/>
              <a:defRPr/>
            </a:pPr>
            <a:r>
              <a:rPr lang="en-US" kern="0" dirty="0">
                <a:latin typeface="+mn-lt"/>
              </a:rPr>
              <a:t>No good approach (yet) to algorithmic concepts</a:t>
            </a:r>
          </a:p>
          <a:p>
            <a:pPr marL="342900" indent="-342900" eaLnBrk="0" hangingPunct="0">
              <a:spcBef>
                <a:spcPct val="20000"/>
              </a:spcBef>
              <a:buClr>
                <a:srgbClr val="C00000"/>
              </a:buClr>
              <a:buSzPct val="65000"/>
              <a:buFont typeface="Wingdings" pitchFamily="116" charset="2"/>
              <a:buChar char="n"/>
              <a:defRPr/>
            </a:pPr>
            <a:r>
              <a:rPr lang="en-US" sz="2000" kern="0" dirty="0">
                <a:latin typeface="+mn-lt"/>
              </a:rPr>
              <a:t>URL: www.cs.vt.edu/~kafura/ComputationalThinking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Overview</a:t>
            </a:r>
          </a:p>
        </p:txBody>
      </p:sp>
      <p:sp>
        <p:nvSpPr>
          <p:cNvPr id="6147" name="Content Placeholder 2"/>
          <p:cNvSpPr>
            <a:spLocks noGrp="1"/>
          </p:cNvSpPr>
          <p:nvPr>
            <p:ph idx="1"/>
          </p:nvPr>
        </p:nvSpPr>
        <p:spPr>
          <a:xfrm>
            <a:off x="2362200" y="1219200"/>
            <a:ext cx="4191000" cy="4343400"/>
          </a:xfrm>
        </p:spPr>
        <p:txBody>
          <a:bodyPr/>
          <a:lstStyle/>
          <a:p>
            <a:pPr>
              <a:buClr>
                <a:srgbClr val="C00000"/>
              </a:buClr>
              <a:buFont typeface="Wingdings" charset="2"/>
              <a:buNone/>
            </a:pPr>
            <a:endParaRPr lang="en-US" smtClean="0"/>
          </a:p>
          <a:p>
            <a:pPr>
              <a:buClr>
                <a:srgbClr val="C00000"/>
              </a:buClr>
            </a:pPr>
            <a:r>
              <a:rPr lang="en-US" smtClean="0"/>
              <a:t>Motivation</a:t>
            </a:r>
          </a:p>
          <a:p>
            <a:pPr>
              <a:buClr>
                <a:srgbClr val="C00000"/>
              </a:buClr>
            </a:pPr>
            <a:r>
              <a:rPr lang="en-US" smtClean="0"/>
              <a:t>Class Outline</a:t>
            </a:r>
          </a:p>
          <a:p>
            <a:pPr>
              <a:buClr>
                <a:srgbClr val="C00000"/>
              </a:buClr>
            </a:pPr>
            <a:r>
              <a:rPr lang="en-US" smtClean="0"/>
              <a:t>An example</a:t>
            </a:r>
          </a:p>
          <a:p>
            <a:pPr>
              <a:buClr>
                <a:srgbClr val="C00000"/>
              </a:buClr>
            </a:pPr>
            <a:r>
              <a:rPr lang="en-US" smtClean="0"/>
              <a:t>Evaluation</a:t>
            </a:r>
          </a:p>
          <a:p>
            <a:pPr>
              <a:buClr>
                <a:srgbClr val="C00000"/>
              </a:buClr>
            </a:pPr>
            <a:r>
              <a:rPr lang="en-US" smtClean="0"/>
              <a:t>Conclusions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6A252258-8CF4-4215-8919-57C0EAF24410}" type="slidenum">
              <a:rPr lang="en-US" altLang="en-US"/>
              <a:pPr>
                <a:defRPr/>
              </a:pPr>
              <a:t>4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Kafura and Tatar, SIGCSE’11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Motivation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BB9B8B10-F406-4ED7-B539-6785E153FDA7}" type="slidenum">
              <a:rPr lang="en-US" altLang="en-US"/>
              <a:pPr>
                <a:defRPr/>
              </a:pPr>
              <a:t>5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Kafura and Tatar, SIGCSE’11</a:t>
            </a:r>
          </a:p>
        </p:txBody>
      </p:sp>
      <p:grpSp>
        <p:nvGrpSpPr>
          <p:cNvPr id="2" name="Group 13"/>
          <p:cNvGrpSpPr>
            <a:grpSpLocks/>
          </p:cNvGrpSpPr>
          <p:nvPr/>
        </p:nvGrpSpPr>
        <p:grpSpPr bwMode="auto">
          <a:xfrm>
            <a:off x="685800" y="1066800"/>
            <a:ext cx="4495800" cy="2689225"/>
            <a:chOff x="715504" y="1295400"/>
            <a:chExt cx="3810000" cy="2688482"/>
          </a:xfrm>
        </p:grpSpPr>
        <p:sp>
          <p:nvSpPr>
            <p:cNvPr id="7183" name="TextBox 5"/>
            <p:cNvSpPr txBox="1">
              <a:spLocks noChangeArrowheads="1"/>
            </p:cNvSpPr>
            <p:nvPr/>
          </p:nvSpPr>
          <p:spPr bwMode="auto">
            <a:xfrm>
              <a:off x="715504" y="1676400"/>
              <a:ext cx="3810000" cy="23074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buClr>
                  <a:srgbClr val="C00000"/>
                </a:buClr>
                <a:buFont typeface="Wingdings" charset="2"/>
                <a:buChar char="q"/>
              </a:pPr>
              <a:r>
                <a:rPr lang="en-US" dirty="0"/>
                <a:t> conveys essential thought processes</a:t>
              </a:r>
              <a:br>
                <a:rPr lang="en-US" dirty="0"/>
              </a:br>
              <a:r>
                <a:rPr lang="en-US" dirty="0"/>
                <a:t>    about computation</a:t>
              </a:r>
            </a:p>
            <a:p>
              <a:pPr>
                <a:buClr>
                  <a:srgbClr val="C00000"/>
                </a:buClr>
                <a:buFont typeface="Wingdings" charset="2"/>
                <a:buChar char="q"/>
              </a:pPr>
              <a:r>
                <a:rPr lang="en-US" dirty="0"/>
                <a:t> usually to non-CS students</a:t>
              </a:r>
            </a:p>
            <a:p>
              <a:pPr>
                <a:buClr>
                  <a:srgbClr val="C00000"/>
                </a:buClr>
                <a:buFont typeface="Wingdings" charset="2"/>
                <a:buChar char="q"/>
              </a:pPr>
              <a:r>
                <a:rPr lang="en-US" dirty="0"/>
                <a:t> informs discipline-specific ways of </a:t>
              </a:r>
              <a:br>
                <a:rPr lang="en-US" dirty="0"/>
              </a:br>
              <a:r>
                <a:rPr lang="en-US" dirty="0"/>
                <a:t>    looking at the world</a:t>
              </a:r>
            </a:p>
            <a:p>
              <a:pPr>
                <a:buClr>
                  <a:srgbClr val="C00000"/>
                </a:buClr>
                <a:buFont typeface="Wingdings" charset="2"/>
                <a:buChar char="q"/>
              </a:pPr>
              <a:r>
                <a:rPr lang="en-US" dirty="0"/>
                <a:t> elevates computational sophistication </a:t>
              </a:r>
            </a:p>
            <a:p>
              <a:pPr>
                <a:buClr>
                  <a:srgbClr val="C00000"/>
                </a:buClr>
                <a:buFont typeface="Wingdings" charset="2"/>
                <a:buChar char="q"/>
              </a:pPr>
              <a:r>
                <a:rPr lang="en-US" dirty="0"/>
                <a:t> improves collaboration with computer </a:t>
              </a:r>
              <a:br>
                <a:rPr lang="en-US" dirty="0"/>
              </a:br>
              <a:r>
                <a:rPr lang="en-US" dirty="0"/>
                <a:t>    scientists</a:t>
              </a:r>
            </a:p>
          </p:txBody>
        </p:sp>
        <p:sp>
          <p:nvSpPr>
            <p:cNvPr id="7184" name="TextBox 7"/>
            <p:cNvSpPr txBox="1">
              <a:spLocks noChangeArrowheads="1"/>
            </p:cNvSpPr>
            <p:nvPr/>
          </p:nvSpPr>
          <p:spPr bwMode="auto">
            <a:xfrm>
              <a:off x="1117902" y="1295400"/>
              <a:ext cx="2826415" cy="36919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b="1" dirty="0"/>
                <a:t>Computational Thinking</a:t>
              </a:r>
            </a:p>
          </p:txBody>
        </p:sp>
      </p:grpSp>
      <p:grpSp>
        <p:nvGrpSpPr>
          <p:cNvPr id="3" name="Group 14"/>
          <p:cNvGrpSpPr>
            <a:grpSpLocks/>
          </p:cNvGrpSpPr>
          <p:nvPr/>
        </p:nvGrpSpPr>
        <p:grpSpPr bwMode="auto">
          <a:xfrm>
            <a:off x="4800600" y="1066800"/>
            <a:ext cx="4267200" cy="2413000"/>
            <a:chOff x="4648200" y="1295400"/>
            <a:chExt cx="3810000" cy="2411584"/>
          </a:xfrm>
        </p:grpSpPr>
        <p:sp>
          <p:nvSpPr>
            <p:cNvPr id="7181" name="TextBox 6"/>
            <p:cNvSpPr txBox="1">
              <a:spLocks noChangeArrowheads="1"/>
            </p:cNvSpPr>
            <p:nvPr/>
          </p:nvSpPr>
          <p:spPr bwMode="auto">
            <a:xfrm>
              <a:off x="5226803" y="1295400"/>
              <a:ext cx="2210862" cy="36919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b="1" dirty="0"/>
                <a:t>Computer Science</a:t>
              </a:r>
            </a:p>
          </p:txBody>
        </p:sp>
        <p:sp>
          <p:nvSpPr>
            <p:cNvPr id="7182" name="TextBox 8"/>
            <p:cNvSpPr txBox="1">
              <a:spLocks noChangeArrowheads="1"/>
            </p:cNvSpPr>
            <p:nvPr/>
          </p:nvSpPr>
          <p:spPr bwMode="auto">
            <a:xfrm>
              <a:off x="4648200" y="1676400"/>
              <a:ext cx="3810000" cy="203058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buClr>
                  <a:srgbClr val="C00000"/>
                </a:buClr>
                <a:buFont typeface="Wingdings" charset="2"/>
                <a:buChar char="q"/>
              </a:pPr>
              <a:r>
                <a:rPr lang="en-US" dirty="0"/>
                <a:t> it is “not just programming”</a:t>
              </a:r>
            </a:p>
            <a:p>
              <a:pPr>
                <a:buClr>
                  <a:srgbClr val="C00000"/>
                </a:buClr>
                <a:buFont typeface="Wingdings" charset="2"/>
                <a:buChar char="q"/>
              </a:pPr>
              <a:r>
                <a:rPr lang="en-US" dirty="0"/>
                <a:t> accessible regardless of background</a:t>
              </a:r>
            </a:p>
            <a:p>
              <a:pPr>
                <a:buClr>
                  <a:srgbClr val="C00000"/>
                </a:buClr>
                <a:buFont typeface="Wingdings" charset="2"/>
                <a:buChar char="q"/>
              </a:pPr>
              <a:r>
                <a:rPr lang="en-US" dirty="0"/>
                <a:t> approaches</a:t>
              </a:r>
            </a:p>
            <a:p>
              <a:pPr lvl="1">
                <a:buClr>
                  <a:srgbClr val="C00000"/>
                </a:buClr>
                <a:buFont typeface="Wingdings" charset="2"/>
                <a:buChar char="q"/>
              </a:pPr>
              <a:r>
                <a:rPr lang="en-US" dirty="0"/>
                <a:t> contextualized programming</a:t>
              </a:r>
            </a:p>
            <a:p>
              <a:pPr lvl="1">
                <a:buClr>
                  <a:srgbClr val="C00000"/>
                </a:buClr>
                <a:buFont typeface="Wingdings" charset="2"/>
                <a:buChar char="q"/>
              </a:pPr>
              <a:r>
                <a:rPr lang="en-US" dirty="0"/>
                <a:t> problem-solving</a:t>
              </a:r>
            </a:p>
            <a:p>
              <a:pPr lvl="1">
                <a:buClr>
                  <a:srgbClr val="C00000"/>
                </a:buClr>
                <a:buFont typeface="Wingdings" charset="2"/>
                <a:buChar char="q"/>
              </a:pPr>
              <a:r>
                <a:rPr lang="en-US" dirty="0"/>
                <a:t> great ideas/principles</a:t>
              </a:r>
            </a:p>
            <a:p>
              <a:pPr lvl="1">
                <a:buClr>
                  <a:srgbClr val="C00000"/>
                </a:buClr>
                <a:buFont typeface="Wingdings" charset="2"/>
                <a:buChar char="q"/>
              </a:pPr>
              <a:r>
                <a:rPr lang="en-US" dirty="0"/>
                <a:t> survey of discipline</a:t>
              </a:r>
            </a:p>
          </p:txBody>
        </p:sp>
      </p:grpSp>
      <p:grpSp>
        <p:nvGrpSpPr>
          <p:cNvPr id="6" name="Group 16"/>
          <p:cNvGrpSpPr>
            <a:grpSpLocks/>
          </p:cNvGrpSpPr>
          <p:nvPr/>
        </p:nvGrpSpPr>
        <p:grpSpPr bwMode="auto">
          <a:xfrm>
            <a:off x="1447800" y="4191000"/>
            <a:ext cx="6553200" cy="1581150"/>
            <a:chOff x="1905000" y="4343400"/>
            <a:chExt cx="5441027" cy="1582082"/>
          </a:xfrm>
        </p:grpSpPr>
        <p:sp>
          <p:nvSpPr>
            <p:cNvPr id="7179" name="TextBox 9"/>
            <p:cNvSpPr txBox="1">
              <a:spLocks noChangeArrowheads="1"/>
            </p:cNvSpPr>
            <p:nvPr/>
          </p:nvSpPr>
          <p:spPr bwMode="auto">
            <a:xfrm>
              <a:off x="2057400" y="4343400"/>
              <a:ext cx="5288627" cy="36950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b="1"/>
                <a:t>Computational Thinking for Computer Science</a:t>
              </a:r>
            </a:p>
          </p:txBody>
        </p:sp>
        <p:sp>
          <p:nvSpPr>
            <p:cNvPr id="7180" name="TextBox 10"/>
            <p:cNvSpPr txBox="1">
              <a:spLocks noChangeArrowheads="1"/>
            </p:cNvSpPr>
            <p:nvPr/>
          </p:nvSpPr>
          <p:spPr bwMode="auto">
            <a:xfrm>
              <a:off x="1905000" y="4724577"/>
              <a:ext cx="5334000" cy="120090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buClr>
                  <a:srgbClr val="C00000"/>
                </a:buClr>
                <a:buFont typeface="Wingdings" charset="2"/>
                <a:buChar char="q"/>
              </a:pPr>
              <a:r>
                <a:rPr lang="en-US"/>
                <a:t> conveys essential thought processes about computation </a:t>
              </a:r>
            </a:p>
            <a:p>
              <a:pPr>
                <a:buClr>
                  <a:srgbClr val="C00000"/>
                </a:buClr>
                <a:buFont typeface="Wingdings" charset="2"/>
                <a:buChar char="q"/>
              </a:pPr>
              <a:r>
                <a:rPr lang="en-US"/>
                <a:t>  to computer science students</a:t>
              </a:r>
            </a:p>
            <a:p>
              <a:pPr>
                <a:buClr>
                  <a:srgbClr val="C00000"/>
                </a:buClr>
                <a:buFont typeface="Wingdings" charset="2"/>
                <a:buChar char="q"/>
              </a:pPr>
              <a:r>
                <a:rPr lang="en-US"/>
                <a:t>  without requiring or using programming</a:t>
              </a:r>
            </a:p>
            <a:p>
              <a:pPr>
                <a:buClr>
                  <a:srgbClr val="C00000"/>
                </a:buClr>
                <a:buFont typeface="Wingdings" charset="2"/>
                <a:buChar char="q"/>
              </a:pPr>
              <a:r>
                <a:rPr lang="en-US"/>
                <a:t>  in concrete, tangible forms </a:t>
              </a:r>
            </a:p>
          </p:txBody>
        </p:sp>
      </p:grpSp>
      <p:grpSp>
        <p:nvGrpSpPr>
          <p:cNvPr id="7" name="Group 15"/>
          <p:cNvGrpSpPr>
            <a:grpSpLocks/>
          </p:cNvGrpSpPr>
          <p:nvPr/>
        </p:nvGrpSpPr>
        <p:grpSpPr bwMode="auto">
          <a:xfrm>
            <a:off x="3430588" y="3505200"/>
            <a:ext cx="1595437" cy="609600"/>
            <a:chOff x="3429915" y="3477903"/>
            <a:chExt cx="1595647" cy="609600"/>
          </a:xfrm>
        </p:grpSpPr>
        <p:sp>
          <p:nvSpPr>
            <p:cNvPr id="12" name="Down Arrow 11"/>
            <p:cNvSpPr/>
            <p:nvPr/>
          </p:nvSpPr>
          <p:spPr>
            <a:xfrm rot="2001348">
              <a:off x="4796932" y="3477903"/>
              <a:ext cx="228630" cy="609600"/>
            </a:xfrm>
            <a:prstGeom prst="downArrow">
              <a:avLst/>
            </a:prstGeom>
            <a:solidFill>
              <a:srgbClr val="C0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3" name="Down Arrow 12"/>
            <p:cNvSpPr/>
            <p:nvPr/>
          </p:nvSpPr>
          <p:spPr>
            <a:xfrm rot="19515632">
              <a:off x="3429915" y="3477903"/>
              <a:ext cx="228630" cy="609600"/>
            </a:xfrm>
            <a:prstGeom prst="downArrow">
              <a:avLst/>
            </a:prstGeom>
            <a:solidFill>
              <a:srgbClr val="C0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Class outline</a:t>
            </a: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990600" y="1265437"/>
          <a:ext cx="7543800" cy="485562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98500"/>
                <a:gridCol w="558800"/>
                <a:gridCol w="1536700"/>
                <a:gridCol w="4749800"/>
              </a:tblGrid>
              <a:tr h="3714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Wks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Topic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Concepts/Tools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2763"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.5  </a:t>
                      </a:r>
                      <a:endParaRPr lang="en-US" sz="1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 algn="ctr"/>
                      <a:r>
                        <a:rPr lang="en-US" sz="2000" b="1" dirty="0" smtClean="0"/>
                        <a:t>Modeling</a:t>
                      </a:r>
                      <a:endParaRPr lang="en-US" sz="2000" b="1" dirty="0"/>
                    </a:p>
                  </a:txBody>
                  <a:tcPr vert="vert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Definition</a:t>
                      </a:r>
                      <a:r>
                        <a:rPr lang="en-US" sz="1400" baseline="0" dirty="0" smtClean="0"/>
                        <a:t> of CS</a:t>
                      </a:r>
                      <a:endParaRPr lang="en-US" sz="1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Guided discussion</a:t>
                      </a:r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26207"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2</a:t>
                      </a:r>
                      <a:endParaRPr lang="en-US" sz="1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 err="1" smtClean="0"/>
                        <a:t>State,behavior</a:t>
                      </a:r>
                      <a:endParaRPr lang="en-US" sz="1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Finite state machines, acceptors, grammars;</a:t>
                      </a:r>
                      <a:r>
                        <a:rPr lang="en-US" sz="1400" baseline="0" dirty="0" smtClean="0"/>
                        <a:t> </a:t>
                      </a:r>
                    </a:p>
                    <a:p>
                      <a:r>
                        <a:rPr lang="en-US" sz="1400" b="1" baseline="0" dirty="0" smtClean="0">
                          <a:solidFill>
                            <a:srgbClr val="C00000"/>
                          </a:solidFill>
                        </a:rPr>
                        <a:t>Tools: JFLAP, ANTLR</a:t>
                      </a:r>
                      <a:endParaRPr lang="en-US" sz="1400" b="1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08353"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2</a:t>
                      </a:r>
                      <a:endParaRPr lang="en-US" sz="1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Abstraction</a:t>
                      </a:r>
                      <a:endParaRPr lang="en-US" sz="1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Abstraction,</a:t>
                      </a:r>
                      <a:r>
                        <a:rPr lang="en-US" sz="1400" baseline="0" dirty="0" smtClean="0"/>
                        <a:t> generalization, composition using Venn/tree/UML diagrams, XML; </a:t>
                      </a:r>
                      <a:r>
                        <a:rPr lang="en-US" sz="1400" b="1" baseline="0" dirty="0" smtClean="0">
                          <a:solidFill>
                            <a:srgbClr val="C00000"/>
                          </a:solidFill>
                        </a:rPr>
                        <a:t>Tools: </a:t>
                      </a:r>
                      <a:r>
                        <a:rPr lang="en-US" sz="1400" b="1" baseline="0" dirty="0" err="1" smtClean="0">
                          <a:solidFill>
                            <a:srgbClr val="C00000"/>
                          </a:solidFill>
                        </a:rPr>
                        <a:t>XMLSpear</a:t>
                      </a:r>
                      <a:r>
                        <a:rPr lang="en-US" sz="1400" b="1" baseline="0" dirty="0" smtClean="0">
                          <a:solidFill>
                            <a:srgbClr val="C00000"/>
                          </a:solidFill>
                        </a:rPr>
                        <a:t>, physical simulation</a:t>
                      </a:r>
                      <a:endParaRPr lang="en-US" sz="1400" b="1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33400"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1.5</a:t>
                      </a:r>
                      <a:endParaRPr lang="en-US" sz="1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Relationships</a:t>
                      </a:r>
                      <a:endParaRPr lang="en-US" sz="1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Representing, inferring, visualizing relationships, </a:t>
                      </a:r>
                      <a:r>
                        <a:rPr lang="en-US" sz="1400" dirty="0" err="1" smtClean="0"/>
                        <a:t>ontologies</a:t>
                      </a:r>
                      <a:r>
                        <a:rPr lang="en-US" sz="1400" dirty="0" smtClean="0"/>
                        <a:t>; </a:t>
                      </a:r>
                      <a:r>
                        <a:rPr lang="en-US" sz="1400" b="1" dirty="0" smtClean="0">
                          <a:solidFill>
                            <a:srgbClr val="C00000"/>
                          </a:solidFill>
                        </a:rPr>
                        <a:t>Tool: </a:t>
                      </a:r>
                      <a:r>
                        <a:rPr lang="en-US" sz="1400" b="1" dirty="0" err="1" smtClean="0">
                          <a:solidFill>
                            <a:srgbClr val="C00000"/>
                          </a:solidFill>
                        </a:rPr>
                        <a:t>Protege</a:t>
                      </a:r>
                      <a:endParaRPr lang="en-US" sz="1400" b="1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26207"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1.5</a:t>
                      </a:r>
                      <a:endParaRPr lang="en-US" sz="1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6">
                  <a:txBody>
                    <a:bodyPr/>
                    <a:lstStyle/>
                    <a:p>
                      <a:pPr algn="ctr"/>
                      <a:r>
                        <a:rPr lang="en-US" sz="2000" b="1" dirty="0" smtClean="0"/>
                        <a:t>Engineering</a:t>
                      </a:r>
                      <a:endParaRPr lang="en-US" sz="2000" b="1" dirty="0"/>
                    </a:p>
                  </a:txBody>
                  <a:tcPr vert="vert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Concurrency</a:t>
                      </a:r>
                      <a:endParaRPr lang="en-US" sz="1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Race conditions, synchronization, Petri nets; </a:t>
                      </a:r>
                    </a:p>
                    <a:p>
                      <a:r>
                        <a:rPr lang="en-US" sz="1400" b="1" dirty="0" smtClean="0">
                          <a:solidFill>
                            <a:srgbClr val="C00000"/>
                          </a:solidFill>
                        </a:rPr>
                        <a:t>Tool: Snoopy, physical simulation</a:t>
                      </a:r>
                      <a:endParaRPr lang="en-US" sz="1400" b="1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2763"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1</a:t>
                      </a:r>
                      <a:endParaRPr lang="en-US" sz="1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Abstraction</a:t>
                      </a:r>
                      <a:endParaRPr lang="en-US" sz="1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Layered systems/protocols; </a:t>
                      </a:r>
                      <a:r>
                        <a:rPr lang="en-US" sz="1400" b="1" dirty="0" smtClean="0">
                          <a:solidFill>
                            <a:srgbClr val="C00000"/>
                          </a:solidFill>
                        </a:rPr>
                        <a:t>Tool: Snoopy</a:t>
                      </a:r>
                      <a:endParaRPr lang="en-US" sz="1400" b="1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2763"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2</a:t>
                      </a:r>
                      <a:endParaRPr lang="en-US" sz="1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Binding, scope</a:t>
                      </a:r>
                      <a:endParaRPr lang="en-US" sz="1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Lambda calculus; </a:t>
                      </a:r>
                      <a:r>
                        <a:rPr lang="en-US" sz="1400" b="1" dirty="0" smtClean="0">
                          <a:solidFill>
                            <a:srgbClr val="C00000"/>
                          </a:solidFill>
                        </a:rPr>
                        <a:t>Tool: Lambda</a:t>
                      </a:r>
                      <a:r>
                        <a:rPr lang="en-US" sz="1400" b="1" baseline="0" dirty="0" smtClean="0">
                          <a:solidFill>
                            <a:srgbClr val="C00000"/>
                          </a:solidFill>
                        </a:rPr>
                        <a:t> Teacher</a:t>
                      </a:r>
                      <a:endParaRPr lang="en-US" sz="1400" b="1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2763"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1</a:t>
                      </a:r>
                      <a:endParaRPr lang="en-US" sz="1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Testing</a:t>
                      </a:r>
                      <a:endParaRPr lang="en-US" sz="1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Developing test cases, coverage; </a:t>
                      </a:r>
                      <a:r>
                        <a:rPr lang="en-US" sz="1400" b="1" dirty="0" smtClean="0">
                          <a:solidFill>
                            <a:srgbClr val="C00000"/>
                          </a:solidFill>
                        </a:rPr>
                        <a:t>Tools: applet, </a:t>
                      </a:r>
                      <a:r>
                        <a:rPr lang="en-US" sz="1400" b="1" dirty="0" err="1" smtClean="0">
                          <a:solidFill>
                            <a:srgbClr val="C00000"/>
                          </a:solidFill>
                        </a:rPr>
                        <a:t>WebCAT</a:t>
                      </a:r>
                      <a:endParaRPr lang="en-US" sz="1400" b="1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2763"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1</a:t>
                      </a:r>
                      <a:endParaRPr lang="en-US" sz="1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Debugging</a:t>
                      </a:r>
                      <a:endParaRPr lang="en-US" sz="1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Puzzle solving with backtracking; </a:t>
                      </a:r>
                      <a:r>
                        <a:rPr lang="en-US" sz="1400" b="1" dirty="0" smtClean="0">
                          <a:solidFill>
                            <a:srgbClr val="C00000"/>
                          </a:solidFill>
                        </a:rPr>
                        <a:t>Tool: </a:t>
                      </a:r>
                      <a:r>
                        <a:rPr lang="en-US" sz="1400" b="1" dirty="0" err="1" smtClean="0">
                          <a:solidFill>
                            <a:srgbClr val="C00000"/>
                          </a:solidFill>
                        </a:rPr>
                        <a:t>Sodoku</a:t>
                      </a:r>
                      <a:r>
                        <a:rPr lang="en-US" sz="1400" b="1" dirty="0" smtClean="0">
                          <a:solidFill>
                            <a:srgbClr val="C00000"/>
                          </a:solidFill>
                        </a:rPr>
                        <a:t> system</a:t>
                      </a:r>
                      <a:endParaRPr lang="en-US" sz="1400" b="1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26207"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1</a:t>
                      </a:r>
                      <a:endParaRPr lang="en-US" sz="1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Data structures</a:t>
                      </a:r>
                      <a:endParaRPr lang="en-US" sz="1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Mapping</a:t>
                      </a:r>
                      <a:r>
                        <a:rPr lang="en-US" sz="1400" baseline="0" dirty="0" smtClean="0"/>
                        <a:t> complex structures to memory; </a:t>
                      </a:r>
                    </a:p>
                    <a:p>
                      <a:r>
                        <a:rPr lang="en-US" sz="1400" b="1" baseline="0" dirty="0" smtClean="0">
                          <a:solidFill>
                            <a:srgbClr val="C00000"/>
                          </a:solidFill>
                        </a:rPr>
                        <a:t>Tool: physical simulation</a:t>
                      </a:r>
                      <a:endParaRPr lang="en-US" sz="1400" b="1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 Slide </a:t>
            </a:r>
            <a:fld id="{C638FFF0-0728-4467-8B70-561E676D9E8A}" type="slidenum">
              <a:rPr lang="en-US" altLang="en-US" smtClean="0"/>
              <a:pPr>
                <a:defRPr/>
              </a:pPr>
              <a:t>6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Kafura and Tatar, SIGCSE’11</a:t>
            </a:r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Example (1)</a:t>
            </a:r>
          </a:p>
        </p:txBody>
      </p:sp>
      <p:sp>
        <p:nvSpPr>
          <p:cNvPr id="9219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Concepts</a:t>
            </a:r>
          </a:p>
          <a:p>
            <a:pPr lvl="1"/>
            <a:r>
              <a:rPr lang="en-US" dirty="0" smtClean="0"/>
              <a:t>Finite states --- transitions --- inputs/events</a:t>
            </a:r>
          </a:p>
          <a:p>
            <a:r>
              <a:rPr lang="en-US" dirty="0" smtClean="0"/>
              <a:t>Assignment</a:t>
            </a:r>
          </a:p>
          <a:p>
            <a:pPr lvl="1"/>
            <a:r>
              <a:rPr lang="en-US" dirty="0" smtClean="0"/>
              <a:t>Develop a finite state acceptor to recognize if a DNA sequence is a possible gene</a:t>
            </a:r>
          </a:p>
          <a:p>
            <a:r>
              <a:rPr lang="en-US" dirty="0" smtClean="0"/>
              <a:t>Tool</a:t>
            </a:r>
          </a:p>
          <a:p>
            <a:pPr lvl="1"/>
            <a:r>
              <a:rPr lang="en-US" dirty="0" smtClean="0"/>
              <a:t>JFLAP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 Slide </a:t>
            </a:r>
            <a:fld id="{FA82BEFE-99FE-4233-B397-8C0AB425B1D4}" type="slidenum">
              <a:rPr lang="en-US" altLang="en-US" smtClean="0"/>
              <a:pPr>
                <a:defRPr/>
              </a:pPr>
              <a:t>7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Kafura and Tatar, SIGCSE’11</a:t>
            </a:r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Gene Acceptor in JFLAP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 Slide </a:t>
            </a:r>
            <a:fld id="{42456E80-78BD-4E2E-BD1F-6013881A53B9}" type="slidenum">
              <a:rPr lang="en-US" altLang="en-US" smtClean="0"/>
              <a:pPr>
                <a:defRPr/>
              </a:pPr>
              <a:t>8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Kafura and Tatar, SIGCSE’11</a:t>
            </a:r>
            <a:endParaRPr lang="en-US" altLang="en-US"/>
          </a:p>
        </p:txBody>
      </p:sp>
      <p:pic>
        <p:nvPicPr>
          <p:cNvPr id="10245" name="Picture 7" descr="JFLAP-example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47800" y="1066800"/>
            <a:ext cx="5924550" cy="4960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Example (2)</a:t>
            </a:r>
          </a:p>
        </p:txBody>
      </p:sp>
      <p:sp>
        <p:nvSpPr>
          <p:cNvPr id="1126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Concepts</a:t>
            </a:r>
          </a:p>
          <a:p>
            <a:pPr lvl="1"/>
            <a:r>
              <a:rPr lang="en-US" dirty="0" smtClean="0"/>
              <a:t>Languages – structure – grammar</a:t>
            </a:r>
          </a:p>
          <a:p>
            <a:r>
              <a:rPr lang="en-US" dirty="0" smtClean="0"/>
              <a:t>Assignment</a:t>
            </a:r>
          </a:p>
          <a:p>
            <a:pPr lvl="1"/>
            <a:r>
              <a:rPr lang="en-US" dirty="0" smtClean="0"/>
              <a:t>Develop a BNF grammar for US Currency</a:t>
            </a:r>
          </a:p>
          <a:p>
            <a:r>
              <a:rPr lang="en-US" dirty="0" smtClean="0"/>
              <a:t>Tool</a:t>
            </a:r>
          </a:p>
          <a:p>
            <a:pPr lvl="1"/>
            <a:r>
              <a:rPr lang="en-US" dirty="0" smtClean="0"/>
              <a:t>ANTLR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 Slide </a:t>
            </a:r>
            <a:fld id="{AD9F61DB-9568-45FE-9738-48B2D787F188}" type="slidenum">
              <a:rPr lang="en-US" altLang="en-US" smtClean="0"/>
              <a:pPr>
                <a:defRPr/>
              </a:pPr>
              <a:t>9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Kafura and Tatar, SIGCSE’11</a:t>
            </a:r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</TotalTime>
  <Words>692</Words>
  <Application>Microsoft Office PowerPoint</Application>
  <PresentationFormat>On-screen Show (4:3)</PresentationFormat>
  <Paragraphs>171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Office Theme</vt:lpstr>
      <vt:lpstr>Computational Thinking</vt:lpstr>
      <vt:lpstr>Background</vt:lpstr>
      <vt:lpstr>Summary</vt:lpstr>
      <vt:lpstr>Overview</vt:lpstr>
      <vt:lpstr>Motivation</vt:lpstr>
      <vt:lpstr>Class outline</vt:lpstr>
      <vt:lpstr>Example (1)</vt:lpstr>
      <vt:lpstr>Gene Acceptor in JFLAP</vt:lpstr>
      <vt:lpstr>Example (2)</vt:lpstr>
      <vt:lpstr>Grammar in ANTLR</vt:lpstr>
      <vt:lpstr>Example (3)</vt:lpstr>
      <vt:lpstr>Mutex in Snoopy</vt:lpstr>
      <vt:lpstr>Discussion</vt:lpstr>
      <vt:lpstr>Evaluation</vt:lpstr>
      <vt:lpstr>Conclusions</vt:lpstr>
      <vt:lpstr>Slide 16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Computational Thinking</dc:title>
  <dc:creator>Dennis Kafura</dc:creator>
  <cp:lastModifiedBy>Dennis Kafura</cp:lastModifiedBy>
  <cp:revision>5</cp:revision>
  <dcterms:created xsi:type="dcterms:W3CDTF">2013-08-26T14:00:27Z</dcterms:created>
  <dcterms:modified xsi:type="dcterms:W3CDTF">2013-09-19T20:53:09Z</dcterms:modified>
</cp:coreProperties>
</file>