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5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Thinking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</a:p>
          <a:p>
            <a:r>
              <a:rPr lang="en-US" sz="2800" dirty="0" smtClean="0"/>
              <a:t>web site: www.cs.vt.edu/~kafura/CS6604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 abstraction </a:t>
            </a:r>
            <a:r>
              <a:rPr lang="en-US" i="1" dirty="0" smtClean="0"/>
              <a:t>the</a:t>
            </a:r>
            <a:r>
              <a:rPr lang="en-US" dirty="0" smtClean="0"/>
              <a:t> defining mode of computational thinking?</a:t>
            </a:r>
          </a:p>
          <a:p>
            <a:pPr lvl="1"/>
            <a:r>
              <a:rPr lang="en-US" dirty="0" smtClean="0"/>
              <a:t>If so, what do we make of abstractions in other areas?</a:t>
            </a:r>
          </a:p>
          <a:p>
            <a:pPr lvl="2"/>
            <a:r>
              <a:rPr lang="en-US" dirty="0" smtClean="0"/>
              <a:t>statistical models</a:t>
            </a:r>
          </a:p>
          <a:p>
            <a:pPr lvl="2"/>
            <a:r>
              <a:rPr lang="en-US" dirty="0" smtClean="0"/>
              <a:t>paintings</a:t>
            </a:r>
          </a:p>
          <a:p>
            <a:pPr lvl="2"/>
            <a:r>
              <a:rPr lang="en-US" dirty="0" smtClean="0"/>
              <a:t>maps </a:t>
            </a:r>
          </a:p>
          <a:p>
            <a:pPr lvl="1"/>
            <a:r>
              <a:rPr lang="en-US" dirty="0" smtClean="0"/>
              <a:t>If not, what are the others?</a:t>
            </a:r>
          </a:p>
          <a:p>
            <a:pPr lvl="1"/>
            <a:r>
              <a:rPr lang="en-US" dirty="0" smtClean="0"/>
              <a:t>Is it the “automatic processing” that distinguishes computational thinking abstractions?</a:t>
            </a:r>
          </a:p>
          <a:p>
            <a:r>
              <a:rPr lang="en-US" dirty="0" smtClean="0"/>
              <a:t>Is a focus on </a:t>
            </a:r>
            <a:r>
              <a:rPr lang="en-US" i="1" dirty="0" smtClean="0"/>
              <a:t>information</a:t>
            </a:r>
            <a:r>
              <a:rPr lang="en-US" dirty="0" smtClean="0"/>
              <a:t> (processed automatically) more fundamental?</a:t>
            </a:r>
          </a:p>
          <a:p>
            <a:r>
              <a:rPr lang="en-US" dirty="0" smtClean="0"/>
              <a:t>Is </a:t>
            </a:r>
            <a:r>
              <a:rPr lang="en-US" i="1" dirty="0" smtClean="0"/>
              <a:t>symbolic</a:t>
            </a:r>
            <a:r>
              <a:rPr lang="en-US" dirty="0" smtClean="0"/>
              <a:t> more basic than </a:t>
            </a:r>
            <a:r>
              <a:rPr lang="en-US" i="1" dirty="0" smtClean="0"/>
              <a:t>information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a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Computational thinking is the cognitive ability necessary to engage in creative work using the automatable manipulation of information.</a:t>
            </a:r>
          </a:p>
          <a:p>
            <a:pPr lvl="1"/>
            <a:r>
              <a:rPr lang="en-US" dirty="0" smtClean="0"/>
              <a:t>Cognitive – a fundamental mental ability, not just skill in tool use</a:t>
            </a:r>
          </a:p>
          <a:p>
            <a:pPr lvl="1"/>
            <a:r>
              <a:rPr lang="en-US" dirty="0" err="1" smtClean="0"/>
              <a:t>Information+automation</a:t>
            </a:r>
            <a:r>
              <a:rPr lang="en-US" dirty="0" smtClean="0"/>
              <a:t> – what distinguishes computational thinking from other ways of thinking</a:t>
            </a:r>
          </a:p>
          <a:p>
            <a:r>
              <a:rPr lang="en-US" dirty="0" smtClean="0"/>
              <a:t>The ability is derived from sufficient mastery of a conceptual framework. The conceptual framework includes: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bstraction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[Snow 2012] Snow, E., et al., Assessing Computational Thinking, in </a:t>
            </a:r>
            <a:r>
              <a:rPr lang="en-US" sz="1800" i="1" dirty="0" smtClean="0"/>
              <a:t>NSF-CE21 Community Meeting</a:t>
            </a:r>
            <a:r>
              <a:rPr lang="en-US" sz="1800" dirty="0" smtClean="0"/>
              <a:t>. 2012: Washington, D.C., USA.</a:t>
            </a:r>
          </a:p>
          <a:p>
            <a:r>
              <a:rPr lang="en-US" sz="1800" dirty="0" smtClean="0"/>
              <a:t>[Wing 2006] Wing, J.M., </a:t>
            </a:r>
            <a:r>
              <a:rPr lang="en-US" sz="1800" i="1" dirty="0" smtClean="0"/>
              <a:t>Computational thinking.</a:t>
            </a:r>
            <a:r>
              <a:rPr lang="en-US" sz="1800" dirty="0" smtClean="0"/>
              <a:t> Communication of the ACM, 2006. </a:t>
            </a:r>
            <a:r>
              <a:rPr lang="en-US" sz="1800" b="1" dirty="0" smtClean="0"/>
              <a:t>49</a:t>
            </a:r>
            <a:r>
              <a:rPr lang="en-US" sz="1800" dirty="0" smtClean="0"/>
              <a:t>(3): p. 33-35. </a:t>
            </a:r>
          </a:p>
          <a:p>
            <a:r>
              <a:rPr lang="en-US" sz="1800" dirty="0" smtClean="0"/>
              <a:t>[Wing 2008] Wing, J.M., </a:t>
            </a:r>
            <a:r>
              <a:rPr lang="en-US" sz="1800" i="1" dirty="0" smtClean="0"/>
              <a:t>Computational Thinking and Thinking About Computation.</a:t>
            </a:r>
            <a:r>
              <a:rPr lang="en-US" sz="1800" dirty="0" smtClean="0"/>
              <a:t> Philosophical Transactions of the Royal Society A, 2008. </a:t>
            </a:r>
            <a:r>
              <a:rPr lang="en-US" sz="1800" b="1" dirty="0" smtClean="0"/>
              <a:t>366</a:t>
            </a:r>
            <a:r>
              <a:rPr lang="en-US" sz="1800" dirty="0" smtClean="0"/>
              <a:t>(1881): p. 3717-3725.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5867400" cy="3657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Term first used by Seymour </a:t>
            </a:r>
            <a:r>
              <a:rPr lang="en-US" dirty="0" err="1" smtClean="0"/>
              <a:t>Papert</a:t>
            </a:r>
            <a:r>
              <a:rPr lang="en-US" dirty="0" smtClean="0"/>
              <a:t> (1996) </a:t>
            </a:r>
            <a:r>
              <a:rPr lang="en-US" sz="1900" dirty="0" smtClean="0"/>
              <a:t>[Snow 2012]</a:t>
            </a:r>
          </a:p>
          <a:p>
            <a:pPr lvl="1"/>
            <a:r>
              <a:rPr lang="en-US" sz="2200" dirty="0" smtClean="0"/>
              <a:t>“</a:t>
            </a:r>
            <a:r>
              <a:rPr lang="en-US" sz="2200" dirty="0"/>
              <a:t>In </a:t>
            </a:r>
            <a:r>
              <a:rPr lang="en-US" sz="2200" dirty="0" smtClean="0"/>
              <a:t>both </a:t>
            </a:r>
            <a:r>
              <a:rPr lang="en-US" sz="2200" dirty="0"/>
              <a:t>cases the computer used as a tool effectively </a:t>
            </a:r>
            <a:r>
              <a:rPr lang="en-US" sz="2200" dirty="0" smtClean="0"/>
              <a:t>leads </a:t>
            </a:r>
            <a:r>
              <a:rPr lang="en-US" sz="2200" dirty="0"/>
              <a:t>to a solution, but in neither does the </a:t>
            </a:r>
            <a:r>
              <a:rPr lang="en-US" sz="2200" dirty="0" smtClean="0"/>
              <a:t>computational </a:t>
            </a:r>
            <a:r>
              <a:rPr lang="en-US" sz="2200" dirty="0"/>
              <a:t>representation make the mathematics </a:t>
            </a:r>
            <a:r>
              <a:rPr lang="en-US" sz="2200" dirty="0" smtClean="0"/>
              <a:t>more </a:t>
            </a:r>
            <a:r>
              <a:rPr lang="en-US" sz="2200" dirty="0"/>
              <a:t>perspicuous. ... The goal is to use </a:t>
            </a:r>
            <a:r>
              <a:rPr lang="en-US" sz="2200" dirty="0" smtClean="0"/>
              <a:t>computational </a:t>
            </a:r>
            <a:r>
              <a:rPr lang="en-US" sz="2200" dirty="0"/>
              <a:t>thinking to forge ideas that are at </a:t>
            </a:r>
            <a:r>
              <a:rPr lang="en-US" sz="2200" dirty="0" smtClean="0"/>
              <a:t>least </a:t>
            </a:r>
            <a:r>
              <a:rPr lang="en-US" sz="2200" dirty="0"/>
              <a:t>as ‘explicative’ as the Euclid-like constructions </a:t>
            </a:r>
            <a:r>
              <a:rPr lang="en-US" sz="2200" dirty="0" smtClean="0"/>
              <a:t>(</a:t>
            </a:r>
            <a:r>
              <a:rPr lang="en-US" sz="2200" dirty="0"/>
              <a:t>and hopefully more so) but more accessible and </a:t>
            </a:r>
            <a:r>
              <a:rPr lang="en-US" sz="2200" dirty="0" smtClean="0"/>
              <a:t>more powerful.”</a:t>
            </a:r>
            <a:endParaRPr lang="en-US" sz="22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2</a:t>
            </a:fld>
            <a:endParaRPr lang="en-US"/>
          </a:p>
        </p:txBody>
      </p:sp>
      <p:pic>
        <p:nvPicPr>
          <p:cNvPr id="2050" name="Picture 2" descr="https://encrypted-tbn3.gstatic.com/images?q=tbn:ANd9GcQLnKEE0eHMOpoV4StHM_MF569Fw1US68baKoEg9QaBtQtbZ8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971800"/>
            <a:ext cx="1260832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49530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Recent popularization by Jeannette Wing </a:t>
            </a:r>
            <a:r>
              <a:rPr lang="en-US" sz="2300" dirty="0" smtClean="0"/>
              <a:t>[Wing 2006</a:t>
            </a:r>
            <a:r>
              <a:rPr lang="en-US" sz="2300" dirty="0"/>
              <a:t>]</a:t>
            </a:r>
            <a:endParaRPr lang="en-US" sz="2300" dirty="0" smtClean="0"/>
          </a:p>
          <a:p>
            <a:pPr lvl="1"/>
            <a:r>
              <a:rPr lang="en-US" dirty="0" smtClean="0"/>
              <a:t>“Computational </a:t>
            </a:r>
            <a:r>
              <a:rPr lang="en-US" dirty="0"/>
              <a:t>thinking involves solving </a:t>
            </a:r>
            <a:r>
              <a:rPr lang="en-US" dirty="0" smtClean="0"/>
              <a:t>problems, designing </a:t>
            </a:r>
            <a:r>
              <a:rPr lang="en-US" dirty="0"/>
              <a:t>systems, and understanding </a:t>
            </a:r>
            <a:r>
              <a:rPr lang="en-US" dirty="0" smtClean="0"/>
              <a:t>human behavior</a:t>
            </a:r>
            <a:r>
              <a:rPr lang="en-US" dirty="0"/>
              <a:t>, by drawing on the concepts </a:t>
            </a:r>
            <a:r>
              <a:rPr lang="en-US" dirty="0" smtClean="0"/>
              <a:t>fundamental to </a:t>
            </a:r>
            <a:r>
              <a:rPr lang="en-US" dirty="0"/>
              <a:t>computer science. Computational </a:t>
            </a:r>
            <a:r>
              <a:rPr lang="en-US" dirty="0" smtClean="0"/>
              <a:t>thinking includes </a:t>
            </a:r>
            <a:r>
              <a:rPr lang="en-US" dirty="0"/>
              <a:t>a range of mental tools that reflect </a:t>
            </a:r>
            <a:r>
              <a:rPr lang="en-US" dirty="0" smtClean="0"/>
              <a:t>the breadth </a:t>
            </a:r>
            <a:r>
              <a:rPr lang="en-US" dirty="0"/>
              <a:t>of the field of computer science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 descr="https://encrypted-tbn3.gstatic.com/images?q=tbn:ANd9GcQnIZhHdLSnoKrzvBsl9ALZIzrN4evglY31h5niGunCfPMpDbw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4495800"/>
            <a:ext cx="1136788" cy="17145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524000"/>
            <a:ext cx="3024466" cy="394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Understand what “computational thinking” means </a:t>
            </a:r>
          </a:p>
          <a:p>
            <a:pPr lvl="1"/>
            <a:r>
              <a:rPr lang="en-US" dirty="0" smtClean="0"/>
              <a:t>at a university level</a:t>
            </a:r>
          </a:p>
          <a:p>
            <a:pPr lvl="1"/>
            <a:r>
              <a:rPr lang="en-US" dirty="0" smtClean="0"/>
              <a:t>specifically in the VT context</a:t>
            </a:r>
          </a:p>
          <a:p>
            <a:r>
              <a:rPr lang="en-US" dirty="0" smtClean="0"/>
              <a:t>Develop ideas </a:t>
            </a:r>
          </a:p>
          <a:p>
            <a:pPr lvl="1"/>
            <a:r>
              <a:rPr lang="en-US" dirty="0" smtClean="0"/>
              <a:t>on courses and curriculum elements that provide a means of learning (some aspect of) computational thinking.</a:t>
            </a:r>
          </a:p>
          <a:p>
            <a:pPr lvl="1"/>
            <a:r>
              <a:rPr lang="en-US" dirty="0" smtClean="0"/>
              <a:t>about how to measure/assess the extent to which a student has gained an ability to engage in computational thinking</a:t>
            </a:r>
          </a:p>
          <a:p>
            <a:r>
              <a:rPr lang="en-US" dirty="0" smtClean="0"/>
              <a:t>You will not learn anything “new” about computing but rather reflect on what you know and how you use that knowledge creatively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Topic areas:</a:t>
            </a:r>
          </a:p>
          <a:p>
            <a:pPr lvl="1"/>
            <a:r>
              <a:rPr lang="en-US" dirty="0" smtClean="0"/>
              <a:t>Model (What is computational thinking?)</a:t>
            </a:r>
          </a:p>
          <a:p>
            <a:pPr lvl="1"/>
            <a:r>
              <a:rPr lang="en-US" dirty="0" smtClean="0"/>
              <a:t>Pedagogy (How can it be taught?)</a:t>
            </a:r>
          </a:p>
          <a:p>
            <a:pPr lvl="1"/>
            <a:r>
              <a:rPr lang="en-US" dirty="0" smtClean="0"/>
              <a:t>Assessment (How can it be measured?)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Active participation in discussions</a:t>
            </a:r>
          </a:p>
          <a:p>
            <a:pPr lvl="1"/>
            <a:r>
              <a:rPr lang="en-US" dirty="0" smtClean="0"/>
              <a:t>Presentation</a:t>
            </a:r>
          </a:p>
          <a:p>
            <a:pPr lvl="1"/>
            <a:r>
              <a:rPr lang="en-US" dirty="0" smtClean="0"/>
              <a:t>Term paper</a:t>
            </a:r>
          </a:p>
          <a:p>
            <a:pPr lvl="2"/>
            <a:r>
              <a:rPr lang="en-US" dirty="0" smtClean="0"/>
              <a:t>one section for each topic area</a:t>
            </a:r>
          </a:p>
          <a:p>
            <a:pPr lvl="2"/>
            <a:r>
              <a:rPr lang="en-US" dirty="0" smtClean="0"/>
              <a:t>Intermediate due dates (TBA) for first two sections</a:t>
            </a:r>
          </a:p>
          <a:p>
            <a:pPr lvl="2"/>
            <a:r>
              <a:rPr lang="en-US" dirty="0" smtClean="0"/>
              <a:t>Final version due on December 17, 2013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9248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www.cs.vt.edu/~kafura/CS6604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6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399" y="1903366"/>
            <a:ext cx="5752265" cy="43450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</a:p>
          <a:p>
            <a:r>
              <a:rPr lang="en-US" dirty="0" smtClean="0"/>
              <a:t>Why are you interested in computational thinking?</a:t>
            </a:r>
          </a:p>
          <a:p>
            <a:r>
              <a:rPr lang="en-US" dirty="0" smtClean="0"/>
              <a:t>What do you think computational thinking is?</a:t>
            </a:r>
          </a:p>
          <a:p>
            <a:r>
              <a:rPr lang="en-US" dirty="0" smtClean="0"/>
              <a:t>What experiences have you had related to computational thinking?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“Thinking like a computer scientist means more than being able to program a computer. It requires thinking at multiple levels of abstraction.” </a:t>
            </a:r>
            <a:r>
              <a:rPr lang="en-US" sz="1900" dirty="0" smtClean="0"/>
              <a:t>[Wing 2006]</a:t>
            </a:r>
          </a:p>
          <a:p>
            <a:r>
              <a:rPr lang="en-US" dirty="0" smtClean="0"/>
              <a:t>“Mental” vs. “metal” </a:t>
            </a:r>
            <a:r>
              <a:rPr lang="en-US" sz="1900" dirty="0" smtClean="0"/>
              <a:t>[Wing 2008]</a:t>
            </a:r>
          </a:p>
          <a:p>
            <a:pPr lvl="1"/>
            <a:r>
              <a:rPr lang="en-US" dirty="0" smtClean="0"/>
              <a:t>“And so the nuts and bolts in computational thinking are defining abstractions, working with multiple layers of abstraction and understanding the relationships among the different layers.”</a:t>
            </a:r>
          </a:p>
          <a:p>
            <a:pPr lvl="1"/>
            <a:r>
              <a:rPr lang="en-US" dirty="0" smtClean="0"/>
              <a:t>“We operate by mechanizing our abstractions, abstraction layers, and their relationships.”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“The abstraction process—deciding what details we need to highlight and what details we can ignore–underlies computational thinking.” </a:t>
            </a:r>
            <a:r>
              <a:rPr lang="en-US" sz="1800" dirty="0" smtClean="0"/>
              <a:t>[Wing 2008]</a:t>
            </a:r>
          </a:p>
          <a:p>
            <a:r>
              <a:rPr lang="en-US" dirty="0" smtClean="0"/>
              <a:t>Computational thinking abstractions:</a:t>
            </a:r>
          </a:p>
          <a:p>
            <a:pPr lvl="1"/>
            <a:r>
              <a:rPr lang="en-US" dirty="0" smtClean="0"/>
              <a:t>Extremely general: symbolic not just numeric</a:t>
            </a:r>
          </a:p>
          <a:p>
            <a:pPr lvl="1"/>
            <a:r>
              <a:rPr lang="en-US" dirty="0" smtClean="0"/>
              <a:t>Have to worry about edge cases and failures</a:t>
            </a:r>
          </a:p>
          <a:p>
            <a:pPr lvl="1"/>
            <a:r>
              <a:rPr lang="en-US" dirty="0" smtClean="0"/>
              <a:t>Defining the ‘right’ abstraction is critical</a:t>
            </a:r>
          </a:p>
          <a:p>
            <a:pPr lvl="1"/>
            <a:r>
              <a:rPr lang="en-US" dirty="0" smtClean="0"/>
              <a:t>Helps manage complexity</a:t>
            </a:r>
          </a:p>
          <a:p>
            <a:pPr lvl="2"/>
            <a:r>
              <a:rPr lang="en-US" dirty="0" smtClean="0"/>
              <a:t>By reducing aspects represented</a:t>
            </a:r>
          </a:p>
          <a:p>
            <a:pPr lvl="2"/>
            <a:r>
              <a:rPr lang="en-US" dirty="0" smtClean="0"/>
              <a:t>By layering to</a:t>
            </a:r>
          </a:p>
          <a:p>
            <a:pPr lvl="3"/>
            <a:r>
              <a:rPr lang="en-US" dirty="0" smtClean="0"/>
              <a:t>Separate concerns</a:t>
            </a:r>
          </a:p>
          <a:p>
            <a:pPr lvl="3"/>
            <a:r>
              <a:rPr lang="en-US" dirty="0" smtClean="0"/>
              <a:t>Allow reasoning at different levels of abstraction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725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Computational Thinking</vt:lpstr>
      <vt:lpstr>Origins</vt:lpstr>
      <vt:lpstr>Origins</vt:lpstr>
      <vt:lpstr>Purposes of Course</vt:lpstr>
      <vt:lpstr>Organization</vt:lpstr>
      <vt:lpstr>Materials</vt:lpstr>
      <vt:lpstr>Discussion</vt:lpstr>
      <vt:lpstr>Abstraction</vt:lpstr>
      <vt:lpstr>Abstraction</vt:lpstr>
      <vt:lpstr>Reflections</vt:lpstr>
      <vt:lpstr>Starting a framework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Dennis Kafura</cp:lastModifiedBy>
  <cp:revision>63</cp:revision>
  <dcterms:created xsi:type="dcterms:W3CDTF">2013-08-26T14:00:27Z</dcterms:created>
  <dcterms:modified xsi:type="dcterms:W3CDTF">2013-08-27T20:27:12Z</dcterms:modified>
</cp:coreProperties>
</file>