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65" r:id="rId3"/>
    <p:sldId id="267" r:id="rId4"/>
    <p:sldId id="268" r:id="rId5"/>
    <p:sldId id="269" r:id="rId6"/>
    <p:sldId id="271" r:id="rId7"/>
    <p:sldId id="270" r:id="rId8"/>
    <p:sldId id="291" r:id="rId9"/>
    <p:sldId id="290" r:id="rId10"/>
    <p:sldId id="292" r:id="rId11"/>
    <p:sldId id="274" r:id="rId12"/>
    <p:sldId id="293" r:id="rId13"/>
    <p:sldId id="276" r:id="rId14"/>
    <p:sldId id="300" r:id="rId15"/>
    <p:sldId id="277" r:id="rId16"/>
    <p:sldId id="275" r:id="rId17"/>
    <p:sldId id="278" r:id="rId18"/>
    <p:sldId id="299" r:id="rId19"/>
    <p:sldId id="279" r:id="rId20"/>
    <p:sldId id="280" r:id="rId21"/>
    <p:sldId id="294" r:id="rId22"/>
    <p:sldId id="281" r:id="rId23"/>
    <p:sldId id="282" r:id="rId24"/>
    <p:sldId id="296" r:id="rId25"/>
    <p:sldId id="295" r:id="rId26"/>
    <p:sldId id="284" r:id="rId27"/>
    <p:sldId id="285" r:id="rId28"/>
    <p:sldId id="297" r:id="rId29"/>
    <p:sldId id="286" r:id="rId30"/>
    <p:sldId id="298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31" autoAdjust="0"/>
  </p:normalViewPr>
  <p:slideViewPr>
    <p:cSldViewPr>
      <p:cViewPr>
        <p:scale>
          <a:sx n="100" d="100"/>
          <a:sy n="100" d="100"/>
        </p:scale>
        <p:origin x="-10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1491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A1A0-2707-4BAE-A526-E3E483BB9B51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CD9-923D-4C71-B52C-E8323DF1B48B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900E3-154B-4E2A-ACF6-C43544D84CF8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9A1C-9AEA-4731-A716-CF8C7BD599D8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D781-704C-4F4B-846F-6D0E1D840EEA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F567-79F7-49C5-A548-27E95D5406DC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9C6-3B41-4C29-8B49-F5108ED24EEB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0F9E-7CF3-42B0-B41D-6C594F5EDA03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1825-7717-4929-A053-1E6741FCD0CB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1583-95D5-4B12-82D3-004858692A93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5160-1FAB-4985-928B-7CCB1A192D41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Learning Theories and Education: Toward a Decade of Synergy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John </a:t>
            </a:r>
            <a:r>
              <a:rPr lang="en-US" dirty="0" err="1" smtClean="0"/>
              <a:t>Bransford</a:t>
            </a:r>
            <a:r>
              <a:rPr lang="en-US" dirty="0" smtClean="0"/>
              <a:t> et al.</a:t>
            </a:r>
          </a:p>
          <a:p>
            <a:r>
              <a:rPr lang="en-US" sz="2800" dirty="0"/>
              <a:t>The LIFE Center </a:t>
            </a:r>
          </a:p>
          <a:p>
            <a:r>
              <a:rPr lang="en-US" sz="2800" dirty="0"/>
              <a:t>The University of Washington, Stanford University &amp; SRI International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social interaction help, if any, learning CT?</a:t>
            </a:r>
          </a:p>
          <a:p>
            <a:r>
              <a:rPr lang="en-US" dirty="0" smtClean="0"/>
              <a:t>Does the “complexities” strategy work in the domain of learning CT? i.e., initially teach something complex first?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609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Definition: “learning that happens in designed, non-school public settings such as museums, zoos, and after-school clubs, homes, playgrounds, among peers… where designed and planed agenda is not authoritatively sustained over time.”</a:t>
            </a:r>
          </a:p>
          <a:p>
            <a:r>
              <a:rPr lang="en-US" dirty="0" smtClean="0"/>
              <a:t>Most of people’s activities and time involve in informal learning: </a:t>
            </a:r>
            <a:r>
              <a:rPr lang="en-US" dirty="0"/>
              <a:t>during school age </a:t>
            </a:r>
            <a:r>
              <a:rPr lang="en-US" dirty="0" smtClean="0"/>
              <a:t>years, 79% of a child’s waking activities</a:t>
            </a:r>
            <a:r>
              <a:rPr lang="en-US" dirty="0"/>
              <a:t> </a:t>
            </a:r>
            <a:r>
              <a:rPr lang="en-US" dirty="0" smtClean="0"/>
              <a:t>are spent in non-school settings; of the human life span is more than 90%</a:t>
            </a:r>
          </a:p>
          <a:p>
            <a:r>
              <a:rPr lang="en-US" dirty="0" smtClean="0"/>
              <a:t>While it is a good alternative to schools, concerns include:</a:t>
            </a:r>
          </a:p>
          <a:p>
            <a:pPr lvl="1"/>
            <a:r>
              <a:rPr lang="en-US" dirty="0" smtClean="0"/>
              <a:t>Lead people to naïve and misconceived ideas</a:t>
            </a:r>
          </a:p>
          <a:p>
            <a:pPr lvl="1"/>
            <a:r>
              <a:rPr lang="en-US" dirty="0" smtClean="0"/>
              <a:t>Quality of thinking and practices</a:t>
            </a:r>
          </a:p>
          <a:p>
            <a:pPr lvl="1"/>
            <a:r>
              <a:rPr lang="en-US" dirty="0" smtClean="0"/>
              <a:t>Lack of thinking and the consumption of a degraded popular culture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742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informally learn CT? and How to avoid misleading, lack of thinking quality when we do informal learning in CT?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2169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Informal Learning: Principles and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role and meaning of context in learning</a:t>
            </a:r>
          </a:p>
          <a:p>
            <a:pPr lvl="1"/>
            <a:r>
              <a:rPr lang="en-US" dirty="0" smtClean="0"/>
              <a:t>Context has two related “senses”: </a:t>
            </a:r>
          </a:p>
          <a:p>
            <a:pPr lvl="2"/>
            <a:r>
              <a:rPr lang="en-US" dirty="0" smtClean="0"/>
              <a:t>Setting-based: for example, “work”, “play”, “school”, and “street”, forming bases for comparative analysis</a:t>
            </a:r>
          </a:p>
          <a:p>
            <a:pPr lvl="2"/>
            <a:r>
              <a:rPr lang="en-US" dirty="0" smtClean="0"/>
              <a:t>Comparisons across settings, in terms of activities, forms of participation, types of interaction</a:t>
            </a:r>
          </a:p>
          <a:p>
            <a:pPr lvl="2"/>
            <a:r>
              <a:rPr lang="en-US" dirty="0" smtClean="0"/>
              <a:t>Example: dinner-table conversations of middle-class families</a:t>
            </a:r>
          </a:p>
          <a:p>
            <a:pPr lvl="2"/>
            <a:r>
              <a:rPr lang="en-US" dirty="0" smtClean="0"/>
              <a:t>Expectations of learning in different contexts are different</a:t>
            </a:r>
          </a:p>
          <a:p>
            <a:r>
              <a:rPr lang="en-US" dirty="0" smtClean="0"/>
              <a:t>New ways to understand how people learn</a:t>
            </a:r>
          </a:p>
          <a:p>
            <a:pPr lvl="1"/>
            <a:r>
              <a:rPr lang="en-US" dirty="0" smtClean="0"/>
              <a:t>How does learning happen in non-school settings?</a:t>
            </a:r>
          </a:p>
          <a:p>
            <a:pPr lvl="2"/>
            <a:r>
              <a:rPr lang="en-US" dirty="0" smtClean="0"/>
              <a:t>Through “keen observation and listening, intent concentration, collaborative participation”</a:t>
            </a:r>
          </a:p>
          <a:p>
            <a:r>
              <a:rPr lang="en-US" dirty="0" smtClean="0"/>
              <a:t>What changes when people learn</a:t>
            </a:r>
          </a:p>
          <a:p>
            <a:pPr lvl="1"/>
            <a:r>
              <a:rPr lang="en-US" dirty="0" smtClean="0"/>
              <a:t>Individual mental concepts, mental processes (e.g., reasoning strategies)</a:t>
            </a:r>
          </a:p>
          <a:p>
            <a:pPr lvl="1"/>
            <a:r>
              <a:rPr lang="en-US" dirty="0" smtClean="0"/>
              <a:t>Forms of participations</a:t>
            </a:r>
          </a:p>
          <a:p>
            <a:pPr lvl="1"/>
            <a:r>
              <a:rPr lang="en-US" dirty="0" smtClean="0"/>
              <a:t>Identities</a:t>
            </a:r>
          </a:p>
          <a:p>
            <a:pPr lvl="1"/>
            <a:r>
              <a:rPr lang="en-US" dirty="0" smtClean="0"/>
              <a:t>Tool-mediated, embodied skills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72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contexts in learning CT? How do we classify or define contexts in such a way that help learning CT best?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2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Learning: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Within-context studies</a:t>
            </a:r>
          </a:p>
          <a:p>
            <a:pPr lvl="1"/>
            <a:r>
              <a:rPr lang="en-US" dirty="0" smtClean="0"/>
              <a:t>How to organize/categorize contextual aspects?</a:t>
            </a:r>
          </a:p>
          <a:p>
            <a:pPr lvl="2"/>
            <a:r>
              <a:rPr lang="en-US" dirty="0" smtClean="0"/>
              <a:t>Hierarchies (e.g., concrete/abstract)</a:t>
            </a:r>
          </a:p>
          <a:p>
            <a:pPr lvl="2"/>
            <a:r>
              <a:rPr lang="en-US" dirty="0" smtClean="0"/>
              <a:t>Distinctions (e.g., expert/novice)</a:t>
            </a:r>
          </a:p>
          <a:p>
            <a:pPr lvl="3"/>
            <a:r>
              <a:rPr lang="en-US" dirty="0" smtClean="0"/>
              <a:t>Formal vs. informal classification is limiting because of homogeneity</a:t>
            </a:r>
          </a:p>
          <a:p>
            <a:pPr marL="971550" lvl="1" indent="-457200"/>
            <a:r>
              <a:rPr lang="en-US" dirty="0" smtClean="0"/>
              <a:t>Even what constitutes a “context” is an open question</a:t>
            </a:r>
          </a:p>
          <a:p>
            <a:pPr marL="971550" lvl="1" indent="-457200"/>
            <a:r>
              <a:rPr lang="en-US" dirty="0" smtClean="0"/>
              <a:t>How is learning organized in contexts?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Across-context studies</a:t>
            </a:r>
          </a:p>
          <a:p>
            <a:pPr lvl="1"/>
            <a:r>
              <a:rPr lang="en-US" dirty="0" smtClean="0"/>
              <a:t>How people learn and develop as they make transitions across contexts? </a:t>
            </a:r>
          </a:p>
          <a:p>
            <a:pPr lvl="2"/>
            <a:r>
              <a:rPr lang="en-US" dirty="0" smtClean="0"/>
              <a:t>A long temporal dimensions, for example, synchronic and diachronic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10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we embed teaching CT within-domain (context) or across-domain (context)? what are pros and cons?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657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Formal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use of knowledge about learning to create designs for formal learning and school redesign</a:t>
            </a:r>
          </a:p>
          <a:p>
            <a:r>
              <a:rPr lang="en-US" dirty="0" smtClean="0"/>
              <a:t>Creating effective learning environments:</a:t>
            </a:r>
          </a:p>
          <a:p>
            <a:pPr lvl="1"/>
            <a:r>
              <a:rPr lang="en-US" dirty="0" smtClean="0"/>
              <a:t>What do we want students to know and able to do?</a:t>
            </a:r>
          </a:p>
          <a:p>
            <a:pPr lvl="1"/>
            <a:r>
              <a:rPr lang="en-US" dirty="0" smtClean="0"/>
              <a:t>How will we know if we are successful, i.e., what kind of assessments do we need?</a:t>
            </a:r>
          </a:p>
          <a:p>
            <a:pPr lvl="1"/>
            <a:r>
              <a:rPr lang="en-US" dirty="0" smtClean="0"/>
              <a:t>How to help students meet learning goals?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0849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experts are not always good teachers, then who best teach CT?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888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Expertise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Noticing and paying attention</a:t>
            </a:r>
          </a:p>
          <a:p>
            <a:r>
              <a:rPr lang="en-US" dirty="0" smtClean="0"/>
              <a:t>Knowledge organization </a:t>
            </a:r>
          </a:p>
          <a:p>
            <a:pPr lvl="1"/>
            <a:r>
              <a:rPr lang="en-US" dirty="0" smtClean="0"/>
              <a:t>Support effective reasoning and problem solving</a:t>
            </a:r>
          </a:p>
          <a:p>
            <a:pPr lvl="1"/>
            <a:r>
              <a:rPr lang="en-US" dirty="0" smtClean="0"/>
              <a:t>Prioritized into:</a:t>
            </a:r>
          </a:p>
          <a:p>
            <a:pPr lvl="2"/>
            <a:r>
              <a:rPr lang="en-US" dirty="0" smtClean="0"/>
              <a:t>Enduring ideas of the discipline</a:t>
            </a:r>
          </a:p>
          <a:p>
            <a:pPr lvl="2"/>
            <a:r>
              <a:rPr lang="en-US" dirty="0" smtClean="0"/>
              <a:t>Important things to know</a:t>
            </a:r>
          </a:p>
          <a:p>
            <a:pPr lvl="2"/>
            <a:r>
              <a:rPr lang="en-US" dirty="0" smtClean="0"/>
              <a:t>Ideas worth mentioning </a:t>
            </a:r>
          </a:p>
          <a:p>
            <a:r>
              <a:rPr lang="en-US" dirty="0" smtClean="0"/>
              <a:t>Expertise and teaching</a:t>
            </a:r>
          </a:p>
          <a:p>
            <a:pPr lvl="1"/>
            <a:r>
              <a:rPr lang="en-US" dirty="0" smtClean="0"/>
              <a:t>Relationship between expert knowledge and teaching abilities</a:t>
            </a:r>
          </a:p>
          <a:p>
            <a:pPr lvl="1"/>
            <a:r>
              <a:rPr lang="en-US" dirty="0" smtClean="0"/>
              <a:t>Expert blind spots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396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81534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Tung Dao, Ph.D. student in CS</a:t>
            </a:r>
          </a:p>
          <a:p>
            <a:r>
              <a:rPr lang="en-US" dirty="0" smtClean="0"/>
              <a:t>Work in software engineering with Dr. Edwards</a:t>
            </a:r>
          </a:p>
          <a:p>
            <a:r>
              <a:rPr lang="en-US" dirty="0" smtClean="0"/>
              <a:t>B.S, M.S. from Vietnam and Korea respectively</a:t>
            </a:r>
          </a:p>
          <a:p>
            <a:r>
              <a:rPr lang="en-US" dirty="0" smtClean="0"/>
              <a:t>From Vietnam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23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Being both innovative and efficient </a:t>
            </a:r>
            <a:r>
              <a:rPr lang="en-US" i="1" dirty="0" smtClean="0"/>
              <a:t>vs. </a:t>
            </a:r>
            <a:r>
              <a:rPr lang="en-US" dirty="0" smtClean="0"/>
              <a:t>being only efficient (routine expert) </a:t>
            </a:r>
          </a:p>
          <a:p>
            <a:r>
              <a:rPr lang="en-US" dirty="0" smtClean="0"/>
              <a:t>Willingly and able to change</a:t>
            </a:r>
          </a:p>
          <a:p>
            <a:pPr marL="0" indent="0">
              <a:buNone/>
            </a:pPr>
            <a:r>
              <a:rPr lang="en-US" dirty="0" smtClean="0"/>
              <a:t>core competencies and</a:t>
            </a:r>
          </a:p>
          <a:p>
            <a:pPr marL="0" indent="0">
              <a:buNone/>
            </a:pPr>
            <a:r>
              <a:rPr lang="en-US" dirty="0" smtClean="0"/>
              <a:t>continually expand knowledge</a:t>
            </a:r>
          </a:p>
          <a:p>
            <a:pPr marL="0" indent="0">
              <a:buNone/>
            </a:pPr>
            <a:r>
              <a:rPr lang="en-US" dirty="0" smtClean="0"/>
              <a:t>deeply and broadly </a:t>
            </a:r>
          </a:p>
          <a:p>
            <a:r>
              <a:rPr lang="en-US" dirty="0" smtClean="0"/>
              <a:t>Required to leave “comfort</a:t>
            </a:r>
          </a:p>
          <a:p>
            <a:pPr marL="0" indent="0">
              <a:buNone/>
            </a:pPr>
            <a:r>
              <a:rPr lang="en-US" dirty="0" smtClean="0"/>
              <a:t>zones” often</a:t>
            </a:r>
          </a:p>
          <a:p>
            <a:r>
              <a:rPr lang="en-US" dirty="0" smtClean="0"/>
              <a:t>Being “intelligent novices”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3987" y="2362200"/>
            <a:ext cx="3060013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5001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Can/how CT help us to  become adaptive expertise?</a:t>
            </a:r>
          </a:p>
          <a:p>
            <a:r>
              <a:rPr lang="en-US" dirty="0" smtClean="0"/>
              <a:t>How to avoid “comfort zones” when learning CT?</a:t>
            </a:r>
          </a:p>
          <a:p>
            <a:r>
              <a:rPr lang="en-US" dirty="0" smtClean="0"/>
              <a:t>How deep and broad should we learn/teach CT?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6949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Summative assessment</a:t>
            </a:r>
          </a:p>
          <a:p>
            <a:pPr lvl="1"/>
            <a:r>
              <a:rPr lang="en-US" dirty="0" smtClean="0"/>
              <a:t>How students perform at the end of some course?</a:t>
            </a:r>
          </a:p>
          <a:p>
            <a:r>
              <a:rPr lang="en-US" dirty="0" smtClean="0"/>
              <a:t>Formative assessment</a:t>
            </a:r>
          </a:p>
          <a:p>
            <a:pPr lvl="1"/>
            <a:r>
              <a:rPr lang="en-US" dirty="0" smtClean="0"/>
              <a:t>Measures designed to provide feedback to students and teachers</a:t>
            </a:r>
          </a:p>
          <a:p>
            <a:r>
              <a:rPr lang="en-US" dirty="0" smtClean="0"/>
              <a:t>How to design assessments of being “adaptive expertise”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4879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Sensitive to well-established routines and schema-driven processing</a:t>
            </a:r>
          </a:p>
          <a:p>
            <a:r>
              <a:rPr lang="en-US" dirty="0" smtClean="0"/>
              <a:t>Capture people’s abilities to directly apply the procedures and schemas learned in the past to new settings</a:t>
            </a:r>
          </a:p>
          <a:p>
            <a:r>
              <a:rPr lang="en-US" dirty="0" smtClean="0"/>
              <a:t>Often be summative measures as standardized tests, e.g., sequestered problem solving assessments (SPS)</a:t>
            </a:r>
          </a:p>
          <a:p>
            <a:r>
              <a:rPr lang="en-US" dirty="0" smtClean="0"/>
              <a:t>Fail to assess adaptive expertise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800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Efficiency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Premise is people learn for their whole life</a:t>
            </a:r>
          </a:p>
          <a:p>
            <a:r>
              <a:rPr lang="en-US" dirty="0" smtClean="0"/>
              <a:t>Assessments emphasize on “preparation for future learning” (FPL), instead of SPS</a:t>
            </a:r>
          </a:p>
          <a:p>
            <a:r>
              <a:rPr lang="en-US" dirty="0" smtClean="0"/>
              <a:t>Assessments should be able to measure adaptive expertise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395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assessments in CT?</a:t>
            </a:r>
          </a:p>
          <a:p>
            <a:r>
              <a:rPr lang="en-US" dirty="0" smtClean="0"/>
              <a:t>How do we know someone is routine expert or adaptive expert in CT?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135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 a decade of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Sharing methodologies</a:t>
            </a:r>
          </a:p>
          <a:p>
            <a:pPr lvl="1"/>
            <a:r>
              <a:rPr lang="en-US" dirty="0" smtClean="0"/>
              <a:t>Combine research in strand 1 of neuroscience, linguistics, and social-cognition with the use of ethnographic analyses</a:t>
            </a:r>
          </a:p>
          <a:p>
            <a:pPr lvl="1"/>
            <a:r>
              <a:rPr lang="en-US" dirty="0" smtClean="0"/>
              <a:t>Coordination of ethnographic, lab-based, classroom intervention research</a:t>
            </a:r>
          </a:p>
          <a:p>
            <a:r>
              <a:rPr lang="en-US" dirty="0" smtClean="0"/>
              <a:t>Perspectives on people knowledge and the social brain</a:t>
            </a:r>
          </a:p>
          <a:p>
            <a:pPr lvl="1"/>
            <a:r>
              <a:rPr lang="en-US" dirty="0" smtClean="0"/>
              <a:t>Cooperative and collaborative learning</a:t>
            </a:r>
          </a:p>
          <a:p>
            <a:pPr lvl="2"/>
            <a:r>
              <a:rPr lang="en-US" dirty="0" smtClean="0"/>
              <a:t>Groups outperform individuals</a:t>
            </a:r>
          </a:p>
          <a:p>
            <a:pPr lvl="2"/>
            <a:r>
              <a:rPr lang="en-US" dirty="0" smtClean="0"/>
              <a:t>Friends have better conversations during problem-solving than acquaintances</a:t>
            </a:r>
          </a:p>
          <a:p>
            <a:pPr lvl="2"/>
            <a:r>
              <a:rPr lang="en-US" dirty="0" smtClean="0"/>
              <a:t>Students learn better about contents if they know who develop the contents</a:t>
            </a:r>
          </a:p>
          <a:p>
            <a:r>
              <a:rPr lang="en-US" dirty="0" smtClean="0"/>
              <a:t>Sharing research tools</a:t>
            </a:r>
          </a:p>
          <a:p>
            <a:r>
              <a:rPr lang="en-US" dirty="0" smtClean="0"/>
              <a:t>Searching for “conceptual collisions” </a:t>
            </a:r>
          </a:p>
          <a:p>
            <a:pPr lvl="1"/>
            <a:r>
              <a:rPr lang="en-US" dirty="0" smtClean="0"/>
              <a:t>Multiple or different perspectives on similar phenomena</a:t>
            </a:r>
          </a:p>
          <a:p>
            <a:pPr lvl="1"/>
            <a:r>
              <a:rPr lang="en-US" dirty="0" smtClean="0"/>
              <a:t>Resolve conceptual collisions can effectively contribute to communications among the strands, and ultimately help  learning</a:t>
            </a:r>
          </a:p>
          <a:p>
            <a:pPr lvl="1"/>
            <a:r>
              <a:rPr lang="en-US" dirty="0" smtClean="0"/>
              <a:t>Uncover conceptual collisions with learning principles: preconceptions, learning with understanding, and metacognition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278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learners begin with preconceptions, or existing efficiencies—habitual ways of thinking about or doing things</a:t>
            </a:r>
          </a:p>
          <a:p>
            <a:r>
              <a:rPr lang="en-US" dirty="0" smtClean="0"/>
              <a:t>Equivalent with “neural commitment” or “mental filter” in the strand 1 research</a:t>
            </a:r>
          </a:p>
          <a:p>
            <a:r>
              <a:rPr lang="en-US" dirty="0" smtClean="0"/>
              <a:t>Disadvantages, e.g., learning a second language</a:t>
            </a:r>
          </a:p>
          <a:p>
            <a:r>
              <a:rPr lang="en-US" dirty="0" smtClean="0"/>
              <a:t>Therefore, new learning requires exposure to patterns of covariance or new instances frequently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472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teach CT to those who do not have any preconceptions about CT?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2720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with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 developing a recognition of the deep structure of an idea or situation, or understand “why”</a:t>
            </a:r>
          </a:p>
          <a:p>
            <a:r>
              <a:rPr lang="en-US" dirty="0" smtClean="0"/>
              <a:t>This can be achieved by social interaction and practices: learning through observing the behaviors and customs of others</a:t>
            </a:r>
          </a:p>
          <a:p>
            <a:r>
              <a:rPr lang="en-US" dirty="0" smtClean="0"/>
              <a:t>Learning with understanding transfer better than “brute learning”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78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Questions to answer in the paper:</a:t>
            </a:r>
          </a:p>
          <a:p>
            <a:pPr lvl="1"/>
            <a:r>
              <a:rPr lang="en-US" dirty="0" smtClean="0"/>
              <a:t>Why do we need to understand or think about how people learn?</a:t>
            </a:r>
          </a:p>
          <a:p>
            <a:pPr lvl="1"/>
            <a:r>
              <a:rPr lang="en-US" dirty="0" smtClean="0"/>
              <a:t>How do people learn? By which learning theories?</a:t>
            </a:r>
          </a:p>
          <a:p>
            <a:pPr lvl="1"/>
            <a:r>
              <a:rPr lang="en-US" dirty="0" smtClean="0"/>
              <a:t>What are the problems with the existing learning theories?</a:t>
            </a:r>
          </a:p>
          <a:p>
            <a:pPr lvl="1"/>
            <a:r>
              <a:rPr lang="en-US" dirty="0" smtClean="0"/>
              <a:t>How can we come up with better learning theories?</a:t>
            </a:r>
          </a:p>
          <a:p>
            <a:r>
              <a:rPr lang="en-US" dirty="0" smtClean="0"/>
              <a:t>Questions related to computational thinking (CT):</a:t>
            </a:r>
          </a:p>
          <a:p>
            <a:pPr lvl="1"/>
            <a:r>
              <a:rPr lang="en-US" dirty="0" smtClean="0"/>
              <a:t>Can learning theories be applicable to the domain of CT (learning and teaching)?</a:t>
            </a:r>
          </a:p>
          <a:p>
            <a:pPr lvl="1"/>
            <a:r>
              <a:rPr lang="en-US" dirty="0" smtClean="0"/>
              <a:t>Should we have its own CT learning theories?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00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know if students understand concepts in CT, given the fact that some  concepts are abstract?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188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Mindset or habits of self-generated inquiry, self-assessment, self-explanation, self-reflection</a:t>
            </a:r>
          </a:p>
          <a:p>
            <a:r>
              <a:rPr lang="en-US" dirty="0" smtClean="0"/>
              <a:t>Metacognition helps learners have a deeper conceptual understanding in, for example, math, science learning</a:t>
            </a:r>
          </a:p>
          <a:p>
            <a:r>
              <a:rPr lang="en-US" dirty="0" smtClean="0"/>
              <a:t>Strand 1 emphasizes on the “social brain” metacognition, i.e., natural adjustment to other people… to bootstrap more conscious and metacognitive ways of self-thoughts or others’ </a:t>
            </a:r>
          </a:p>
          <a:p>
            <a:r>
              <a:rPr lang="en-US" dirty="0" smtClean="0"/>
              <a:t>Strand 2 focuses on the social and cultural contexts of metacognition</a:t>
            </a:r>
          </a:p>
          <a:p>
            <a:r>
              <a:rPr lang="en-US" dirty="0" smtClean="0"/>
              <a:t>Strand 3’s emphasis on metacognition that supports adaptation and innovation, i.e., adaptive expertise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2485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metacognition work in learning CT?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3668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or comments?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66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Summarization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5370276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Literature review of learning theories and education:</a:t>
            </a:r>
          </a:p>
          <a:p>
            <a:pPr lvl="1"/>
            <a:r>
              <a:rPr lang="en-US" dirty="0" smtClean="0"/>
              <a:t>Implicit learning and the brain</a:t>
            </a:r>
          </a:p>
          <a:p>
            <a:pPr lvl="1"/>
            <a:r>
              <a:rPr lang="en-US" dirty="0" smtClean="0"/>
              <a:t>Informal learning</a:t>
            </a:r>
          </a:p>
          <a:p>
            <a:pPr lvl="1"/>
            <a:r>
              <a:rPr lang="en-US" dirty="0" smtClean="0"/>
              <a:t>Formal learning and beyond</a:t>
            </a:r>
          </a:p>
          <a:p>
            <a:endParaRPr lang="en-US" dirty="0"/>
          </a:p>
          <a:p>
            <a:r>
              <a:rPr lang="en-US" dirty="0" smtClean="0"/>
              <a:t>Synergy of these theories to create, for the next ten years, more efficient and better learning and education theories:</a:t>
            </a:r>
          </a:p>
          <a:p>
            <a:pPr lvl="1"/>
            <a:r>
              <a:rPr lang="en-US" dirty="0" smtClean="0"/>
              <a:t>Share methodologies</a:t>
            </a:r>
          </a:p>
          <a:p>
            <a:pPr lvl="1"/>
            <a:r>
              <a:rPr lang="en-US" dirty="0" smtClean="0"/>
              <a:t>Share tools</a:t>
            </a:r>
          </a:p>
          <a:p>
            <a:pPr lvl="1"/>
            <a:r>
              <a:rPr lang="en-US" dirty="0" smtClean="0"/>
              <a:t>Actively identify “conceptual collisions”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0876" y="1371599"/>
            <a:ext cx="2478324" cy="22370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61161" y="3886199"/>
            <a:ext cx="2454239" cy="213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Definition: “information that is acquired effortlessly and sometimes unconsciously…”</a:t>
            </a:r>
          </a:p>
          <a:p>
            <a:r>
              <a:rPr lang="en-US" dirty="0" smtClean="0"/>
              <a:t>Examples: </a:t>
            </a:r>
            <a:r>
              <a:rPr lang="en-US" dirty="0"/>
              <a:t>visual pattern learning, early speech learning, syntactic language learning, young children’s imitative learning of tools/artifact behaviors, </a:t>
            </a:r>
            <a:r>
              <a:rPr lang="en-US" dirty="0" smtClean="0"/>
              <a:t>customs, etc. </a:t>
            </a:r>
          </a:p>
          <a:p>
            <a:r>
              <a:rPr lang="en-US" dirty="0" smtClean="0"/>
              <a:t>Occurs in many domains: skill learning, language learning, learning about people (social cognition)</a:t>
            </a:r>
          </a:p>
          <a:p>
            <a:r>
              <a:rPr lang="en-US" dirty="0" smtClean="0"/>
              <a:t> Plays an important role, starts early in life, and continues across the life span</a:t>
            </a:r>
          </a:p>
          <a:p>
            <a:r>
              <a:rPr lang="en-US" dirty="0" smtClean="0"/>
              <a:t>Studies of the brain (neuroscience) can reveal more about implicit learning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5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people learn CT implicitly? If yes, how do we engage in implicit learning of CT? Examples?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64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Brain Science: Misconceptions and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brain at birth: “</a:t>
            </a:r>
            <a:r>
              <a:rPr lang="en-US" i="1" dirty="0" smtClean="0"/>
              <a:t>is entirely formed at birth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But it is incorrect, because of … the processes of “overproducing” and “pruning” synapses</a:t>
            </a:r>
          </a:p>
          <a:p>
            <a:pPr lvl="2"/>
            <a:r>
              <a:rPr lang="en-US" dirty="0" smtClean="0"/>
              <a:t>Explain for changes in brain during its development</a:t>
            </a:r>
          </a:p>
          <a:p>
            <a:pPr lvl="1"/>
            <a:r>
              <a:rPr lang="en-US" dirty="0" smtClean="0"/>
              <a:t>Brain development is product of complex interaction of both nature and the rest</a:t>
            </a:r>
          </a:p>
          <a:p>
            <a:endParaRPr lang="en-US" dirty="0" smtClean="0"/>
          </a:p>
          <a:p>
            <a:r>
              <a:rPr lang="en-US" dirty="0" smtClean="0"/>
              <a:t>Critical periods for learning: </a:t>
            </a:r>
            <a:r>
              <a:rPr lang="en-US" i="1" dirty="0" smtClean="0"/>
              <a:t>“the ability to learn certain kinds of information shuts down if the critical period is missed”</a:t>
            </a:r>
          </a:p>
          <a:p>
            <a:pPr lvl="1"/>
            <a:r>
              <a:rPr lang="en-US" dirty="0" smtClean="0"/>
              <a:t>However, … “brain is more plastic”; and the critical period varies significantly among domains, e.g., visual, auditory, language</a:t>
            </a:r>
          </a:p>
          <a:p>
            <a:pPr lvl="1"/>
            <a:r>
              <a:rPr lang="en-US" dirty="0" smtClean="0"/>
              <a:t>So, “critical or sensitive periods” only hold to some extend</a:t>
            </a:r>
          </a:p>
          <a:p>
            <a:pPr lvl="1"/>
            <a:r>
              <a:rPr lang="en-US" dirty="0" smtClean="0"/>
              <a:t>Findings: “neural commitment”, and “mental filter”</a:t>
            </a:r>
          </a:p>
          <a:p>
            <a:pPr lvl="1"/>
            <a:r>
              <a:rPr lang="en-US" dirty="0" smtClean="0"/>
              <a:t>Filters in: attention, structure perception, thought, emotion</a:t>
            </a:r>
          </a:p>
          <a:p>
            <a:pPr lvl="1"/>
            <a:r>
              <a:rPr lang="en-US" dirty="0" smtClean="0"/>
              <a:t>“Expertise” in many areas reflects this “metal filter”</a:t>
            </a:r>
          </a:p>
          <a:p>
            <a:pPr lvl="2"/>
            <a:r>
              <a:rPr lang="en-US" dirty="0" smtClean="0"/>
              <a:t>Enable us to think efficiently, fast; but, might limit our ability to think in novel ways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250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“neural commitment” or “critical periods” apply to learning CT?</a:t>
            </a:r>
          </a:p>
          <a:p>
            <a:pPr lvl="1"/>
            <a:r>
              <a:rPr lang="en-US" dirty="0" smtClean="0"/>
              <a:t>Is that harder for those outside computer science or computing areas to learn CT?</a:t>
            </a:r>
          </a:p>
          <a:p>
            <a:pPr lvl="1"/>
            <a:r>
              <a:rPr lang="en-US" dirty="0" smtClean="0"/>
              <a:t>At which ages (e.g., elementary, middle, high school, university) are best to learning CT?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400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Neuroplasticity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17637"/>
            <a:ext cx="7924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Babies learn new languages better than adults</a:t>
            </a:r>
          </a:p>
          <a:p>
            <a:pPr lvl="1"/>
            <a:r>
              <a:rPr lang="en-US" dirty="0" smtClean="0"/>
              <a:t>Infants’ system is not thoroughly committed</a:t>
            </a:r>
          </a:p>
          <a:p>
            <a:pPr lvl="1"/>
            <a:r>
              <a:rPr lang="en-US" dirty="0" smtClean="0"/>
              <a:t>Be able to develop more than one “mental filter”</a:t>
            </a:r>
          </a:p>
          <a:p>
            <a:pPr lvl="1"/>
            <a:r>
              <a:rPr lang="en-US" dirty="0" smtClean="0"/>
              <a:t>Through social </a:t>
            </a:r>
            <a:r>
              <a:rPr lang="en-US" dirty="0"/>
              <a:t>interaction</a:t>
            </a:r>
          </a:p>
          <a:p>
            <a:r>
              <a:rPr lang="en-US" dirty="0" smtClean="0"/>
              <a:t>“Complexities” of live/social interaction enhances infants’ learning</a:t>
            </a:r>
          </a:p>
          <a:p>
            <a:r>
              <a:rPr lang="en-US" dirty="0" smtClean="0"/>
              <a:t>It might be good that initial learning should take into account the full complexity, in terms of transfer, and generalization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38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9246</TotalTime>
  <Words>1807</Words>
  <Application>Microsoft Office PowerPoint</Application>
  <PresentationFormat>On-screen Show (4:3)</PresentationFormat>
  <Paragraphs>255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Learning Theories and Education: Toward a Decade of Synergy</vt:lpstr>
      <vt:lpstr>About Me</vt:lpstr>
      <vt:lpstr>Motivation</vt:lpstr>
      <vt:lpstr>Paper Summarization </vt:lpstr>
      <vt:lpstr>Implicit Learning</vt:lpstr>
      <vt:lpstr>Discussion</vt:lpstr>
      <vt:lpstr>Brain Science: Misconceptions and Findings</vt:lpstr>
      <vt:lpstr>Discussion</vt:lpstr>
      <vt:lpstr>Neuroplasticity </vt:lpstr>
      <vt:lpstr>Discussion</vt:lpstr>
      <vt:lpstr>Informal Learning</vt:lpstr>
      <vt:lpstr>Discussion</vt:lpstr>
      <vt:lpstr>Informal Learning: Principles and Contributions</vt:lpstr>
      <vt:lpstr>Discussion</vt:lpstr>
      <vt:lpstr>Informal Learning: Research Directions</vt:lpstr>
      <vt:lpstr>Discussion</vt:lpstr>
      <vt:lpstr>Design for Formal Learning</vt:lpstr>
      <vt:lpstr>Discussion</vt:lpstr>
      <vt:lpstr>Expertise Lessons</vt:lpstr>
      <vt:lpstr>Adaptive Expertise</vt:lpstr>
      <vt:lpstr>Discussion</vt:lpstr>
      <vt:lpstr>Assessments</vt:lpstr>
      <vt:lpstr>Efficiency Assessments</vt:lpstr>
      <vt:lpstr>Beyond Efficiency Measures</vt:lpstr>
      <vt:lpstr>Discussion</vt:lpstr>
      <vt:lpstr>Toward a decade of synthesis</vt:lpstr>
      <vt:lpstr>Preconceptions</vt:lpstr>
      <vt:lpstr>Discussion</vt:lpstr>
      <vt:lpstr>Learning with Understanding</vt:lpstr>
      <vt:lpstr>Discussion</vt:lpstr>
      <vt:lpstr>Metacognition</vt:lpstr>
      <vt:lpstr>Discussion</vt:lpstr>
      <vt:lpstr>Thank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Dennis Kafura</dc:creator>
  <cp:lastModifiedBy>Dennis Kafura</cp:lastModifiedBy>
  <cp:revision>245</cp:revision>
  <dcterms:created xsi:type="dcterms:W3CDTF">2013-08-26T14:00:27Z</dcterms:created>
  <dcterms:modified xsi:type="dcterms:W3CDTF">2013-12-03T20:47:33Z</dcterms:modified>
</cp:coreProperties>
</file>