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7" r:id="rId3"/>
    <p:sldId id="259" r:id="rId4"/>
    <p:sldId id="262" r:id="rId5"/>
    <p:sldId id="260" r:id="rId6"/>
    <p:sldId id="261" r:id="rId7"/>
    <p:sldId id="263" r:id="rId8"/>
    <p:sldId id="264" r:id="rId9"/>
    <p:sldId id="265"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3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DE48EF-1456-41F7-A324-BFD9560FE12F}" type="datetimeFigureOut">
              <a:rPr lang="en-US" smtClean="0"/>
              <a:pPr/>
              <a:t>9/16/2013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BF24C-4E07-469D-8E18-052297839F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A1A0-2707-4BAE-A526-E3E483BB9B51}" type="datetime1">
              <a:rPr lang="en-US" smtClean="0"/>
              <a:pPr/>
              <a:t>9/16/2013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51CD9-923D-4C71-B52C-E8323DF1B48B}" type="datetime1">
              <a:rPr lang="en-US" smtClean="0"/>
              <a:pPr/>
              <a:t>9/16/2013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96200" cy="762000"/>
          </a:xfrm>
        </p:spPr>
        <p:txBody>
          <a:bodyPr>
            <a:normAutofit/>
          </a:bodyPr>
          <a:lstStyle>
            <a:lvl1pPr>
              <a:defRPr sz="35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600200"/>
            <a:ext cx="7924800" cy="4525963"/>
          </a:xfrm>
        </p:spPr>
        <p:txBody>
          <a:bodyPr/>
          <a:lstStyle>
            <a:lvl1pPr>
              <a:buFont typeface="Wingdings" pitchFamily="2" charset="2"/>
              <a:buChar char="§"/>
              <a:defRPr/>
            </a:lvl1pPr>
            <a:lvl2pPr>
              <a:buFont typeface="Arial" pitchFamily="34" charset="0"/>
              <a:buChar char="•"/>
              <a:defRPr/>
            </a:lvl2pPr>
            <a:lvl3pPr>
              <a:buFont typeface="Courier New" pitchFamily="49" charset="0"/>
              <a:buChar char="o"/>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B900E3-154B-4E2A-ACF6-C43544D84CF8}" type="datetime1">
              <a:rPr lang="en-US" smtClean="0"/>
              <a:pPr/>
              <a:t>9/16/2013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19A1C-9AEA-4731-A716-CF8C7BD599D8}" type="datetime1">
              <a:rPr lang="en-US" smtClean="0"/>
              <a:pPr/>
              <a:t>9/16/2013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63D781-704C-4F4B-846F-6D0E1D840EEA}" type="datetime1">
              <a:rPr lang="en-US" smtClean="0"/>
              <a:pPr/>
              <a:t>9/16/2013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51F567-79F7-49C5-A548-27E95D5406DC}" type="datetime1">
              <a:rPr lang="en-US" smtClean="0"/>
              <a:pPr/>
              <a:t>9/16/2013</a:t>
            </a:fld>
            <a:endParaRPr lang="en-US"/>
          </a:p>
        </p:txBody>
      </p:sp>
      <p:sp>
        <p:nvSpPr>
          <p:cNvPr id="8" name="Footer Placeholder 7"/>
          <p:cNvSpPr>
            <a:spLocks noGrp="1"/>
          </p:cNvSpPr>
          <p:nvPr>
            <p:ph type="ftr" sz="quarter" idx="11"/>
          </p:nvPr>
        </p:nvSpPr>
        <p:spPr/>
        <p:txBody>
          <a:bodyPr/>
          <a:lstStyle/>
          <a:p>
            <a:r>
              <a:rPr lang="en-US" smtClean="0"/>
              <a:t>Computational Thinking</a:t>
            </a:r>
            <a:endParaRPr lang="en-US"/>
          </a:p>
        </p:txBody>
      </p:sp>
      <p:sp>
        <p:nvSpPr>
          <p:cNvPr id="9" name="Slide Number Placeholder 8"/>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D7A9C6-3B41-4C29-8B49-F5108ED24EEB}" type="datetime1">
              <a:rPr lang="en-US" smtClean="0"/>
              <a:pPr/>
              <a:t>9/16/2013</a:t>
            </a:fld>
            <a:endParaRPr lang="en-US"/>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30F9E-7CF3-42B0-B41D-6C594F5EDA03}" type="datetime1">
              <a:rPr lang="en-US" smtClean="0"/>
              <a:pPr/>
              <a:t>9/16/2013</a:t>
            </a:fld>
            <a:endParaRPr lang="en-US"/>
          </a:p>
        </p:txBody>
      </p:sp>
      <p:sp>
        <p:nvSpPr>
          <p:cNvPr id="3" name="Footer Placeholder 2"/>
          <p:cNvSpPr>
            <a:spLocks noGrp="1"/>
          </p:cNvSpPr>
          <p:nvPr>
            <p:ph type="ftr" sz="quarter" idx="11"/>
          </p:nvPr>
        </p:nvSpPr>
        <p:spPr/>
        <p:txBody>
          <a:bodyPr/>
          <a:lstStyle/>
          <a:p>
            <a:r>
              <a:rPr lang="en-US" smtClean="0"/>
              <a:t>Computational Thinking</a:t>
            </a:r>
            <a:endParaRPr lang="en-US"/>
          </a:p>
        </p:txBody>
      </p:sp>
      <p:sp>
        <p:nvSpPr>
          <p:cNvPr id="4" name="Slide Number Placeholder 3"/>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A1825-7717-4929-A053-1E6741FCD0CB}" type="datetime1">
              <a:rPr lang="en-US" smtClean="0"/>
              <a:pPr/>
              <a:t>9/16/2013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81583-95D5-4B12-82D3-004858692A93}" type="datetime1">
              <a:rPr lang="en-US" smtClean="0"/>
              <a:pPr/>
              <a:t>9/16/2013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55160-1FAB-4985-928B-7CCB1A192D41}" type="datetime1">
              <a:rPr lang="en-US" smtClean="0"/>
              <a:pPr/>
              <a:t>9/16/2013</a:t>
            </a:fld>
            <a:endParaRPr lang="en-US"/>
          </a:p>
        </p:txBody>
      </p:sp>
      <p:sp>
        <p:nvSpPr>
          <p:cNvPr id="5" name="Footer Placeholder 4"/>
          <p:cNvSpPr>
            <a:spLocks noGrp="1"/>
          </p:cNvSpPr>
          <p:nvPr>
            <p:ph type="ftr" sz="quarter" idx="3"/>
          </p:nvPr>
        </p:nvSpPr>
        <p:spPr>
          <a:xfrm>
            <a:off x="3124200" y="6297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Computational Thinking</a:t>
            </a:r>
            <a:endParaRPr lang="en-US"/>
          </a:p>
        </p:txBody>
      </p:sp>
      <p:sp>
        <p:nvSpPr>
          <p:cNvPr id="6" name="Slide Number Placeholder 5"/>
          <p:cNvSpPr>
            <a:spLocks noGrp="1"/>
          </p:cNvSpPr>
          <p:nvPr>
            <p:ph type="sldNum" sz="quarter" idx="4"/>
          </p:nvPr>
        </p:nvSpPr>
        <p:spPr>
          <a:xfrm>
            <a:off x="6553200" y="6297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39F41-1875-4695-9C74-68437C05EFF1}" type="slidenum">
              <a:rPr lang="en-US" smtClean="0"/>
              <a:pPr/>
              <a:t>‹#›</a:t>
            </a:fld>
            <a:endParaRPr lang="en-US"/>
          </a:p>
        </p:txBody>
      </p:sp>
      <p:pic>
        <p:nvPicPr>
          <p:cNvPr id="7" name="Picture 13"/>
          <p:cNvPicPr>
            <a:picLocks noChangeAspect="1" noChangeArrowheads="1"/>
          </p:cNvPicPr>
          <p:nvPr userDrawn="1"/>
        </p:nvPicPr>
        <p:blipFill>
          <a:blip r:embed="rId13" cstate="print"/>
          <a:srcRect/>
          <a:stretch>
            <a:fillRect/>
          </a:stretch>
        </p:blipFill>
        <p:spPr bwMode="auto">
          <a:xfrm>
            <a:off x="228600" y="152400"/>
            <a:ext cx="685800" cy="1152821"/>
          </a:xfrm>
          <a:prstGeom prst="rect">
            <a:avLst/>
          </a:prstGeom>
          <a:noFill/>
          <a:ln w="9525">
            <a:noFill/>
            <a:miter lim="800000"/>
            <a:headEnd/>
            <a:tailEnd/>
          </a:ln>
        </p:spPr>
      </p:pic>
      <p:cxnSp>
        <p:nvCxnSpPr>
          <p:cNvPr id="9" name="Straight Connector 8"/>
          <p:cNvCxnSpPr/>
          <p:nvPr userDrawn="1"/>
        </p:nvCxnSpPr>
        <p:spPr>
          <a:xfrm>
            <a:off x="533400" y="1524000"/>
            <a:ext cx="0" cy="4572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219200" y="381000"/>
            <a:ext cx="76962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18" descr="vtlogo"/>
          <p:cNvPicPr>
            <a:picLocks noChangeAspect="1" noChangeArrowheads="1"/>
          </p:cNvPicPr>
          <p:nvPr userDrawn="1"/>
        </p:nvPicPr>
        <p:blipFill>
          <a:blip r:embed="rId14" cstate="print"/>
          <a:srcRect/>
          <a:stretch>
            <a:fillRect/>
          </a:stretch>
        </p:blipFill>
        <p:spPr bwMode="auto">
          <a:xfrm>
            <a:off x="152400" y="6243480"/>
            <a:ext cx="935038" cy="407987"/>
          </a:xfrm>
          <a:prstGeom prst="rect">
            <a:avLst/>
          </a:prstGeom>
          <a:noFill/>
          <a:ln w="9525">
            <a:noFill/>
            <a:miter lim="800000"/>
            <a:headEnd/>
            <a:tailEnd/>
          </a:ln>
        </p:spPr>
      </p:pic>
      <p:cxnSp>
        <p:nvCxnSpPr>
          <p:cNvPr id="18" name="Straight Connector 17"/>
          <p:cNvCxnSpPr/>
          <p:nvPr userDrawn="1"/>
        </p:nvCxnSpPr>
        <p:spPr>
          <a:xfrm flipH="1">
            <a:off x="1219200" y="6477000"/>
            <a:ext cx="18288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Computational Thinking</a:t>
            </a:r>
            <a:endParaRPr lang="en-US" dirty="0"/>
          </a:p>
        </p:txBody>
      </p:sp>
      <p:sp>
        <p:nvSpPr>
          <p:cNvPr id="3" name="Subtitle 2"/>
          <p:cNvSpPr>
            <a:spLocks noGrp="1"/>
          </p:cNvSpPr>
          <p:nvPr>
            <p:ph type="subTitle" idx="1"/>
          </p:nvPr>
        </p:nvSpPr>
        <p:spPr/>
        <p:txBody>
          <a:bodyPr/>
          <a:lstStyle/>
          <a:p>
            <a:r>
              <a:rPr lang="en-US" dirty="0" smtClean="0"/>
              <a:t>Digital Humanities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Berry, D.M., </a:t>
            </a:r>
            <a:r>
              <a:rPr lang="en-US" i="1" dirty="0" smtClean="0"/>
              <a:t>The Computational Turn: Thinking About the Digital Humanities.</a:t>
            </a:r>
            <a:r>
              <a:rPr lang="en-US" dirty="0" smtClean="0"/>
              <a:t> Culture Machine, 2011. </a:t>
            </a:r>
            <a:r>
              <a:rPr lang="en-US" b="1" dirty="0" smtClean="0"/>
              <a:t>12</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Paper presents and intertwined discussion of two themes</a:t>
            </a:r>
          </a:p>
          <a:p>
            <a:pPr lvl="1"/>
            <a:r>
              <a:rPr lang="en-US" dirty="0" smtClean="0"/>
              <a:t>The evolution of the digital humanities and what this can become</a:t>
            </a:r>
          </a:p>
          <a:p>
            <a:pPr lvl="1"/>
            <a:r>
              <a:rPr lang="en-US" dirty="0" smtClean="0"/>
              <a:t>The organizing principle of universities</a:t>
            </a:r>
          </a:p>
          <a:p>
            <a:r>
              <a:rPr lang="en-US" dirty="0" smtClean="0"/>
              <a:t>Discusses the evolving meaning of the digital humanities in light of the changing nature of the university and the technology</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digital to the humanities</a:t>
            </a:r>
            <a:endParaRPr lang="en-US" dirty="0"/>
          </a:p>
        </p:txBody>
      </p:sp>
      <p:sp>
        <p:nvSpPr>
          <p:cNvPr id="3" name="Content Placeholder 2"/>
          <p:cNvSpPr>
            <a:spLocks noGrp="1"/>
          </p:cNvSpPr>
          <p:nvPr>
            <p:ph idx="1"/>
          </p:nvPr>
        </p:nvSpPr>
        <p:spPr/>
        <p:txBody>
          <a:bodyPr>
            <a:normAutofit fontScale="55000" lnSpcReduction="20000"/>
          </a:bodyPr>
          <a:lstStyle/>
          <a:p>
            <a:endParaRPr lang="en-US" dirty="0" smtClean="0"/>
          </a:p>
          <a:p>
            <a:r>
              <a:rPr lang="en-US" dirty="0" smtClean="0"/>
              <a:t> </a:t>
            </a:r>
            <a:r>
              <a:rPr lang="en-US" dirty="0" smtClean="0"/>
              <a:t>“…there </a:t>
            </a:r>
            <a:r>
              <a:rPr lang="en-US" dirty="0" smtClean="0"/>
              <a:t>remain few outputs for the non-digital scholar to undertake research in the modern university. </a:t>
            </a:r>
            <a:r>
              <a:rPr lang="en-US" dirty="0" smtClean="0"/>
              <a:t>“ [p1]</a:t>
            </a:r>
          </a:p>
          <a:p>
            <a:r>
              <a:rPr lang="en-US" dirty="0" smtClean="0"/>
              <a:t>“That </a:t>
            </a:r>
            <a:r>
              <a:rPr lang="en-US" dirty="0" smtClean="0"/>
              <a:t>is, computational technology has become the very condition of possibility required in order to think about many of the questions raised in the humanities today</a:t>
            </a:r>
            <a:r>
              <a:rPr lang="en-US" dirty="0" smtClean="0"/>
              <a:t>.” [p2]</a:t>
            </a:r>
          </a:p>
          <a:p>
            <a:r>
              <a:rPr lang="en-US" dirty="0" smtClean="0"/>
              <a:t>Fuller: “in </a:t>
            </a:r>
            <a:r>
              <a:rPr lang="en-US" dirty="0" smtClean="0"/>
              <a:t>a sense, all intellectual work is now </a:t>
            </a:r>
            <a:r>
              <a:rPr lang="en-US" dirty="0" smtClean="0"/>
              <a:t>‘software study’, </a:t>
            </a:r>
            <a:r>
              <a:rPr lang="en-US" dirty="0" smtClean="0"/>
              <a:t>in that software provides its media and its context… [yet] there are very few places where the specific nature, the materiality, of software is studied except as a matter of </a:t>
            </a:r>
            <a:r>
              <a:rPr lang="en-US" dirty="0" smtClean="0"/>
              <a:t>engineering” [p4]</a:t>
            </a:r>
          </a:p>
          <a:p>
            <a:r>
              <a:rPr lang="en-US" dirty="0" smtClean="0"/>
              <a:t>“there </a:t>
            </a:r>
            <a:r>
              <a:rPr lang="en-US" dirty="0" smtClean="0"/>
              <a:t>is an undeniable cultural dimension to computation and the medial affordances of software. This connection again points to the importance of engaging with and understanding </a:t>
            </a:r>
            <a:r>
              <a:rPr lang="en-US" dirty="0" smtClean="0"/>
              <a:t>code.” [p5]</a:t>
            </a:r>
          </a:p>
          <a:p>
            <a:r>
              <a:rPr lang="en-US" dirty="0" smtClean="0"/>
              <a:t>“</a:t>
            </a:r>
            <a:r>
              <a:rPr lang="en-US" dirty="0" smtClean="0"/>
              <a:t>This means that we can ask the question: what is culture after it has been ‘</a:t>
            </a:r>
            <a:r>
              <a:rPr lang="en-US" dirty="0" err="1" smtClean="0"/>
              <a:t>softwarized</a:t>
            </a:r>
            <a:r>
              <a:rPr lang="en-US" dirty="0" smtClean="0"/>
              <a:t>’?” [p5]</a:t>
            </a:r>
          </a:p>
          <a:p>
            <a:r>
              <a:rPr lang="en-US" dirty="0" smtClean="0"/>
              <a:t>“At </a:t>
            </a:r>
            <a:r>
              <a:rPr lang="en-US" dirty="0" smtClean="0"/>
              <a:t>all levels of society, people will increasingly have to turn data and information into usable computational forms in order to understand it at all</a:t>
            </a:r>
            <a:r>
              <a:rPr lang="en-US" dirty="0" smtClean="0"/>
              <a:t>.” [p15]</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Waves of Digital </a:t>
            </a:r>
            <a:r>
              <a:rPr lang="en-US" dirty="0" err="1" smtClean="0"/>
              <a:t>Humanites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First wave</a:t>
            </a:r>
          </a:p>
          <a:p>
            <a:pPr lvl="1"/>
            <a:r>
              <a:rPr lang="en-US" dirty="0" smtClean="0"/>
              <a:t>1990s-early 2000s</a:t>
            </a:r>
          </a:p>
          <a:p>
            <a:pPr lvl="1"/>
            <a:r>
              <a:rPr lang="en-US" dirty="0" smtClean="0"/>
              <a:t>“tended </a:t>
            </a:r>
            <a:r>
              <a:rPr lang="en-US" dirty="0" smtClean="0"/>
              <a:t>to focus on large-scale digitization projects and the establishment of technological </a:t>
            </a:r>
            <a:r>
              <a:rPr lang="en-US" dirty="0" smtClean="0"/>
              <a:t>infrastructure” [p3]</a:t>
            </a:r>
          </a:p>
          <a:p>
            <a:r>
              <a:rPr lang="en-US" dirty="0" smtClean="0"/>
              <a:t>Second wave</a:t>
            </a:r>
          </a:p>
          <a:p>
            <a:pPr lvl="1"/>
            <a:r>
              <a:rPr lang="en-US" dirty="0" smtClean="0"/>
              <a:t>Digital Humanities 2.0 (current)</a:t>
            </a:r>
          </a:p>
          <a:p>
            <a:pPr lvl="1"/>
            <a:r>
              <a:rPr lang="en-US" dirty="0" smtClean="0"/>
              <a:t>“is </a:t>
            </a:r>
            <a:r>
              <a:rPr lang="en-US" dirty="0" smtClean="0"/>
              <a:t>deeply generative, creating the environments and tools for producing, </a:t>
            </a:r>
            <a:r>
              <a:rPr lang="en-US" dirty="0" err="1" smtClean="0"/>
              <a:t>curating</a:t>
            </a:r>
            <a:r>
              <a:rPr lang="en-US" dirty="0" smtClean="0"/>
              <a:t>, and interacting with knowledge that is ‘born digital’ and lives in various digital </a:t>
            </a:r>
            <a:r>
              <a:rPr lang="en-US" dirty="0" smtClean="0"/>
              <a:t>contexts.” [p3]</a:t>
            </a:r>
          </a:p>
          <a:p>
            <a:r>
              <a:rPr lang="en-US" dirty="0" smtClean="0"/>
              <a:t>Third wave</a:t>
            </a:r>
          </a:p>
          <a:p>
            <a:pPr lvl="1"/>
            <a:r>
              <a:rPr lang="en-US" dirty="0" smtClean="0"/>
              <a:t>“concentrated </a:t>
            </a:r>
            <a:r>
              <a:rPr lang="en-US" dirty="0" smtClean="0"/>
              <a:t>around the underlying </a:t>
            </a:r>
            <a:r>
              <a:rPr lang="en-US" dirty="0" err="1" smtClean="0"/>
              <a:t>computationality</a:t>
            </a:r>
            <a:r>
              <a:rPr lang="en-US" dirty="0" smtClean="0"/>
              <a:t> of the forms held within a computational medium. That is, I propose to look at the digital component of the digital humanities in the light of its medium specificity, as a way of thinking about how medial changes produce epistemic changes</a:t>
            </a:r>
            <a:r>
              <a:rPr lang="en-US" dirty="0" smtClean="0"/>
              <a:t>.” [p4]</a:t>
            </a:r>
          </a:p>
          <a:p>
            <a:pPr lvl="1"/>
            <a:r>
              <a:rPr lang="en-US" dirty="0" err="1" smtClean="0"/>
              <a:t>Problematizing</a:t>
            </a:r>
            <a:r>
              <a:rPr lang="en-US" dirty="0" smtClean="0"/>
              <a:t> the artifacts and processes of the digital culture</a:t>
            </a:r>
          </a:p>
          <a:p>
            <a:pPr lvl="1"/>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digital humanities</a:t>
            </a:r>
            <a:endParaRPr lang="en-US" dirty="0"/>
          </a:p>
        </p:txBody>
      </p:sp>
      <p:sp>
        <p:nvSpPr>
          <p:cNvPr id="3" name="Content Placeholder 2"/>
          <p:cNvSpPr>
            <a:spLocks noGrp="1"/>
          </p:cNvSpPr>
          <p:nvPr>
            <p:ph idx="1"/>
          </p:nvPr>
        </p:nvSpPr>
        <p:spPr>
          <a:xfrm>
            <a:off x="762000" y="1447800"/>
            <a:ext cx="7924800" cy="4800600"/>
          </a:xfrm>
        </p:spPr>
        <p:txBody>
          <a:bodyPr>
            <a:normAutofit fontScale="55000" lnSpcReduction="20000"/>
          </a:bodyPr>
          <a:lstStyle/>
          <a:p>
            <a:r>
              <a:rPr lang="en-US" dirty="0" smtClean="0"/>
              <a:t>“The </a:t>
            </a:r>
            <a:r>
              <a:rPr lang="en-US" dirty="0" smtClean="0"/>
              <a:t>digital humanities try to take account of the plasticity of digital forms and the way in which they point toward a new way of working with representation and </a:t>
            </a:r>
            <a:r>
              <a:rPr lang="en-US" dirty="0" smtClean="0"/>
              <a:t>mediation…” [p1]</a:t>
            </a:r>
          </a:p>
          <a:p>
            <a:r>
              <a:rPr lang="en-US" dirty="0" smtClean="0"/>
              <a:t>“we </a:t>
            </a:r>
            <a:r>
              <a:rPr lang="en-US" dirty="0" smtClean="0"/>
              <a:t>need a corresponding focus on the computer code that is entangled with all aspects of our lives, including reflexivity about how much code is infiltrating the academy itself</a:t>
            </a:r>
            <a:r>
              <a:rPr lang="en-US" dirty="0" smtClean="0"/>
              <a:t>.” [p4]</a:t>
            </a:r>
          </a:p>
          <a:p>
            <a:r>
              <a:rPr lang="en-US" dirty="0" smtClean="0"/>
              <a:t>“…what </a:t>
            </a:r>
            <a:r>
              <a:rPr lang="en-US" dirty="0" smtClean="0"/>
              <a:t>new modes of collective knowledge software can enable or constitute. Can software and code take us beyond the </a:t>
            </a:r>
            <a:r>
              <a:rPr lang="en-US" dirty="0" err="1" smtClean="0"/>
              <a:t>individualising</a:t>
            </a:r>
            <a:r>
              <a:rPr lang="en-US" dirty="0" smtClean="0"/>
              <a:t> trends of blogs, comments, twitter feeds, and so forth, and make possible something truly collaborative -- something like the super-critical thinking that is generative of ideas, modes of thought, theories and new practices? </a:t>
            </a:r>
            <a:r>
              <a:rPr lang="en-US" dirty="0" smtClean="0"/>
              <a:t>[p8]</a:t>
            </a:r>
          </a:p>
          <a:p>
            <a:r>
              <a:rPr lang="en-US" dirty="0" smtClean="0"/>
              <a:t>“These </a:t>
            </a:r>
            <a:r>
              <a:rPr lang="en-US" dirty="0" smtClean="0"/>
              <a:t>are possible rich areas for research for a third-wave digital humanities that seeks to understand these potentially new forms of literature and the medium that supports them</a:t>
            </a:r>
            <a:r>
              <a:rPr lang="en-US" dirty="0" smtClean="0"/>
              <a:t>.” [p9]</a:t>
            </a:r>
          </a:p>
          <a:p>
            <a:r>
              <a:rPr lang="en-US" dirty="0" smtClean="0"/>
              <a:t>“…a </a:t>
            </a:r>
            <a:r>
              <a:rPr lang="en-US" dirty="0" smtClean="0"/>
              <a:t>humanistic understanding of technology could be developed, which also involves an urgent inquiry into what is human about the computational humanities or social sciences</a:t>
            </a:r>
            <a:r>
              <a:rPr lang="en-US" dirty="0" smtClean="0"/>
              <a:t>.” [p9]</a:t>
            </a:r>
          </a:p>
          <a:p>
            <a:r>
              <a:rPr lang="en-US" dirty="0" smtClean="0"/>
              <a:t>“…the </a:t>
            </a:r>
            <a:r>
              <a:rPr lang="en-US" dirty="0" smtClean="0"/>
              <a:t>question of code becomes central to understanding in the digital humanities, and serves as a condition of possibility for the many computational forms that mediate out experience of contemporary culture and society</a:t>
            </a:r>
            <a:r>
              <a:rPr lang="en-US" dirty="0" smtClean="0"/>
              <a:t>.” [p17]</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Nascent CT ideas</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smtClean="0"/>
              <a:t>key point is that without the possibility of discrete encoding there is no object for the computational device to process. However, in cutting up the world in this manner, information about the world necessarily has to be discarded in order to store a representation within the computer</a:t>
            </a:r>
            <a:r>
              <a:rPr lang="en-US" dirty="0" smtClean="0"/>
              <a:t>.” [p2]</a:t>
            </a:r>
          </a:p>
          <a:p>
            <a:r>
              <a:rPr lang="en-US" dirty="0" smtClean="0"/>
              <a:t>“…a representation of reality…can then be manipulated using algorithms.” [p2]</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the university</a:t>
            </a:r>
            <a:endParaRPr lang="en-US" dirty="0"/>
          </a:p>
        </p:txBody>
      </p:sp>
      <p:sp>
        <p:nvSpPr>
          <p:cNvPr id="3" name="Content Placeholder 2"/>
          <p:cNvSpPr>
            <a:spLocks noGrp="1"/>
          </p:cNvSpPr>
          <p:nvPr>
            <p:ph idx="1"/>
          </p:nvPr>
        </p:nvSpPr>
        <p:spPr/>
        <p:txBody>
          <a:bodyPr>
            <a:normAutofit fontScale="92500"/>
          </a:bodyPr>
          <a:lstStyle/>
          <a:p>
            <a:r>
              <a:rPr lang="en-US" dirty="0" smtClean="0"/>
              <a:t>Early view</a:t>
            </a:r>
          </a:p>
          <a:p>
            <a:pPr lvl="1"/>
            <a:r>
              <a:rPr lang="en-US" dirty="0" smtClean="0"/>
              <a:t>Immanuel Kant, 1898 in </a:t>
            </a:r>
            <a:r>
              <a:rPr lang="en-US" i="1" dirty="0" smtClean="0"/>
              <a:t>The Conflict of the Faculties</a:t>
            </a:r>
          </a:p>
          <a:p>
            <a:pPr lvl="1"/>
            <a:r>
              <a:rPr lang="en-US" dirty="0" smtClean="0"/>
              <a:t>University activities are organized by the concept of </a:t>
            </a:r>
            <a:r>
              <a:rPr lang="en-US" i="1" dirty="0" smtClean="0"/>
              <a:t>reason</a:t>
            </a:r>
          </a:p>
          <a:p>
            <a:pPr lvl="1"/>
            <a:r>
              <a:rPr lang="en-US" dirty="0" smtClean="0"/>
              <a:t>Philosophy was the key</a:t>
            </a:r>
          </a:p>
          <a:p>
            <a:pPr lvl="1"/>
            <a:r>
              <a:rPr lang="en-US" dirty="0" smtClean="0"/>
              <a:t>“Kant </a:t>
            </a:r>
            <a:r>
              <a:rPr lang="en-US" dirty="0" smtClean="0"/>
              <a:t>argued that reason and the state, knowledge and power, could be unified in the university by the production of individuals who would capable of rational thought and republican politics – students trained for the civil service and society</a:t>
            </a:r>
            <a:r>
              <a:rPr lang="en-US" dirty="0" smtClean="0"/>
              <a:t>.” [p6]</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the university</a:t>
            </a:r>
            <a:endParaRPr lang="en-US" dirty="0"/>
          </a:p>
        </p:txBody>
      </p:sp>
      <p:sp>
        <p:nvSpPr>
          <p:cNvPr id="3" name="Content Placeholder 2"/>
          <p:cNvSpPr>
            <a:spLocks noGrp="1"/>
          </p:cNvSpPr>
          <p:nvPr>
            <p:ph idx="1"/>
          </p:nvPr>
        </p:nvSpPr>
        <p:spPr/>
        <p:txBody>
          <a:bodyPr/>
          <a:lstStyle/>
          <a:p>
            <a:r>
              <a:rPr lang="en-US" dirty="0" smtClean="0"/>
              <a:t>Modern view</a:t>
            </a:r>
          </a:p>
          <a:p>
            <a:pPr lvl="1"/>
            <a:r>
              <a:rPr lang="en-US" dirty="0" smtClean="0"/>
              <a:t>19</a:t>
            </a:r>
            <a:r>
              <a:rPr lang="en-US" baseline="30000" dirty="0" smtClean="0"/>
              <a:t>th</a:t>
            </a:r>
            <a:r>
              <a:rPr lang="en-US" dirty="0" smtClean="0"/>
              <a:t> century German Idealists</a:t>
            </a:r>
          </a:p>
          <a:p>
            <a:pPr lvl="2"/>
            <a:r>
              <a:rPr lang="en-US" dirty="0" smtClean="0"/>
              <a:t>Organizing principle was culture</a:t>
            </a:r>
          </a:p>
          <a:p>
            <a:pPr lvl="2"/>
            <a:r>
              <a:rPr lang="en-US" dirty="0" smtClean="0"/>
              <a:t>“culture </a:t>
            </a:r>
            <a:r>
              <a:rPr lang="en-US" dirty="0" smtClean="0"/>
              <a:t>was the sum of all knowledge that is studied, as well as the cultivation and development of one’s character as a result of that study</a:t>
            </a:r>
            <a:r>
              <a:rPr lang="en-US" dirty="0" smtClean="0"/>
              <a:t>.” [p6]</a:t>
            </a:r>
          </a:p>
          <a:p>
            <a:pPr lvl="2"/>
            <a:r>
              <a:rPr lang="en-US" dirty="0" err="1" smtClean="0"/>
              <a:t>Bildung</a:t>
            </a:r>
            <a:r>
              <a:rPr lang="en-US" dirty="0" smtClean="0"/>
              <a:t> – knowledge acquisition as a process rather than a product (a static knowledge base)</a:t>
            </a:r>
          </a:p>
          <a:p>
            <a:pPr lvl="1"/>
            <a:r>
              <a:rPr lang="en-US" dirty="0" smtClean="0"/>
              <a:t>English view</a:t>
            </a:r>
          </a:p>
          <a:p>
            <a:pPr lvl="2"/>
            <a:r>
              <a:rPr lang="en-US" dirty="0" smtClean="0"/>
              <a:t>Organizing principles was literature</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the university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Post-modern view</a:t>
            </a:r>
          </a:p>
          <a:p>
            <a:pPr lvl="1"/>
            <a:r>
              <a:rPr lang="en-US" dirty="0" smtClean="0"/>
              <a:t>Organizing principle is </a:t>
            </a:r>
            <a:r>
              <a:rPr lang="en-US" i="1" dirty="0" smtClean="0"/>
              <a:t>digital</a:t>
            </a:r>
            <a:r>
              <a:rPr lang="en-US" dirty="0" smtClean="0"/>
              <a:t> and </a:t>
            </a:r>
            <a:r>
              <a:rPr lang="en-US" i="1" dirty="0" smtClean="0"/>
              <a:t>information</a:t>
            </a:r>
          </a:p>
          <a:p>
            <a:pPr lvl="1"/>
            <a:r>
              <a:rPr lang="en-US" dirty="0" smtClean="0"/>
              <a:t>“…we </a:t>
            </a:r>
            <a:r>
              <a:rPr lang="en-US" dirty="0" smtClean="0"/>
              <a:t>are beginning to see instead the cultural importance of the digital as the unifying idea of the university</a:t>
            </a:r>
            <a:r>
              <a:rPr lang="en-US" dirty="0" smtClean="0"/>
              <a:t>.” [p7]</a:t>
            </a:r>
          </a:p>
          <a:p>
            <a:pPr lvl="1"/>
            <a:r>
              <a:rPr lang="en-US" dirty="0" smtClean="0"/>
              <a:t>“This </a:t>
            </a:r>
            <a:r>
              <a:rPr lang="en-US" dirty="0" smtClean="0"/>
              <a:t>is to argue for critical understanding of the literature of the digital, and through that develop a shared digital culture through a form of digital </a:t>
            </a:r>
            <a:r>
              <a:rPr lang="en-US" dirty="0" err="1" smtClean="0"/>
              <a:t>Bildung</a:t>
            </a:r>
            <a:r>
              <a:rPr lang="en-US" dirty="0" smtClean="0"/>
              <a:t>.” [p7]</a:t>
            </a:r>
          </a:p>
          <a:p>
            <a:pPr lvl="1"/>
            <a:r>
              <a:rPr lang="en-US" dirty="0" smtClean="0"/>
              <a:t>“Perhaps </a:t>
            </a:r>
            <a:r>
              <a:rPr lang="en-US" dirty="0" smtClean="0"/>
              <a:t>we are beginning to see reading and writing computer code as part of the pedagogy required to create a new subject produced by the university, a </a:t>
            </a:r>
            <a:r>
              <a:rPr lang="en-US" i="1" dirty="0" smtClean="0"/>
              <a:t>computational or data-centric </a:t>
            </a:r>
            <a:r>
              <a:rPr lang="en-US" i="1" dirty="0" smtClean="0"/>
              <a:t>subject.” </a:t>
            </a:r>
            <a:r>
              <a:rPr lang="en-US" dirty="0" smtClean="0"/>
              <a:t>[p9]</a:t>
            </a:r>
          </a:p>
          <a:p>
            <a:pPr lvl="1"/>
            <a:r>
              <a:rPr lang="en-US" dirty="0" smtClean="0"/>
              <a:t>“</a:t>
            </a:r>
            <a:r>
              <a:rPr lang="en-US" dirty="0" err="1" smtClean="0"/>
              <a:t>Bildung</a:t>
            </a:r>
            <a:r>
              <a:rPr lang="en-US" dirty="0" smtClean="0"/>
              <a:t> </a:t>
            </a:r>
            <a:r>
              <a:rPr lang="en-US" dirty="0" smtClean="0"/>
              <a:t>is still a key idea in the digital </a:t>
            </a:r>
            <a:r>
              <a:rPr lang="en-US" dirty="0" smtClean="0"/>
              <a:t>university.” A university graduate “</a:t>
            </a:r>
            <a:r>
              <a:rPr lang="en-US" dirty="0" smtClean="0"/>
              <a:t>can unify the information that society is now producing at increasing rates, and which understands new methods and practices of critical reading (code, data </a:t>
            </a:r>
            <a:r>
              <a:rPr lang="en-US" dirty="0" err="1" smtClean="0"/>
              <a:t>visualisation</a:t>
            </a:r>
            <a:r>
              <a:rPr lang="en-US" dirty="0" smtClean="0"/>
              <a:t>, patterns, narrative) and is open to new methods of pedagogy </a:t>
            </a:r>
            <a:r>
              <a:rPr lang="en-US" dirty="0" smtClean="0"/>
              <a:t>to </a:t>
            </a:r>
            <a:r>
              <a:rPr lang="en-US" dirty="0" smtClean="0"/>
              <a:t>facilitate it</a:t>
            </a:r>
            <a:r>
              <a:rPr lang="en-US" dirty="0" smtClean="0"/>
              <a:t>.” [p15]</a:t>
            </a:r>
          </a:p>
          <a:p>
            <a:pPr lvl="1"/>
            <a:r>
              <a:rPr lang="en-US" dirty="0" smtClean="0"/>
              <a:t>“</a:t>
            </a:r>
            <a:r>
              <a:rPr lang="en-US" dirty="0" smtClean="0"/>
              <a:t>Computational approaches facilitate disciplinary </a:t>
            </a:r>
            <a:r>
              <a:rPr lang="en-US" dirty="0" err="1" smtClean="0"/>
              <a:t>hybridity</a:t>
            </a:r>
            <a:r>
              <a:rPr lang="en-US" dirty="0" smtClean="0"/>
              <a:t> that leads to a post-disciplinary </a:t>
            </a:r>
            <a:r>
              <a:rPr lang="en-US" dirty="0" smtClean="0"/>
              <a:t>university” [p13]</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1078</Words>
  <Application>Microsoft Office PowerPoint</Application>
  <PresentationFormat>On-screen Show (4:3)</PresentationFormat>
  <Paragraphs>76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Computational Thinking</vt:lpstr>
      <vt:lpstr>Slide 2</vt:lpstr>
      <vt:lpstr>Importance of digital to the humanities</vt:lpstr>
      <vt:lpstr>Waves of Digital Humanites</vt:lpstr>
      <vt:lpstr>Meaning of digital humanities</vt:lpstr>
      <vt:lpstr>Nascent CT ideas</vt:lpstr>
      <vt:lpstr>Organization of the university</vt:lpstr>
      <vt:lpstr>Organization of the university</vt:lpstr>
      <vt:lpstr>Organization of the university</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dc:creator>Dennis Kafura</dc:creator>
  <cp:lastModifiedBy>Dennis Kafura</cp:lastModifiedBy>
  <cp:revision>11</cp:revision>
  <dcterms:created xsi:type="dcterms:W3CDTF">2013-08-26T14:00:27Z</dcterms:created>
  <dcterms:modified xsi:type="dcterms:W3CDTF">2013-09-16T21:24:36Z</dcterms:modified>
</cp:coreProperties>
</file>