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ink/ink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ink/ink2.xml" ContentType="application/inkml+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72" r:id="rId3"/>
    <p:sldId id="280" r:id="rId4"/>
    <p:sldId id="261" r:id="rId5"/>
    <p:sldId id="262" r:id="rId6"/>
    <p:sldId id="263" r:id="rId7"/>
    <p:sldId id="266" r:id="rId8"/>
    <p:sldId id="267" r:id="rId9"/>
    <p:sldId id="264" r:id="rId10"/>
    <p:sldId id="270" r:id="rId11"/>
    <p:sldId id="269" r:id="rId12"/>
    <p:sldId id="281" r:id="rId13"/>
    <p:sldId id="271" r:id="rId14"/>
    <p:sldId id="278" r:id="rId15"/>
    <p:sldId id="279" r:id="rId16"/>
    <p:sldId id="282" r:id="rId17"/>
    <p:sldId id="257" r:id="rId18"/>
    <p:sldId id="258" r:id="rId19"/>
    <p:sldId id="259" r:id="rId20"/>
    <p:sldId id="260" r:id="rId21"/>
    <p:sldId id="265" r:id="rId22"/>
    <p:sldId id="273" r:id="rId23"/>
    <p:sldId id="274" r:id="rId24"/>
    <p:sldId id="275" r:id="rId25"/>
    <p:sldId id="276" r:id="rId26"/>
    <p:sldId id="277"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646" autoAdjust="0"/>
  </p:normalViewPr>
  <p:slideViewPr>
    <p:cSldViewPr>
      <p:cViewPr varScale="1">
        <p:scale>
          <a:sx n="69" d="100"/>
          <a:sy n="69" d="100"/>
        </p:scale>
        <p:origin x="-198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10-10T21:56:25.676"/>
    </inkml:context>
    <inkml:brush xml:id="br0">
      <inkml:brushProperty name="width" value="0.05292" units="cm"/>
      <inkml:brushProperty name="height" value="0.05292" units="cm"/>
      <inkml:brushProperty name="color" value="#EA700D"/>
    </inkml:brush>
  </inkml:definitions>
  <inkml:trace contextRef="#ctx0" brushRef="#br0">12025 14716,'0'37,"0"-37,0 36,0 37,0 0,0 109,37-37,-1 38,1-1,-37 73,36-73,0-36,1-37,-37 0,36-73,-36 74,0-37,37-1,-37 1,0 37,0 35,0-35,0-38,0-35,0-1,0-36,0 37,0-1,0-36,0 37,0-1,0 0,0-36,0 37,0-37,0 36,0-36,0 0,0 37,0-37</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10-10T21:36:04.72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3644 14133,'0'0,"0"0,0 37,0-37,36 36,-36-36,36 0,-36 0,37 37,-1-37,37 0,-36 0,36 36,-37-36,0 0,1 0,-1 36,-36-36,37 0,-1 0,-36 0,37 0,-1 0,73 37,-72-37,109 0,-110 0,37 0,-37 0,1 0,36 0,0 0,-37 0,73 0,1 0,-37 0,0 0,-1 0,-35 0,36 0,0 0,-1 0,-35 0,-1 0,74 0,-37-37,-1 37,38 0,-1 0,-36 0,73 0,-37 0,37 0,0 0,-37 0,37 0,-73 0,-1 0,1 0,-36 0,-37-36,36 36,-36-73,37 73,36 0,36 0,0 0,-36 0,-36 0,-1 0,37 0,-37 0,1 0,-1 0,1 0,72 0,-36 0,-37 0,37 0,0 0,-36 0,-1 0,0 0,37 0,-36 0,-1 0,1 0,72 0,-73 0,110 0,-73 0,0 0,-37 0,37 0,0 0,0 0,-37 0,74 0,-37 37,36-37,-36 36,0-36,36 0,-72 0,-1 0,0 0,37 0,-36 36,36-36,-1 37,1-37,37 0,-37 73,-1-73,-35 36,72 1,-72-37,-1 0,1 0,35 0,1 0,-36 0,36 0,0 0,-1 36,-35-36,-1 0,1 0,-37 0,36 0,1 0,-37 0,36 0,1 0,-37 0,36 0,37 0,0 0,0 0,-1 0,111 0,-110 0,36 0,-36-36,0 36,-37 0,1 72,-1-35,37-37,-37 0,1 0,-1 0,1 0,-1 0,1 0,-1 0,0 0,-36 0,37 0,-1 0,-36 0,37 0,-37 0,36 0,-36 0,37 0,-37 0,0 0,36 0,-36 0,37 0,-37 0,0-37,36 37,0 0,-36 0,37 0</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10-10T21:41:11.1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2222 10090,'37'0,"-1"0,1 0,-37 0,36 0,1 0,-1 0,0 0,1 0,-1 0,37 37,37-37,-1 0,-36 0,-37 0,-36 0,37 0,-1 0,1 0,-37 0,36 0,0 0,-36 0,37 0,-37 0,36 0,1 0,-1 0,1 0,36 0,-37 0,73 0,-72 0,-1 0,-36 0,37 0,-1 0,0 0,1 0,-1 0,-36 0,73 0,0 0,-36 0,-1 0,37 0,-37 0,1 0,-1 0,1 0,-37 0,36 0,1 0,-1 0,-36 0,36 0,1 0,-1 0,1 0,-37 0,36 0,-36 0,73 0,-73 0,37 0,-1 0,0 0,1 0,-37 0,0 0,36 0,1 0,-37 0,36 0,-36 0,37 0,-1 0,1 0,-1 0,-36 0,36 0,1 0,-1 0,1 0,-1 0,1 0,-37 0,36 0,-36 0,37 0,-37 0,36 0,-36 0,36 0,-36 0,37 0,-37 0,0 0,36 0,-36 0,37 0,-37 0,36 0,1 0,-37 0,36 0,-36 0,36 0,-36 0,37 0,-37 0,36 0</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10-10T21:41:22.5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5356 9471,'0'0,"37"0,-37 0,36 0,-36 0,37 0,-37 0,36 0,1 0,-1 0,37 0,0 0,-37 0,37 0,36 0,1 0,-37 0,72 0,-72 0,110 0,-111 0,1 0,37 0,-37 36,-37-36,37 0,-37 0,37 0,0 0,0 0,0 0,-37 0,1 0,36 0,-1 0,-35 0,-1 0,74 0,-37 0,-37 0,110 0,0 0,-74 0,-35 0,109 0,-73 0,-1 0,38 37,-37-37,36 0,-73 0,1 0,-1 0,1 0,-37 0,73 0,-1 0,-35 0,-1 0,37 0,0 0,0 0,-37 0,1 0,-1 0,-36 0,37 0,-1 0,1 0,-1 0,73 0,-36 0,-36 0,-1 0,1 0,-1 0,1 0,-37 0,72 0,1 0,0 0,36 0,1 0,-37 0,-37 0,73 0,-72 0,36 0,-37 0,1 0,-1 0,37 0,-37 0,1 0,36 0,0 0,0 0,-37 0,-36 0,36 0,1 0,-37 0,36 0,1 0,-1 0,-36 0,73 0,-36 0,-1 0,0 0,37 0,0 0,0 0,0 0,-37 0,1 0,-1 0,1 0,-1 0,-36 0,37 0,-1 0,0 0,1 0,-1 0,1 0,-1 0,1 0,36 0,-73 0,36 0,0 0,1 0,-1 0,-36 0,37 0,-37 0,0 0,36 0,-36 0,37 0,-37 0,36 0,-36 0,37 0,-37 0,0 0,36 0,-36 0,36 0,1 0,-1 0,-36 0,37 0,-37 0,0 0,36 0</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10-10T21:42:13.82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2259 14388,'0'0,"36"0,-36 0,37 0,-37 0,36 0,1-36,-1 36,0 0,37 0,73 0,146-37,-37 37,-146 0,37-36,-73 36,36 0,73 0,-145 0,72 0,183 0,-74 0,37 0,146 36,-109 37,-110-36,-36-1,-73-36,-73 37,36-37,-36 0,36 0,-36 0,0 0,0 0</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10-10T22:14:56.9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2623 5719,'0'0,"0"0,37-36,-37 36,36 0,-36 0,37 0,35 0,74 0,146 0,36-37,109 1,-73 36,-36 0,219 0,-110 0,-109 0,-109 0,36 0,-73 0,-36 0,-73 0,36 0,146 0,-109 0,0-36,-73 36,36 0,0 0,1 0,-74-37,1 37,72 0,-36 0,36 0,-36 0,73 0,0 0,-74 0,74 0,-36 0,-1 0,255 0,-109 0,-145 0,36 0,-37 0,-36 0,36 0,-36 0,0 0,36 0,73 0,-36 0,0 0,-73 37,109-37,-73 36,37 0,-37-36,110 0,-73 37,0-37,-74 0,111 0,-74 0,-36 0,36 0,1 36,72-36,-73 0,-36 0,0 0,0 0,36 0,0 0,1 0,-1 0,0 0,-36 0,0 0,36 0,-36 0,0 0,0-36,0 36,36 0,1 0,-37 0,109-37,73 37,-219 0,1 0,-1 0,73 0,37 0,-36 0,-1 0,146 0,-73 0,-36 37,73-37,-37 36,0-36,-73 37,1-37,-1 0,0 0,-72 0,-1 36,1-36,36 0,-37 0,0 0,-36 0,73 0,-36 0,-1 0,1 0,36 0,-1 0,1 0,0 0,-36 0,35-36,1 36,0 0,37-37,-1 37,73 0,-73 0,110 0,-73 0,-37 0,37 0,-37 0,183 0,-146 0,-1 0,-72 37,73-37,-37 0,-36 0,37 0,-1 0,-73 0,1 0,36 0,0 0,-37 0,-36 0,36 0,1 0,-1 0,-36 0,37 0,-1 0,1 0,-1 0,0 0,1 0,-1 0,-36 0,37 0,-1 0,-36 0,37 0,-37 0,36 0,-36 0,37 0,-37 0,36 0,-36 0</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traceFormat>
        <inkml:channelProperties>
          <inkml:channelProperty channel="X" name="resolution" value="28.36879" units="1/cm"/>
          <inkml:channelProperty channel="Y" name="resolution" value="28.30189" units="1/cm"/>
        </inkml:channelProperties>
      </inkml:inkSource>
      <inkml:timestamp xml:id="ts0" timeString="2013-10-10T22:15:02.1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11333 6484,'0'0,"0"0,0 0,0 0,73-36,-37 36,74 0,254-37,37 1,291-1,-36 1,729-37,-547 37,-401 36,-145 0,-1 0,37 0,-182 0,-36 0,-38 0,-35 0,145 36,-36 1,36 35,0 1,146 37,-73-1,-36-73,-37 1,37-1,-73 1,-37-37,-36 0,73 0,-74 0,38 0,-1 0,37 0,-37 0,1 0,-38 0,38-37,-37 1,36-37,-73 73,74-37,-37 37,36 0,-36-36,36 36,-36-36,0 36,0 0,0-37,0 37,-37-36,0 36,1 0,36 0,-37 0,1 0,-1 0,37 0,-37 0,1 0,-1 0,1 0,-1 0,-36 0,37 0,-37 0,36 0,-36 0,37 0,-37 0,0 0,36 0,-36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7A37E-957D-47D7-864F-A39233913050}" type="datetimeFigureOut">
              <a:rPr lang="en-US" smtClean="0"/>
              <a:pPr/>
              <a:t>10/16/2013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15160-E09D-4219-A838-5F5ECE95CFFE}" type="slidenum">
              <a:rPr lang="en-US" smtClean="0"/>
              <a:pPr/>
              <a:t>‹#›</a:t>
            </a:fld>
            <a:endParaRPr lang="en-US"/>
          </a:p>
        </p:txBody>
      </p:sp>
    </p:spTree>
    <p:extLst>
      <p:ext uri="{BB962C8B-B14F-4D97-AF65-F5344CB8AC3E}">
        <p14:creationId xmlns:p14="http://schemas.microsoft.com/office/powerpoint/2010/main" xmlns="" val="1348934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a:t>
            </a:fld>
            <a:endParaRPr lang="en-US"/>
          </a:p>
        </p:txBody>
      </p:sp>
    </p:spTree>
    <p:extLst>
      <p:ext uri="{BB962C8B-B14F-4D97-AF65-F5344CB8AC3E}">
        <p14:creationId xmlns:p14="http://schemas.microsoft.com/office/powerpoint/2010/main" xmlns="" val="3552872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a:t>
            </a:r>
            <a:r>
              <a:rPr lang="en-US" baseline="0" dirty="0" smtClean="0"/>
              <a:t> the next two slides, which are discussion slides, I’m going to kind of toggle back and forth between the two.</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12</a:t>
            </a:fld>
            <a:endParaRPr lang="en-US"/>
          </a:p>
        </p:txBody>
      </p:sp>
    </p:spTree>
    <p:extLst>
      <p:ext uri="{BB962C8B-B14F-4D97-AF65-F5344CB8AC3E}">
        <p14:creationId xmlns:p14="http://schemas.microsoft.com/office/powerpoint/2010/main" xmlns="" val="327461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necessitates these</a:t>
            </a:r>
            <a:r>
              <a:rPr lang="en-US" baseline="0" dirty="0" smtClean="0"/>
              <a:t> things?</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13</a:t>
            </a:fld>
            <a:endParaRPr lang="en-US"/>
          </a:p>
        </p:txBody>
      </p:sp>
    </p:spTree>
    <p:extLst>
      <p:ext uri="{BB962C8B-B14F-4D97-AF65-F5344CB8AC3E}">
        <p14:creationId xmlns:p14="http://schemas.microsoft.com/office/powerpoint/2010/main" xmlns="" val="360153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said before, I’m not really spending TOO much time on the other two levels because they were mainly focused on people pursuing careers in Computer Science.  But, does anyone have any thoughts on this slide?  The major parts that I thought of were….these</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14</a:t>
            </a:fld>
            <a:endParaRPr lang="en-US"/>
          </a:p>
        </p:txBody>
      </p:sp>
    </p:spTree>
    <p:extLst>
      <p:ext uri="{BB962C8B-B14F-4D97-AF65-F5344CB8AC3E}">
        <p14:creationId xmlns:p14="http://schemas.microsoft.com/office/powerpoint/2010/main" xmlns="" val="3535465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most part, it was either, lets go the AP route, or something that seems like a Senior Design Project.  But as I said before, and even more so for the level four than the level three, but, as far as the goal of this class goes, I don’t think the level four part of the curriculum has anything interesting to us.</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15</a:t>
            </a:fld>
            <a:endParaRPr lang="en-US"/>
          </a:p>
        </p:txBody>
      </p:sp>
    </p:spTree>
    <p:extLst>
      <p:ext uri="{BB962C8B-B14F-4D97-AF65-F5344CB8AC3E}">
        <p14:creationId xmlns:p14="http://schemas.microsoft.com/office/powerpoint/2010/main" xmlns="" val="593553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so here’s what I think is the more interesting part of</a:t>
            </a:r>
            <a:r>
              <a:rPr lang="en-US" baseline="0" dirty="0" smtClean="0"/>
              <a:t> the discussion, Why teach Computational Thinking?</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16</a:t>
            </a:fld>
            <a:endParaRPr lang="en-US"/>
          </a:p>
        </p:txBody>
      </p:sp>
    </p:spTree>
    <p:extLst>
      <p:ext uri="{BB962C8B-B14F-4D97-AF65-F5344CB8AC3E}">
        <p14:creationId xmlns:p14="http://schemas.microsoft.com/office/powerpoint/2010/main" xmlns="" val="1055482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1E15160-E09D-4219-A838-5F5ECE95CFFE}" type="slidenum">
              <a:rPr lang="en-US" smtClean="0"/>
              <a:pPr/>
              <a:t>17</a:t>
            </a:fld>
            <a:endParaRPr lang="en-US"/>
          </a:p>
        </p:txBody>
      </p:sp>
    </p:spTree>
    <p:extLst>
      <p:ext uri="{BB962C8B-B14F-4D97-AF65-F5344CB8AC3E}">
        <p14:creationId xmlns:p14="http://schemas.microsoft.com/office/powerpoint/2010/main" xmlns="" val="338710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transition well into the whole IT Fluency Portion</a:t>
            </a:r>
            <a:r>
              <a:rPr lang="en-US" baseline="0" dirty="0" smtClean="0"/>
              <a:t> of discussion, but you may want to cover the next two slides and then go into the IT Fluency</a:t>
            </a:r>
          </a:p>
          <a:p>
            <a:endParaRPr lang="en-US" baseline="0" dirty="0" smtClean="0"/>
          </a:p>
          <a:p>
            <a:r>
              <a:rPr lang="en-US" baseline="0" dirty="0" smtClean="0"/>
              <a:t>Read the first three questions first…</a:t>
            </a:r>
          </a:p>
          <a:p>
            <a:endParaRPr lang="en-US" baseline="0" dirty="0" smtClean="0"/>
          </a:p>
          <a:p>
            <a:r>
              <a:rPr lang="en-US" baseline="0" dirty="0" smtClean="0"/>
              <a:t>The point of these questions in general is that, people already have a lot to learn, and already have a lot they already know.  Our goal is, regardless of what we actually define as “Computational Thinking”, is what out of Computational Thinking do we want people outside of our field to learn, or more perhaps more tangibly, what out of Computer Science, do we want people to learn, or even more tangibly, what out of Technology do we want people to learn.</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18</a:t>
            </a:fld>
            <a:endParaRPr lang="en-US"/>
          </a:p>
        </p:txBody>
      </p:sp>
    </p:spTree>
    <p:extLst>
      <p:ext uri="{BB962C8B-B14F-4D97-AF65-F5344CB8AC3E}">
        <p14:creationId xmlns:p14="http://schemas.microsoft.com/office/powerpoint/2010/main" xmlns="" val="62364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19</a:t>
            </a:fld>
            <a:endParaRPr lang="en-US"/>
          </a:p>
        </p:txBody>
      </p:sp>
    </p:spTree>
    <p:extLst>
      <p:ext uri="{BB962C8B-B14F-4D97-AF65-F5344CB8AC3E}">
        <p14:creationId xmlns:p14="http://schemas.microsoft.com/office/powerpoint/2010/main" xmlns="" val="367252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lumMod val="50000"/>
                  </a:schemeClr>
                </a:solidFill>
              </a:rPr>
              <a:t>One of the points</a:t>
            </a:r>
            <a:r>
              <a:rPr lang="en-US" baseline="0" dirty="0" smtClean="0">
                <a:solidFill>
                  <a:schemeClr val="accent5">
                    <a:lumMod val="50000"/>
                  </a:schemeClr>
                </a:solidFill>
              </a:rPr>
              <a:t> that we want to get across is WHY we want to teach computational thinking to college students, or rather, at the University level.  What benefits does it have.</a:t>
            </a:r>
            <a:endParaRPr lang="en-US" dirty="0" smtClean="0">
              <a:solidFill>
                <a:schemeClr val="accent5">
                  <a:lumMod val="50000"/>
                </a:schemeClr>
              </a:solidFill>
            </a:endParaRPr>
          </a:p>
          <a:p>
            <a:endParaRPr lang="en-US" dirty="0" smtClean="0"/>
          </a:p>
          <a:p>
            <a:r>
              <a:rPr lang="en-US" dirty="0" smtClean="0"/>
              <a:t>In one of the earlier discussions in class one person talked about how the CS people couldn't create the system for something because they didn't have a good understanding of the working environment, so instead, it was more effective to teach the actual employees of the company some of the knowledge necessary to draft out the work-flow themselves.</a:t>
            </a:r>
          </a:p>
          <a:p>
            <a:r>
              <a:rPr lang="en-US" dirty="0" smtClean="0"/>
              <a:t>Does this anecdotal evidence suggest that everyone needs some base knowledge in Computer Science,</a:t>
            </a:r>
            <a:r>
              <a:rPr lang="en-US" baseline="0" dirty="0" smtClean="0"/>
              <a:t> or Computational Thinking, or whatever other label we want to put on it?</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20</a:t>
            </a:fld>
            <a:endParaRPr lang="en-US"/>
          </a:p>
        </p:txBody>
      </p:sp>
    </p:spTree>
    <p:extLst>
      <p:ext uri="{BB962C8B-B14F-4D97-AF65-F5344CB8AC3E}">
        <p14:creationId xmlns:p14="http://schemas.microsoft.com/office/powerpoint/2010/main" xmlns="" val="82445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Fluency is my next point, so just taking highlight quotes</a:t>
            </a:r>
            <a:r>
              <a:rPr lang="en-US" baseline="0" dirty="0" smtClean="0"/>
              <a:t> from the report…</a:t>
            </a:r>
          </a:p>
          <a:p>
            <a:endParaRPr lang="en-US" baseline="0" dirty="0" smtClean="0"/>
          </a:p>
          <a:p>
            <a:r>
              <a:rPr lang="en-US" baseline="0" dirty="0" smtClean="0"/>
              <a:t>Quote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21</a:t>
            </a:fld>
            <a:endParaRPr lang="en-US"/>
          </a:p>
        </p:txBody>
      </p:sp>
    </p:spTree>
    <p:extLst>
      <p:ext uri="{BB962C8B-B14F-4D97-AF65-F5344CB8AC3E}">
        <p14:creationId xmlns:p14="http://schemas.microsoft.com/office/powerpoint/2010/main" xmlns="" val="383696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name is Luke Gusukuma.  I’m a 2</a:t>
            </a:r>
            <a:r>
              <a:rPr lang="en-US" baseline="30000" dirty="0" smtClean="0"/>
              <a:t>nd</a:t>
            </a:r>
            <a:r>
              <a:rPr lang="en-US" baseline="0" dirty="0" smtClean="0"/>
              <a:t> year masters student in Computer Science, with undergraduate degrees in Music Flute Performance and Computer Science, both degrees from Virginia Tech.</a:t>
            </a:r>
          </a:p>
          <a:p>
            <a:endParaRPr lang="en-US" baseline="0" dirty="0" smtClean="0"/>
          </a:p>
          <a:p>
            <a:r>
              <a:rPr lang="en-US" baseline="0" dirty="0" smtClean="0"/>
              <a:t>My Hobbies are Swing Dance, Ballroom Dance, Flute, and Origami.  I’m Half Okinawan and half Filipino.</a:t>
            </a:r>
          </a:p>
          <a:p>
            <a:endParaRPr lang="en-US" baseline="0" dirty="0" smtClean="0"/>
          </a:p>
          <a:p>
            <a:r>
              <a:rPr lang="en-US" baseline="0" dirty="0" smtClean="0"/>
              <a:t>My current occupations are as a Composer, Computer Scientist, and of course, student.</a:t>
            </a:r>
          </a:p>
          <a:p>
            <a:endParaRPr lang="en-US" baseline="0" dirty="0" smtClean="0"/>
          </a:p>
          <a:p>
            <a:r>
              <a:rPr lang="en-US" baseline="0" dirty="0" smtClean="0"/>
              <a:t>As far as my research interests go, I am interested in HCI with relation to the Arts, and with relation to education.  I have worked with Michael Evans for a brief amount of time on an Educational math game for pre-K students, and worked with Professor Francis </a:t>
            </a:r>
            <a:r>
              <a:rPr lang="en-US" baseline="0" dirty="0" err="1" smtClean="0"/>
              <a:t>Quek</a:t>
            </a:r>
            <a:r>
              <a:rPr lang="en-US" baseline="0" dirty="0" smtClean="0"/>
              <a:t> on the motion painting project, as part of a Creativity grant, which involved engaging students of the fourth grade level in creative story telling.  Currently I am working with Professor Yong Cao on a project that involves Crowd Simulation for evacuation planning of Lane Stadium.</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a:t>
            </a:fld>
            <a:endParaRPr lang="en-US"/>
          </a:p>
        </p:txBody>
      </p:sp>
    </p:spTree>
    <p:extLst>
      <p:ext uri="{BB962C8B-B14F-4D97-AF65-F5344CB8AC3E}">
        <p14:creationId xmlns:p14="http://schemas.microsoft.com/office/powerpoint/2010/main" xmlns="" val="3050836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Modeling</a:t>
            </a:r>
            <a:r>
              <a:rPr lang="en-US" baseline="0" dirty="0" smtClean="0"/>
              <a:t> and abstraction…what?!</a:t>
            </a:r>
          </a:p>
          <a:p>
            <a:endParaRPr lang="en-US" baseline="0" dirty="0" smtClean="0"/>
          </a:p>
          <a:p>
            <a:r>
              <a:rPr lang="en-US" baseline="0" dirty="0" smtClean="0"/>
              <a:t>Algorithmic thinking and programming…what?!</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23</a:t>
            </a:fld>
            <a:endParaRPr lang="en-US"/>
          </a:p>
        </p:txBody>
      </p:sp>
    </p:spTree>
    <p:extLst>
      <p:ext uri="{BB962C8B-B14F-4D97-AF65-F5344CB8AC3E}">
        <p14:creationId xmlns:p14="http://schemas.microsoft.com/office/powerpoint/2010/main" xmlns="" val="3266285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Engage in sustained reasoning! That’s</a:t>
            </a:r>
            <a:r>
              <a:rPr lang="en-US" baseline="0" dirty="0" smtClean="0"/>
              <a:t> one of the things we want to get across, right?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organize and navigate information structures and evaluate information! Another item we</a:t>
            </a:r>
            <a:r>
              <a:rPr lang="en-US" baseline="0" dirty="0" smtClean="0"/>
              <a:t> want to get across!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Expect the unexpected :/ okay, well that’s just corny</a:t>
            </a:r>
            <a:endParaRPr lang="en-US" dirty="0" smtClean="0"/>
          </a:p>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24</a:t>
            </a:fld>
            <a:endParaRPr lang="en-US"/>
          </a:p>
        </p:txBody>
      </p:sp>
    </p:spTree>
    <p:extLst>
      <p:ext uri="{BB962C8B-B14F-4D97-AF65-F5344CB8AC3E}">
        <p14:creationId xmlns:p14="http://schemas.microsoft.com/office/powerpoint/2010/main" xmlns="" val="364284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Skills, the THIRD</a:t>
            </a:r>
            <a:r>
              <a:rPr lang="en-US" baseline="0" dirty="0" smtClean="0"/>
              <a:t> orthogonal axis of IT Fluency</a:t>
            </a:r>
          </a:p>
          <a:p>
            <a:endParaRPr lang="en-US" baseline="0" dirty="0" smtClean="0"/>
          </a:p>
          <a:p>
            <a:r>
              <a:rPr lang="en-US" baseline="0" dirty="0" smtClean="0"/>
              <a:t>And that’s what I typically thought of as IT, just this ONE axis</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25</a:t>
            </a:fld>
            <a:endParaRPr lang="en-US"/>
          </a:p>
        </p:txBody>
      </p:sp>
    </p:spTree>
    <p:extLst>
      <p:ext uri="{BB962C8B-B14F-4D97-AF65-F5344CB8AC3E}">
        <p14:creationId xmlns:p14="http://schemas.microsoft.com/office/powerpoint/2010/main" xmlns="" val="4268871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some of the major points that I saw in the laundry</a:t>
            </a:r>
            <a:r>
              <a:rPr lang="en-US" baseline="0" dirty="0" smtClean="0"/>
              <a:t> list are the ones on this slide.  Note the red stuff!  That’s straight out of the list of things we found important in Computational Thinking!!</a:t>
            </a:r>
          </a:p>
          <a:p>
            <a:endParaRPr lang="en-US" baseline="0" dirty="0" smtClean="0"/>
          </a:p>
          <a:p>
            <a:r>
              <a:rPr lang="en-US" baseline="0" dirty="0" smtClean="0"/>
              <a:t>As far as other useful items that were in the list that I thought were the following.</a:t>
            </a:r>
          </a:p>
          <a:p>
            <a:endParaRPr lang="en-US" baseline="0" dirty="0" smtClean="0"/>
          </a:p>
          <a:p>
            <a:r>
              <a:rPr lang="en-US" baseline="0" dirty="0" smtClean="0"/>
              <a:t>(See on the list)</a:t>
            </a:r>
          </a:p>
          <a:p>
            <a:endParaRPr lang="en-US" baseline="0" dirty="0" smtClean="0"/>
          </a:p>
          <a:p>
            <a:r>
              <a:rPr lang="en-US" baseline="0" dirty="0" smtClean="0"/>
              <a:t>I highlighted other important concepts that we covered in green!  And something Michael mentioned about, ETHICS, I feel is greatly related to the societal impact portion of IT Fluency</a:t>
            </a:r>
          </a:p>
          <a:p>
            <a:endParaRPr lang="en-US" baseline="0" dirty="0" smtClean="0"/>
          </a:p>
          <a:p>
            <a:r>
              <a:rPr lang="en-US" baseline="0" dirty="0" smtClean="0"/>
              <a:t>So the actual question I’m posing is, are these points already addressed in this term IT Fluency?  And if so, what does that actually mean as far as teaching these concepts are concerned?  To me, it seems like we should be teaching IT Fluency instead, or rather, we should jump onto the already defined IT Fluency train.  Is that where we want to go?</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26</a:t>
            </a:fld>
            <a:endParaRPr lang="en-US"/>
          </a:p>
        </p:txBody>
      </p:sp>
    </p:spTree>
    <p:extLst>
      <p:ext uri="{BB962C8B-B14F-4D97-AF65-F5344CB8AC3E}">
        <p14:creationId xmlns:p14="http://schemas.microsoft.com/office/powerpoint/2010/main" xmlns="" val="2998149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goal is to engage the students.</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27</a:t>
            </a:fld>
            <a:endParaRPr lang="en-US"/>
          </a:p>
        </p:txBody>
      </p:sp>
    </p:spTree>
    <p:extLst>
      <p:ext uri="{BB962C8B-B14F-4D97-AF65-F5344CB8AC3E}">
        <p14:creationId xmlns:p14="http://schemas.microsoft.com/office/powerpoint/2010/main" xmlns="" val="3794168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the style</a:t>
            </a:r>
            <a:r>
              <a:rPr lang="en-US" baseline="0" dirty="0" smtClean="0"/>
              <a:t> of this discussion is that I will summarize a portion of the paper, and then I’ll bring up a couple of points of discussion.</a:t>
            </a:r>
            <a:endParaRPr lang="en-US" dirty="0" smtClean="0"/>
          </a:p>
          <a:p>
            <a:endParaRPr lang="en-US" dirty="0" smtClean="0"/>
          </a:p>
          <a:p>
            <a:r>
              <a:rPr lang="en-US" dirty="0" smtClean="0"/>
              <a:t>So for this</a:t>
            </a:r>
            <a:r>
              <a:rPr lang="en-US" baseline="0" dirty="0" smtClean="0"/>
              <a:t> discussion I’m not going to  quite go in linear order with respect to the paper, just FYI</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3</a:t>
            </a:fld>
            <a:endParaRPr lang="en-US"/>
          </a:p>
        </p:txBody>
      </p:sp>
    </p:spTree>
    <p:extLst>
      <p:ext uri="{BB962C8B-B14F-4D97-AF65-F5344CB8AC3E}">
        <p14:creationId xmlns:p14="http://schemas.microsoft.com/office/powerpoint/2010/main" xmlns="" val="34895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4</a:t>
            </a:fld>
            <a:endParaRPr lang="en-US"/>
          </a:p>
        </p:txBody>
      </p:sp>
    </p:spTree>
    <p:extLst>
      <p:ext uri="{BB962C8B-B14F-4D97-AF65-F5344CB8AC3E}">
        <p14:creationId xmlns:p14="http://schemas.microsoft.com/office/powerpoint/2010/main" xmlns="" val="229206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could go into</a:t>
            </a:r>
            <a:r>
              <a:rPr lang="en-US" baseline="0" dirty="0" smtClean="0"/>
              <a:t> the latter two levels, but since we are only generally talking about general university education and not those specializing in CS, I won’t spend much time on the latter two levels</a:t>
            </a:r>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5</a:t>
            </a:fld>
            <a:endParaRPr lang="en-US"/>
          </a:p>
        </p:txBody>
      </p:sp>
    </p:spTree>
    <p:extLst>
      <p:ext uri="{BB962C8B-B14F-4D97-AF65-F5344CB8AC3E}">
        <p14:creationId xmlns:p14="http://schemas.microsoft.com/office/powerpoint/2010/main" xmlns="" val="243933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t>nd</a:t>
            </a:r>
            <a:r>
              <a:rPr lang="en-US" dirty="0" smtClean="0"/>
              <a:t> grade kids, developmental psych ethics</a:t>
            </a:r>
          </a:p>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7</a:t>
            </a:fld>
            <a:endParaRPr lang="en-US"/>
          </a:p>
        </p:txBody>
      </p:sp>
    </p:spTree>
    <p:extLst>
      <p:ext uri="{BB962C8B-B14F-4D97-AF65-F5344CB8AC3E}">
        <p14:creationId xmlns:p14="http://schemas.microsoft.com/office/powerpoint/2010/main" xmlns="" val="2556811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===============================Forget about this=====================================</a:t>
            </a:r>
          </a:p>
          <a:p>
            <a:r>
              <a:rPr lang="en-US" dirty="0" smtClean="0"/>
              <a:t>So one thing that</a:t>
            </a:r>
            <a:r>
              <a:rPr lang="en-US" baseline="0" dirty="0" smtClean="0"/>
              <a:t> again strikes me is that these are in the realm of IT Fluency.  However, one thing that also triggered in my mind is, what do we need to teach and how do we need to teach it for children to learn Computational Thinking.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===============================Forget about this=====================================</a:t>
            </a:r>
          </a:p>
          <a:p>
            <a:endParaRPr lang="en-US" baseline="0" dirty="0" smtClean="0"/>
          </a:p>
          <a:p>
            <a:r>
              <a:rPr lang="en-US" baseline="0" dirty="0" smtClean="0"/>
              <a:t>So as said in the previous slide, these changes should be, according to the paper, “</a:t>
            </a:r>
            <a:r>
              <a:rPr lang="en-US" dirty="0" smtClean="0"/>
              <a:t>Adding short modules Science,</a:t>
            </a:r>
            <a:r>
              <a:rPr lang="en-US" baseline="0" dirty="0" smtClean="0"/>
              <a:t> </a:t>
            </a:r>
            <a:r>
              <a:rPr lang="en-US" dirty="0" smtClean="0"/>
              <a:t>Mathematics,</a:t>
            </a:r>
            <a:r>
              <a:rPr lang="en-US" baseline="0" dirty="0" smtClean="0"/>
              <a:t> and </a:t>
            </a:r>
            <a:r>
              <a:rPr lang="en-US" dirty="0" smtClean="0"/>
              <a:t>Social studies.”,</a:t>
            </a:r>
            <a:r>
              <a:rPr lang="en-US" baseline="0" dirty="0" smtClean="0"/>
              <a:t> at least for the level 1 course.</a:t>
            </a:r>
            <a:endParaRPr lang="en-US" dirty="0" smtClean="0"/>
          </a:p>
          <a:p>
            <a:endParaRPr lang="en-US" dirty="0" smtClean="0"/>
          </a:p>
          <a:p>
            <a:r>
              <a:rPr lang="en-US" dirty="0" smtClean="0"/>
              <a:t>However, looking at what they give as an example</a:t>
            </a:r>
            <a:r>
              <a:rPr lang="en-US" baseline="0" dirty="0" smtClean="0"/>
              <a:t> (such as on page 44 of the PDF, the “You can Say that Again” activity), I can’t see how that at all links to science, math, or social studies.</a:t>
            </a:r>
          </a:p>
          <a:p>
            <a:endParaRPr lang="en-US" baseline="0" dirty="0" smtClean="0"/>
          </a:p>
          <a:p>
            <a:r>
              <a:rPr lang="en-US" baseline="0" dirty="0" smtClean="0"/>
              <a:t>Note that many of the activities for the grade school curriculum come from the CS unplugged website, and while as activities, they certainly are great for getting across concepts of computational thinking, don’t really support the curriculum, at least in my opinion.</a:t>
            </a:r>
          </a:p>
          <a:p>
            <a:endParaRPr lang="en-US" baseline="0" dirty="0" smtClean="0"/>
          </a:p>
          <a:p>
            <a:r>
              <a:rPr lang="en-US" baseline="0" dirty="0" smtClean="0"/>
              <a:t>Do any of you have ideas of how this can be worked into the Science, math, or social studies?</a:t>
            </a:r>
          </a:p>
        </p:txBody>
      </p:sp>
      <p:sp>
        <p:nvSpPr>
          <p:cNvPr id="4" name="Slide Number Placeholder 3"/>
          <p:cNvSpPr>
            <a:spLocks noGrp="1"/>
          </p:cNvSpPr>
          <p:nvPr>
            <p:ph type="sldNum" sz="quarter" idx="10"/>
          </p:nvPr>
        </p:nvSpPr>
        <p:spPr/>
        <p:txBody>
          <a:bodyPr/>
          <a:lstStyle/>
          <a:p>
            <a:fld id="{41E15160-E09D-4219-A838-5F5ECE95CFFE}" type="slidenum">
              <a:rPr lang="en-US" smtClean="0"/>
              <a:pPr/>
              <a:t>8</a:t>
            </a:fld>
            <a:endParaRPr lang="en-US"/>
          </a:p>
        </p:txBody>
      </p:sp>
    </p:spTree>
    <p:extLst>
      <p:ext uri="{BB962C8B-B14F-4D97-AF65-F5344CB8AC3E}">
        <p14:creationId xmlns:p14="http://schemas.microsoft.com/office/powerpoint/2010/main" xmlns="" val="255681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9</a:t>
            </a:fld>
            <a:endParaRPr lang="en-US"/>
          </a:p>
        </p:txBody>
      </p:sp>
    </p:spTree>
    <p:extLst>
      <p:ext uri="{BB962C8B-B14F-4D97-AF65-F5344CB8AC3E}">
        <p14:creationId xmlns:p14="http://schemas.microsoft.com/office/powerpoint/2010/main" xmlns="" val="3270093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15160-E09D-4219-A838-5F5ECE95CFFE}" type="slidenum">
              <a:rPr lang="en-US" smtClean="0"/>
              <a:pPr/>
              <a:t>11</a:t>
            </a:fld>
            <a:endParaRPr lang="en-US"/>
          </a:p>
        </p:txBody>
      </p:sp>
    </p:spTree>
    <p:extLst>
      <p:ext uri="{BB962C8B-B14F-4D97-AF65-F5344CB8AC3E}">
        <p14:creationId xmlns:p14="http://schemas.microsoft.com/office/powerpoint/2010/main" xmlns="" val="327461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F5FA21C-23DD-4CC5-9CA2-BCD3EF6A42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FA21C-23DD-4CC5-9CA2-BCD3EF6A42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FA21C-23DD-4CC5-9CA2-BCD3EF6A42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C3830DA-4830-4FB2-9E94-9C918E282424}"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F5FA21C-23DD-4CC5-9CA2-BCD3EF6A42E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C3830DA-4830-4FB2-9E94-9C918E282424}" type="datetimeFigureOut">
              <a:rPr lang="en-US" smtClean="0"/>
              <a:pPr/>
              <a:t>10/16/2013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F5FA21C-23DD-4CC5-9CA2-BCD3EF6A42E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customXml" Target="../ink/ink4.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customXml" Target="../ink/ink7.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Model Curriculum for K-12 Computer Science</a:t>
            </a:r>
            <a:endParaRPr lang="en-US" dirty="0"/>
          </a:p>
        </p:txBody>
      </p:sp>
      <p:sp>
        <p:nvSpPr>
          <p:cNvPr id="3" name="Subtitle 2"/>
          <p:cNvSpPr>
            <a:spLocks noGrp="1"/>
          </p:cNvSpPr>
          <p:nvPr>
            <p:ph type="subTitle" idx="1"/>
          </p:nvPr>
        </p:nvSpPr>
        <p:spPr/>
        <p:txBody>
          <a:bodyPr/>
          <a:lstStyle/>
          <a:p>
            <a:r>
              <a:rPr lang="en-US" dirty="0" smtClean="0"/>
              <a:t>HI!</a:t>
            </a:r>
            <a:endParaRPr lang="en-US" dirty="0"/>
          </a:p>
        </p:txBody>
      </p:sp>
    </p:spTree>
    <p:extLst>
      <p:ext uri="{BB962C8B-B14F-4D97-AF65-F5344CB8AC3E}">
        <p14:creationId xmlns:p14="http://schemas.microsoft.com/office/powerpoint/2010/main" xmlns="" val="2991208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Level Two – Summary Point</a:t>
            </a:r>
          </a:p>
        </p:txBody>
      </p:sp>
      <p:sp>
        <p:nvSpPr>
          <p:cNvPr id="3" name="Content Placeholder 2"/>
          <p:cNvSpPr>
            <a:spLocks noGrp="1"/>
          </p:cNvSpPr>
          <p:nvPr>
            <p:ph idx="1"/>
          </p:nvPr>
        </p:nvSpPr>
        <p:spPr/>
        <p:txBody>
          <a:bodyPr/>
          <a:lstStyle/>
          <a:p>
            <a:r>
              <a:rPr lang="en-US" dirty="0"/>
              <a:t>This course provides the first opportunity to view computer science as a coherent field of study and professional engagement. That is, while IT fluency focuses on technological skills and their uses in other academic subjects, this course is a study of computer science as an academic subject per se.</a:t>
            </a:r>
          </a:p>
        </p:txBody>
      </p:sp>
    </p:spTree>
    <p:extLst>
      <p:ext uri="{BB962C8B-B14F-4D97-AF65-F5344CB8AC3E}">
        <p14:creationId xmlns:p14="http://schemas.microsoft.com/office/powerpoint/2010/main" xmlns="" val="986267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Level </a:t>
            </a:r>
            <a:r>
              <a:rPr lang="en-US" dirty="0" smtClean="0"/>
              <a:t>Two – Summary Point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computer </a:t>
            </a:r>
            <a:r>
              <a:rPr lang="en-US" dirty="0"/>
              <a:t>organization and the major components (input, output, memory, storage, processing, software, operating system, etc.) </a:t>
            </a:r>
          </a:p>
          <a:p>
            <a:r>
              <a:rPr lang="en-US" dirty="0" smtClean="0"/>
              <a:t>basic </a:t>
            </a:r>
            <a:r>
              <a:rPr lang="en-US" dirty="0"/>
              <a:t>steps in algorithmic </a:t>
            </a:r>
            <a:r>
              <a:rPr lang="en-US" dirty="0" smtClean="0"/>
              <a:t>problem solving</a:t>
            </a:r>
          </a:p>
          <a:p>
            <a:r>
              <a:rPr lang="en-US" dirty="0" smtClean="0"/>
              <a:t>basic components of computer networks</a:t>
            </a:r>
          </a:p>
          <a:p>
            <a:r>
              <a:rPr lang="en-US" dirty="0" smtClean="0"/>
              <a:t>Organization </a:t>
            </a:r>
            <a:r>
              <a:rPr lang="en-US" dirty="0"/>
              <a:t>of Internet elements, Web page </a:t>
            </a:r>
            <a:r>
              <a:rPr lang="en-US" dirty="0" smtClean="0"/>
              <a:t>design </a:t>
            </a:r>
            <a:r>
              <a:rPr lang="en-US" dirty="0"/>
              <a:t>and </a:t>
            </a:r>
            <a:r>
              <a:rPr lang="en-US" dirty="0" smtClean="0"/>
              <a:t>hypermedia</a:t>
            </a:r>
            <a:endParaRPr lang="en-US" dirty="0"/>
          </a:p>
          <a:p>
            <a:r>
              <a:rPr lang="en-US" dirty="0" smtClean="0"/>
              <a:t>The </a:t>
            </a:r>
            <a:r>
              <a:rPr lang="en-US" dirty="0"/>
              <a:t>notion of hierarchy and abstraction in computing, including high-level languages, translation (compilers, interpreters, linking), machine languages, instruction sets, and logic circuits. </a:t>
            </a:r>
          </a:p>
          <a:p>
            <a:r>
              <a:rPr lang="en-US" dirty="0" smtClean="0"/>
              <a:t>connection </a:t>
            </a:r>
            <a:r>
              <a:rPr lang="en-US" dirty="0"/>
              <a:t>between </a:t>
            </a:r>
            <a:r>
              <a:rPr lang="en-US" dirty="0" smtClean="0"/>
              <a:t>mathematics </a:t>
            </a:r>
            <a:r>
              <a:rPr lang="en-US" dirty="0"/>
              <a:t>and computer science, including binary numbers, logic, sets, and </a:t>
            </a:r>
            <a:r>
              <a:rPr lang="en-US" dirty="0" smtClean="0"/>
              <a:t>functions</a:t>
            </a:r>
            <a:r>
              <a:rPr lang="en-US" dirty="0"/>
              <a:t>. </a:t>
            </a:r>
          </a:p>
          <a:p>
            <a:r>
              <a:rPr lang="en-US" dirty="0" smtClean="0"/>
              <a:t>notion </a:t>
            </a:r>
            <a:r>
              <a:rPr lang="en-US" dirty="0"/>
              <a:t>of computers as models of intelligent behavior </a:t>
            </a:r>
            <a:r>
              <a:rPr lang="en-US" dirty="0" smtClean="0"/>
              <a:t>(e.g. robot motion, speech recognition, and computer vision), </a:t>
            </a:r>
            <a:r>
              <a:rPr lang="en-US" dirty="0"/>
              <a:t>and what distinguishes humans from machines. </a:t>
            </a:r>
          </a:p>
          <a:p>
            <a:r>
              <a:rPr lang="en-US" dirty="0" smtClean="0"/>
              <a:t>Examples that </a:t>
            </a:r>
            <a:r>
              <a:rPr lang="en-US" dirty="0"/>
              <a:t>identify the broad interdisciplinary utility of computers and algorithmic problem solving in the modern world. </a:t>
            </a:r>
          </a:p>
          <a:p>
            <a:r>
              <a:rPr lang="en-US" dirty="0" smtClean="0"/>
              <a:t>Ethical </a:t>
            </a:r>
            <a:r>
              <a:rPr lang="en-US" dirty="0"/>
              <a:t>issues that relate to computers and networks </a:t>
            </a:r>
            <a:r>
              <a:rPr lang="en-US" dirty="0" smtClean="0"/>
              <a:t>(e.g. security, privacy, intellectual property, reliability) </a:t>
            </a:r>
            <a:r>
              <a:rPr lang="en-US" dirty="0"/>
              <a:t>and the positive and negative impact of technology on human culture. </a:t>
            </a:r>
          </a:p>
          <a:p>
            <a:r>
              <a:rPr lang="en-US" dirty="0" smtClean="0"/>
              <a:t>Identification </a:t>
            </a:r>
            <a:r>
              <a:rPr lang="en-US" dirty="0"/>
              <a:t>of </a:t>
            </a:r>
            <a:r>
              <a:rPr lang="en-US" dirty="0" smtClean="0"/>
              <a:t>careers </a:t>
            </a:r>
            <a:r>
              <a:rPr lang="en-US" dirty="0"/>
              <a:t>in computing and their connection with the subjects studied in this </a:t>
            </a:r>
            <a:r>
              <a:rPr lang="en-US" dirty="0" smtClean="0"/>
              <a:t>course</a:t>
            </a:r>
            <a:endParaRPr lang="en-US" dirty="0"/>
          </a:p>
        </p:txBody>
      </p:sp>
    </p:spTree>
    <p:extLst>
      <p:ext uri="{BB962C8B-B14F-4D97-AF65-F5344CB8AC3E}">
        <p14:creationId xmlns:p14="http://schemas.microsoft.com/office/powerpoint/2010/main" xmlns="" val="48095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Level </a:t>
            </a:r>
            <a:r>
              <a:rPr lang="en-US" dirty="0" smtClean="0"/>
              <a:t>Two – Discussion Point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FF0000"/>
                </a:solidFill>
              </a:rPr>
              <a:t>computer </a:t>
            </a:r>
            <a:r>
              <a:rPr lang="en-US" dirty="0">
                <a:solidFill>
                  <a:srgbClr val="FF0000"/>
                </a:solidFill>
              </a:rPr>
              <a:t>organization </a:t>
            </a:r>
            <a:r>
              <a:rPr lang="en-US" dirty="0"/>
              <a:t>and the major components (input, output, memory, storage, processing, software, operating system, etc.) </a:t>
            </a:r>
          </a:p>
          <a:p>
            <a:r>
              <a:rPr lang="en-US" dirty="0" smtClean="0"/>
              <a:t>basic </a:t>
            </a:r>
            <a:r>
              <a:rPr lang="en-US" dirty="0"/>
              <a:t>steps in </a:t>
            </a:r>
            <a:r>
              <a:rPr lang="en-US" dirty="0">
                <a:solidFill>
                  <a:srgbClr val="FF0000"/>
                </a:solidFill>
              </a:rPr>
              <a:t>algorithmic </a:t>
            </a:r>
            <a:r>
              <a:rPr lang="en-US" dirty="0" smtClean="0">
                <a:solidFill>
                  <a:srgbClr val="FF0000"/>
                </a:solidFill>
              </a:rPr>
              <a:t>problem solving</a:t>
            </a:r>
          </a:p>
          <a:p>
            <a:r>
              <a:rPr lang="en-US" dirty="0" smtClean="0"/>
              <a:t>basic components of computer networks</a:t>
            </a:r>
          </a:p>
          <a:p>
            <a:r>
              <a:rPr lang="en-US" dirty="0" smtClean="0"/>
              <a:t>Organization </a:t>
            </a:r>
            <a:r>
              <a:rPr lang="en-US" dirty="0"/>
              <a:t>of Internet elements, Web page </a:t>
            </a:r>
            <a:r>
              <a:rPr lang="en-US" dirty="0" smtClean="0"/>
              <a:t>design </a:t>
            </a:r>
            <a:r>
              <a:rPr lang="en-US" dirty="0"/>
              <a:t>and </a:t>
            </a:r>
            <a:r>
              <a:rPr lang="en-US" dirty="0" smtClean="0"/>
              <a:t>hypermedia</a:t>
            </a:r>
            <a:endParaRPr lang="en-US" dirty="0"/>
          </a:p>
          <a:p>
            <a:r>
              <a:rPr lang="en-US" dirty="0" smtClean="0"/>
              <a:t>The </a:t>
            </a:r>
            <a:r>
              <a:rPr lang="en-US" dirty="0"/>
              <a:t>notion of </a:t>
            </a:r>
            <a:r>
              <a:rPr lang="en-US" dirty="0">
                <a:solidFill>
                  <a:srgbClr val="FF0000"/>
                </a:solidFill>
              </a:rPr>
              <a:t>hierarchy and abstraction in computing</a:t>
            </a:r>
            <a:r>
              <a:rPr lang="en-US" dirty="0"/>
              <a:t>, including high-level languages, translation (compilers, interpreters, linking), </a:t>
            </a:r>
            <a:r>
              <a:rPr lang="en-US" dirty="0">
                <a:solidFill>
                  <a:srgbClr val="FF0000"/>
                </a:solidFill>
              </a:rPr>
              <a:t>machine languages, instruction sets, and logic circuits</a:t>
            </a:r>
            <a:r>
              <a:rPr lang="en-US" dirty="0"/>
              <a:t>. </a:t>
            </a:r>
          </a:p>
          <a:p>
            <a:r>
              <a:rPr lang="en-US" dirty="0" smtClean="0"/>
              <a:t>connection </a:t>
            </a:r>
            <a:r>
              <a:rPr lang="en-US" dirty="0"/>
              <a:t>between </a:t>
            </a:r>
            <a:r>
              <a:rPr lang="en-US" dirty="0" smtClean="0"/>
              <a:t>mathematics </a:t>
            </a:r>
            <a:r>
              <a:rPr lang="en-US" dirty="0"/>
              <a:t>and computer science, including </a:t>
            </a:r>
            <a:r>
              <a:rPr lang="en-US" dirty="0">
                <a:solidFill>
                  <a:srgbClr val="FF0000"/>
                </a:solidFill>
              </a:rPr>
              <a:t>binary numbers</a:t>
            </a:r>
            <a:r>
              <a:rPr lang="en-US" dirty="0"/>
              <a:t>, logic, sets, and </a:t>
            </a:r>
            <a:r>
              <a:rPr lang="en-US" dirty="0" smtClean="0"/>
              <a:t>functions</a:t>
            </a:r>
            <a:r>
              <a:rPr lang="en-US" dirty="0"/>
              <a:t>. </a:t>
            </a:r>
          </a:p>
          <a:p>
            <a:r>
              <a:rPr lang="en-US" dirty="0" smtClean="0"/>
              <a:t>notion </a:t>
            </a:r>
            <a:r>
              <a:rPr lang="en-US" dirty="0"/>
              <a:t>of computers as models of intelligent behavior </a:t>
            </a:r>
            <a:r>
              <a:rPr lang="en-US" dirty="0" smtClean="0"/>
              <a:t>(e.g. robot motion, speech recognition, and computer vision), </a:t>
            </a:r>
            <a:r>
              <a:rPr lang="en-US" dirty="0"/>
              <a:t>and </a:t>
            </a:r>
            <a:r>
              <a:rPr lang="en-US" dirty="0">
                <a:solidFill>
                  <a:srgbClr val="FF0000"/>
                </a:solidFill>
              </a:rPr>
              <a:t>what distinguishes humans from machines</a:t>
            </a:r>
            <a:r>
              <a:rPr lang="en-US" dirty="0"/>
              <a:t>. </a:t>
            </a:r>
          </a:p>
          <a:p>
            <a:r>
              <a:rPr lang="en-US" dirty="0" smtClean="0"/>
              <a:t>Examples that </a:t>
            </a:r>
            <a:r>
              <a:rPr lang="en-US" dirty="0"/>
              <a:t>identify the broad </a:t>
            </a:r>
            <a:r>
              <a:rPr lang="en-US" dirty="0">
                <a:solidFill>
                  <a:srgbClr val="FF0000"/>
                </a:solidFill>
              </a:rPr>
              <a:t>interdisciplinary utility of computers and algorithmic problem solving in the modern world. </a:t>
            </a:r>
          </a:p>
          <a:p>
            <a:r>
              <a:rPr lang="en-US" dirty="0" smtClean="0">
                <a:solidFill>
                  <a:srgbClr val="FF0000"/>
                </a:solidFill>
              </a:rPr>
              <a:t>Ethical </a:t>
            </a:r>
            <a:r>
              <a:rPr lang="en-US" dirty="0">
                <a:solidFill>
                  <a:srgbClr val="FF0000"/>
                </a:solidFill>
              </a:rPr>
              <a:t>issues </a:t>
            </a:r>
            <a:r>
              <a:rPr lang="en-US" dirty="0"/>
              <a:t>that relate to computers and networks </a:t>
            </a:r>
            <a:r>
              <a:rPr lang="en-US" dirty="0" smtClean="0"/>
              <a:t>(e.g. security, privacy, intellectual property, reliability) </a:t>
            </a:r>
            <a:r>
              <a:rPr lang="en-US" dirty="0"/>
              <a:t>and the positive and negative impact of technology on human culture. </a:t>
            </a:r>
          </a:p>
          <a:p>
            <a:r>
              <a:rPr lang="en-US" dirty="0" smtClean="0"/>
              <a:t>Identification </a:t>
            </a:r>
            <a:r>
              <a:rPr lang="en-US" dirty="0"/>
              <a:t>of </a:t>
            </a:r>
            <a:r>
              <a:rPr lang="en-US" dirty="0" smtClean="0"/>
              <a:t>careers </a:t>
            </a:r>
            <a:r>
              <a:rPr lang="en-US" dirty="0"/>
              <a:t>in computing and their connection with the subjects studied in this </a:t>
            </a:r>
            <a:r>
              <a:rPr lang="en-US" dirty="0" smtClean="0"/>
              <a:t>course</a:t>
            </a:r>
            <a:endParaRPr lang="en-US" dirty="0"/>
          </a:p>
        </p:txBody>
      </p:sp>
      <mc:AlternateContent xmlns:mc="http://schemas.openxmlformats.org/markup-compatibility/2006">
        <mc:Choice xmlns:p14="http://schemas.microsoft.com/office/powerpoint/2010/main" xmlns="" Requires="p14">
          <p:contentPart p14:bwMode="auto" r:id="rId3">
            <p14:nvContentPartPr>
              <p14:cNvPr id="4" name="Ink 3"/>
              <p14:cNvContentPartPr/>
              <p14:nvPr/>
            </p14:nvContentPartPr>
            <p14:xfrm>
              <a:off x="799920" y="3632400"/>
              <a:ext cx="1246680" cy="13680"/>
            </p14:xfrm>
          </p:contentPart>
        </mc:Choice>
        <mc:Fallback>
          <p:pic>
            <p:nvPicPr>
              <p:cNvPr id="4" name="Ink 3"/>
              <p:cNvPicPr/>
              <p:nvPr/>
            </p:nvPicPr>
            <p:blipFill>
              <a:blip r:embed="rId4" cstate="print"/>
              <a:stretch>
                <a:fillRect/>
              </a:stretch>
            </p:blipFill>
            <p:spPr>
              <a:xfrm>
                <a:off x="784080" y="3569040"/>
                <a:ext cx="1278360" cy="1404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5" name="Ink 4"/>
              <p14:cNvContentPartPr/>
              <p14:nvPr/>
            </p14:nvContentPartPr>
            <p14:xfrm>
              <a:off x="1928160" y="3409560"/>
              <a:ext cx="2755440" cy="26640"/>
            </p14:xfrm>
          </p:contentPart>
        </mc:Choice>
        <mc:Fallback>
          <p:pic>
            <p:nvPicPr>
              <p:cNvPr id="5" name="Ink 4"/>
              <p:cNvPicPr/>
              <p:nvPr/>
            </p:nvPicPr>
            <p:blipFill>
              <a:blip r:embed="rId6" cstate="print"/>
              <a:stretch>
                <a:fillRect/>
              </a:stretch>
            </p:blipFill>
            <p:spPr>
              <a:xfrm>
                <a:off x="1912320" y="3346200"/>
                <a:ext cx="2787120" cy="153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7">
            <p14:nvContentPartPr>
              <p14:cNvPr id="6" name="Ink 5"/>
              <p14:cNvContentPartPr/>
              <p14:nvPr/>
            </p14:nvContentPartPr>
            <p14:xfrm>
              <a:off x="813240" y="5140440"/>
              <a:ext cx="1325160" cy="79200"/>
            </p14:xfrm>
          </p:contentPart>
        </mc:Choice>
        <mc:Fallback>
          <p:pic>
            <p:nvPicPr>
              <p:cNvPr id="6" name="Ink 5"/>
              <p:cNvPicPr/>
              <p:nvPr/>
            </p:nvPicPr>
            <p:blipFill>
              <a:blip r:embed="rId8" cstate="print"/>
              <a:stretch>
                <a:fillRect/>
              </a:stretch>
            </p:blipFill>
            <p:spPr>
              <a:xfrm>
                <a:off x="797400" y="5077080"/>
                <a:ext cx="1357200" cy="205920"/>
              </a:xfrm>
              <a:prstGeom prst="rect">
                <a:avLst/>
              </a:prstGeom>
            </p:spPr>
          </p:pic>
        </mc:Fallback>
      </mc:AlternateContent>
    </p:spTree>
    <p:extLst>
      <p:ext uri="{BB962C8B-B14F-4D97-AF65-F5344CB8AC3E}">
        <p14:creationId xmlns:p14="http://schemas.microsoft.com/office/powerpoint/2010/main" xmlns="" val="868152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Level Two – </a:t>
            </a:r>
            <a:r>
              <a:rPr lang="en-US" dirty="0" smtClean="0"/>
              <a:t>Discussion </a:t>
            </a:r>
            <a:r>
              <a:rPr lang="en-US" dirty="0"/>
              <a:t>Point</a:t>
            </a:r>
          </a:p>
        </p:txBody>
      </p:sp>
      <p:sp>
        <p:nvSpPr>
          <p:cNvPr id="3" name="Content Placeholder 2"/>
          <p:cNvSpPr>
            <a:spLocks noGrp="1"/>
          </p:cNvSpPr>
          <p:nvPr>
            <p:ph idx="1"/>
          </p:nvPr>
        </p:nvSpPr>
        <p:spPr/>
        <p:txBody>
          <a:bodyPr/>
          <a:lstStyle/>
          <a:p>
            <a:r>
              <a:rPr lang="en-US" dirty="0" smtClean="0"/>
              <a:t>Do they really need to know about computer organization?</a:t>
            </a:r>
          </a:p>
          <a:p>
            <a:r>
              <a:rPr lang="en-US" dirty="0" smtClean="0"/>
              <a:t>How deep into Computer Science do we want to go?</a:t>
            </a:r>
          </a:p>
          <a:p>
            <a:r>
              <a:rPr lang="en-US" dirty="0" smtClean="0"/>
              <a:t>How much detail of Computer Science is really necessary to teach computational thinking?</a:t>
            </a:r>
            <a:endParaRPr lang="en-US" dirty="0"/>
          </a:p>
        </p:txBody>
      </p:sp>
    </p:spTree>
    <p:extLst>
      <p:ext uri="{BB962C8B-B14F-4D97-AF65-F5344CB8AC3E}">
        <p14:creationId xmlns:p14="http://schemas.microsoft.com/office/powerpoint/2010/main" xmlns="" val="98100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Level </a:t>
            </a:r>
            <a:r>
              <a:rPr lang="en-US" dirty="0" smtClean="0"/>
              <a:t>Three – Summary </a:t>
            </a:r>
            <a:r>
              <a:rPr lang="en-US" dirty="0"/>
              <a:t>Point</a:t>
            </a:r>
          </a:p>
        </p:txBody>
      </p:sp>
      <p:sp>
        <p:nvSpPr>
          <p:cNvPr id="3" name="Content Placeholder 2"/>
          <p:cNvSpPr>
            <a:spLocks noGrp="1"/>
          </p:cNvSpPr>
          <p:nvPr>
            <p:ph idx="1"/>
          </p:nvPr>
        </p:nvSpPr>
        <p:spPr/>
        <p:txBody>
          <a:bodyPr/>
          <a:lstStyle/>
          <a:p>
            <a:r>
              <a:rPr lang="en-US" dirty="0"/>
              <a:t>"The major goal of this course is for students to develop the computer science skills of algorithm development, problem solving, and programming while using software engineering principles. While the emphasis of the course will be on programming, students will also be introduced to other important topics, such as interface design, the limits of computers, and societal and ethical issues of software engineering."</a:t>
            </a:r>
          </a:p>
        </p:txBody>
      </p:sp>
      <p:sp>
        <p:nvSpPr>
          <p:cNvPr id="4" name="Rectangle 3"/>
          <p:cNvSpPr/>
          <p:nvPr/>
        </p:nvSpPr>
        <p:spPr>
          <a:xfrm>
            <a:off x="685800" y="2362200"/>
            <a:ext cx="7391400" cy="762000"/>
          </a:xfrm>
          <a:prstGeom prst="rect">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57800" y="4340860"/>
            <a:ext cx="2133600" cy="381000"/>
          </a:xfrm>
          <a:prstGeom prst="rect">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06120" y="4724400"/>
            <a:ext cx="7675880" cy="533400"/>
          </a:xfrm>
          <a:prstGeom prst="rect">
            <a:avLst/>
          </a:prstGeom>
          <a:solidFill>
            <a:srgbClr val="FFFF0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1894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Level </a:t>
            </a:r>
            <a:r>
              <a:rPr lang="en-US" dirty="0" smtClean="0"/>
              <a:t>Four – Summary Point</a:t>
            </a:r>
            <a:endParaRPr lang="en-US" dirty="0"/>
          </a:p>
        </p:txBody>
      </p:sp>
      <p:sp>
        <p:nvSpPr>
          <p:cNvPr id="3" name="Content Placeholder 2"/>
          <p:cNvSpPr>
            <a:spLocks noGrp="1"/>
          </p:cNvSpPr>
          <p:nvPr>
            <p:ph idx="1"/>
          </p:nvPr>
        </p:nvSpPr>
        <p:spPr/>
        <p:txBody>
          <a:bodyPr>
            <a:normAutofit lnSpcReduction="10000"/>
          </a:bodyPr>
          <a:lstStyle/>
          <a:p>
            <a:r>
              <a:rPr lang="en-US" dirty="0" smtClean="0"/>
              <a:t>“At </a:t>
            </a:r>
            <a:r>
              <a:rPr lang="en-US" dirty="0"/>
              <a:t>this level, interested and qualified </a:t>
            </a:r>
            <a:r>
              <a:rPr lang="en-US" dirty="0" smtClean="0"/>
              <a:t>students should </a:t>
            </a:r>
            <a:r>
              <a:rPr lang="en-US" dirty="0"/>
              <a:t>be able to select one from among </a:t>
            </a:r>
            <a:r>
              <a:rPr lang="en-US" dirty="0" smtClean="0"/>
              <a:t>several electives </a:t>
            </a:r>
            <a:r>
              <a:rPr lang="en-US" dirty="0"/>
              <a:t>to gain depth of understanding or </a:t>
            </a:r>
            <a:r>
              <a:rPr lang="en-US" dirty="0" smtClean="0"/>
              <a:t>special skills </a:t>
            </a:r>
            <a:r>
              <a:rPr lang="en-US" dirty="0"/>
              <a:t>in particular areas of computer science. All </a:t>
            </a:r>
            <a:r>
              <a:rPr lang="en-US" dirty="0" smtClean="0"/>
              <a:t>of these </a:t>
            </a:r>
            <a:r>
              <a:rPr lang="en-US" dirty="0"/>
              <a:t>electives will require the Level II course as </a:t>
            </a:r>
            <a:r>
              <a:rPr lang="en-US" dirty="0" smtClean="0"/>
              <a:t>a prerequisite</a:t>
            </a:r>
            <a:r>
              <a:rPr lang="en-US" dirty="0"/>
              <a:t>, while some may require the Level </a:t>
            </a:r>
            <a:r>
              <a:rPr lang="en-US" dirty="0" smtClean="0"/>
              <a:t>III course </a:t>
            </a:r>
            <a:r>
              <a:rPr lang="en-US" dirty="0"/>
              <a:t>as well. Most important, these </a:t>
            </a:r>
            <a:r>
              <a:rPr lang="en-US" dirty="0" smtClean="0"/>
              <a:t>courses provide </a:t>
            </a:r>
            <a:r>
              <a:rPr lang="en-US" dirty="0"/>
              <a:t>students with an opportunity to </a:t>
            </a:r>
            <a:r>
              <a:rPr lang="en-US" dirty="0" smtClean="0"/>
              <a:t>explore topics </a:t>
            </a:r>
            <a:r>
              <a:rPr lang="en-US" dirty="0"/>
              <a:t>of personal interest in greater depth, and </a:t>
            </a:r>
            <a:r>
              <a:rPr lang="en-US" dirty="0" smtClean="0"/>
              <a:t>thus prepare </a:t>
            </a:r>
            <a:r>
              <a:rPr lang="en-US" dirty="0"/>
              <a:t>for the workplace or for further study at </a:t>
            </a:r>
            <a:r>
              <a:rPr lang="en-US" dirty="0" smtClean="0"/>
              <a:t>the post-secondary </a:t>
            </a:r>
            <a:r>
              <a:rPr lang="en-US"/>
              <a:t>level</a:t>
            </a:r>
            <a:r>
              <a:rPr lang="en-US" smtClean="0"/>
              <a:t>.”</a:t>
            </a:r>
            <a:endParaRPr lang="en-US" dirty="0"/>
          </a:p>
        </p:txBody>
      </p:sp>
    </p:spTree>
    <p:extLst>
      <p:ext uri="{BB962C8B-B14F-4D97-AF65-F5344CB8AC3E}">
        <p14:creationId xmlns:p14="http://schemas.microsoft.com/office/powerpoint/2010/main" xmlns="" val="4171372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038600"/>
            <a:ext cx="7772400" cy="1362456"/>
          </a:xfrm>
        </p:spPr>
        <p:txBody>
          <a:bodyPr/>
          <a:lstStyle/>
          <a:p>
            <a:pPr algn="ctr"/>
            <a:r>
              <a:rPr lang="en-US" dirty="0" smtClean="0"/>
              <a:t>Why teach</a:t>
            </a:r>
            <a:br>
              <a:rPr lang="en-US" dirty="0" smtClean="0"/>
            </a:br>
            <a:r>
              <a:rPr lang="en-US" dirty="0" smtClean="0"/>
              <a:t>Computational Thinking?</a:t>
            </a:r>
            <a:br>
              <a:rPr lang="en-US" dirty="0" smtClean="0"/>
            </a:br>
            <a:r>
              <a:rPr lang="en-US" dirty="0" smtClean="0"/>
              <a:t/>
            </a:r>
            <a:br>
              <a:rPr lang="en-US" dirty="0" smtClean="0"/>
            </a:br>
            <a:r>
              <a:rPr lang="en-US" dirty="0"/>
              <a:t/>
            </a:r>
            <a:br>
              <a:rPr lang="en-US" dirty="0"/>
            </a:br>
            <a:r>
              <a:rPr lang="en-US" dirty="0" smtClean="0"/>
              <a:t>How far should we go?</a:t>
            </a:r>
            <a:endParaRPr lang="en-US" dirty="0"/>
          </a:p>
        </p:txBody>
      </p:sp>
    </p:spTree>
    <p:extLst>
      <p:ext uri="{BB962C8B-B14F-4D97-AF65-F5344CB8AC3E}">
        <p14:creationId xmlns:p14="http://schemas.microsoft.com/office/powerpoint/2010/main" xmlns="" val="3655697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Science is Important Intellectually – Summary Point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“Computers </a:t>
            </a:r>
            <a:r>
              <a:rPr lang="en-US" dirty="0"/>
              <a:t>are fundamentally different from other technological inventions in the past in that they directly augment human thought, rather than, say, the functions of our muscles or our senses</a:t>
            </a:r>
            <a:r>
              <a:rPr lang="en-US" dirty="0" smtClean="0"/>
              <a:t>.”</a:t>
            </a:r>
            <a:endParaRPr lang="en-US" dirty="0"/>
          </a:p>
          <a:p>
            <a:r>
              <a:rPr lang="en-US" dirty="0" smtClean="0"/>
              <a:t>“An engineer using a computer to design a bridge must understand how the maximum capacity estimates were computed and how reliable they are.”</a:t>
            </a:r>
          </a:p>
          <a:p>
            <a:r>
              <a:rPr lang="en-US" dirty="0" smtClean="0"/>
              <a:t>“An educated citizen using a voting machine or bidding in an eBay auction should have a basic understanding of the underlying algorithms of such conveniences, as well as the security and privacy issues that arise when information is transmitted and stored digitally.”</a:t>
            </a:r>
          </a:p>
          <a:p>
            <a:r>
              <a:rPr lang="en-US" dirty="0" smtClean="0"/>
              <a:t>“Computer science students learn logical reasoning, algorithmic thinking, design and structured problem solving—all concepts and skills that are valuable well beyond the computer science classroom.”</a:t>
            </a:r>
          </a:p>
          <a:p>
            <a:r>
              <a:rPr lang="en-US" dirty="0" smtClean="0"/>
              <a:t>“Students gain awareness of the resources required to implement and deploy a solution and how to deal with real-world constraints.”</a:t>
            </a:r>
            <a:endParaRPr lang="en-US" dirty="0"/>
          </a:p>
        </p:txBody>
      </p:sp>
      <mc:AlternateContent xmlns:mc="http://schemas.openxmlformats.org/markup-compatibility/2006">
        <mc:Choice xmlns:p14="http://schemas.microsoft.com/office/powerpoint/2010/main" xmlns="" Requires="p14">
          <p:contentPart p14:bwMode="auto" r:id="rId3">
            <p14:nvContentPartPr>
              <p14:cNvPr id="4" name="Ink 3"/>
              <p14:cNvContentPartPr/>
              <p14:nvPr/>
            </p14:nvContentPartPr>
            <p14:xfrm>
              <a:off x="944280" y="1993320"/>
              <a:ext cx="6822360" cy="92160"/>
            </p14:xfrm>
          </p:contentPart>
        </mc:Choice>
        <mc:Fallback>
          <p:pic>
            <p:nvPicPr>
              <p:cNvPr id="4" name="Ink 3"/>
              <p:cNvPicPr/>
              <p:nvPr/>
            </p:nvPicPr>
            <p:blipFill>
              <a:blip r:embed="rId4" cstate="print"/>
              <a:stretch>
                <a:fillRect/>
              </a:stretch>
            </p:blipFill>
            <p:spPr>
              <a:xfrm>
                <a:off x="928440" y="1929960"/>
                <a:ext cx="6854040" cy="219240"/>
              </a:xfrm>
              <a:prstGeom prst="rect">
                <a:avLst/>
              </a:prstGeom>
            </p:spPr>
          </p:pic>
        </mc:Fallback>
      </mc:AlternateContent>
      <mc:AlternateContent xmlns:mc="http://schemas.openxmlformats.org/markup-compatibility/2006">
        <mc:Choice xmlns:p14="http://schemas.microsoft.com/office/powerpoint/2010/main" xmlns="" Requires="p14">
          <p:contentPart p14:bwMode="auto" r:id="rId5">
            <p14:nvContentPartPr>
              <p14:cNvPr id="5" name="Ink 4"/>
              <p14:cNvContentPartPr/>
              <p14:nvPr/>
            </p14:nvContentPartPr>
            <p14:xfrm>
              <a:off x="4079880" y="2229480"/>
              <a:ext cx="4041000" cy="210240"/>
            </p14:xfrm>
          </p:contentPart>
        </mc:Choice>
        <mc:Fallback>
          <p:pic>
            <p:nvPicPr>
              <p:cNvPr id="5" name="Ink 4"/>
              <p:cNvPicPr/>
              <p:nvPr/>
            </p:nvPicPr>
            <p:blipFill>
              <a:blip r:embed="rId6" cstate="print"/>
              <a:stretch>
                <a:fillRect/>
              </a:stretch>
            </p:blipFill>
            <p:spPr>
              <a:xfrm>
                <a:off x="4064040" y="2165760"/>
                <a:ext cx="4072680" cy="337320"/>
              </a:xfrm>
              <a:prstGeom prst="rect">
                <a:avLst/>
              </a:prstGeom>
            </p:spPr>
          </p:pic>
        </mc:Fallback>
      </mc:AlternateContent>
    </p:spTree>
    <p:extLst>
      <p:ext uri="{BB962C8B-B14F-4D97-AF65-F5344CB8AC3E}">
        <p14:creationId xmlns:p14="http://schemas.microsoft.com/office/powerpoint/2010/main" xmlns="" val="564604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a:t>
            </a:r>
            <a:r>
              <a:rPr lang="en-US" dirty="0"/>
              <a:t>Science is Important </a:t>
            </a:r>
            <a:r>
              <a:rPr lang="en-US" dirty="0" smtClean="0"/>
              <a:t>Intellectually – Discussion Point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a:t>
            </a:r>
            <a:r>
              <a:rPr lang="en-US" dirty="0"/>
              <a:t>engineer using a computer to design a bridge must understand how the maximum capacity estimates were computed and how reliable they </a:t>
            </a:r>
            <a:r>
              <a:rPr lang="en-US" dirty="0" smtClean="0"/>
              <a:t>are.</a:t>
            </a:r>
          </a:p>
          <a:p>
            <a:pPr lvl="1"/>
            <a:r>
              <a:rPr lang="en-US" dirty="0" smtClean="0">
                <a:solidFill>
                  <a:schemeClr val="accent5">
                    <a:lumMod val="50000"/>
                  </a:schemeClr>
                </a:solidFill>
              </a:rPr>
              <a:t>Engineers already learn and know the math.  Reliability knowledge is important, but is that really computer Science?</a:t>
            </a:r>
          </a:p>
          <a:p>
            <a:r>
              <a:rPr lang="en-US" dirty="0" smtClean="0"/>
              <a:t>An </a:t>
            </a:r>
            <a:r>
              <a:rPr lang="en-US" dirty="0"/>
              <a:t>educated citizen using a voting machine or bidding in an eBay auction should have a basic understanding of the underlying algorithms of such conveniences, as well as the security and privacy issues that arise when information is transmitted and stored digitally</a:t>
            </a:r>
            <a:r>
              <a:rPr lang="en-US" dirty="0" smtClean="0"/>
              <a:t>.</a:t>
            </a:r>
          </a:p>
          <a:p>
            <a:pPr lvl="1"/>
            <a:r>
              <a:rPr lang="en-US" dirty="0" smtClean="0">
                <a:solidFill>
                  <a:schemeClr val="accent5">
                    <a:lumMod val="50000"/>
                  </a:schemeClr>
                </a:solidFill>
              </a:rPr>
              <a:t>How is this different from understanding how any system works?  People should know how legislation affects them and their rights, is this any different?</a:t>
            </a:r>
            <a:endParaRPr lang="en-US" dirty="0">
              <a:solidFill>
                <a:schemeClr val="accent5">
                  <a:lumMod val="50000"/>
                </a:schemeClr>
              </a:solidFill>
            </a:endParaRPr>
          </a:p>
          <a:p>
            <a:r>
              <a:rPr lang="en-US" dirty="0" smtClean="0"/>
              <a:t>Students </a:t>
            </a:r>
            <a:r>
              <a:rPr lang="en-US" dirty="0"/>
              <a:t>gain awareness of the resources required to implement and deploy a solution and how to deal with real-world constraints</a:t>
            </a:r>
            <a:r>
              <a:rPr lang="en-US" dirty="0" smtClean="0"/>
              <a:t>.</a:t>
            </a:r>
          </a:p>
          <a:p>
            <a:pPr lvl="1"/>
            <a:r>
              <a:rPr lang="en-US" dirty="0" smtClean="0">
                <a:solidFill>
                  <a:schemeClr val="accent5">
                    <a:lumMod val="50000"/>
                  </a:schemeClr>
                </a:solidFill>
              </a:rPr>
              <a:t>Isn’t this Engineering?</a:t>
            </a:r>
          </a:p>
          <a:p>
            <a:r>
              <a:rPr lang="en-US" dirty="0"/>
              <a:t>Computer science students learn logical reasoning, algorithmic thinking, design and structured problem solving—all concepts and skills that are valuable well beyond the computer science classroom.</a:t>
            </a:r>
          </a:p>
          <a:p>
            <a:pPr lvl="1"/>
            <a:r>
              <a:rPr lang="en-US" dirty="0">
                <a:solidFill>
                  <a:schemeClr val="accent5">
                    <a:lumMod val="50000"/>
                  </a:schemeClr>
                </a:solidFill>
              </a:rPr>
              <a:t>This is the focus of Computational Thinking, right</a:t>
            </a:r>
            <a:r>
              <a:rPr lang="en-US" dirty="0" smtClean="0">
                <a:solidFill>
                  <a:schemeClr val="accent5">
                    <a:lumMod val="50000"/>
                  </a:schemeClr>
                </a:solidFill>
              </a:rPr>
              <a:t>?</a:t>
            </a:r>
            <a:endParaRPr lang="en-US" dirty="0">
              <a:solidFill>
                <a:schemeClr val="accent5">
                  <a:lumMod val="50000"/>
                </a:schemeClr>
              </a:solidFill>
            </a:endParaRPr>
          </a:p>
        </p:txBody>
      </p:sp>
    </p:spTree>
    <p:extLst>
      <p:ext uri="{BB962C8B-B14F-4D97-AF65-F5344CB8AC3E}">
        <p14:creationId xmlns:p14="http://schemas.microsoft.com/office/powerpoint/2010/main" xmlns="" val="1173882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Versatilists</a:t>
            </a:r>
            <a:r>
              <a:rPr lang="en-US" dirty="0" smtClean="0"/>
              <a:t> – Summary Point</a:t>
            </a:r>
            <a:endParaRPr lang="en-US" dirty="0"/>
          </a:p>
        </p:txBody>
      </p:sp>
      <p:sp>
        <p:nvSpPr>
          <p:cNvPr id="3" name="Content Placeholder 2"/>
          <p:cNvSpPr>
            <a:spLocks noGrp="1"/>
          </p:cNvSpPr>
          <p:nvPr>
            <p:ph idx="1"/>
          </p:nvPr>
        </p:nvSpPr>
        <p:spPr/>
        <p:txBody>
          <a:bodyPr/>
          <a:lstStyle/>
          <a:p>
            <a:r>
              <a:rPr lang="en-US" dirty="0"/>
              <a:t>Thomas Friedman, in his best-selling book The World is Flat, (2006) argues that our economy most needs "</a:t>
            </a:r>
            <a:r>
              <a:rPr lang="en-US" dirty="0" err="1"/>
              <a:t>Versatilists</a:t>
            </a:r>
            <a:r>
              <a:rPr lang="en-US" dirty="0"/>
              <a:t>," people who have expertise in some domain and in technology. Computer science is the glue that makes it possible for these </a:t>
            </a:r>
            <a:r>
              <a:rPr lang="en-US" dirty="0" err="1"/>
              <a:t>Versatilists</a:t>
            </a:r>
            <a:r>
              <a:rPr lang="en-US" dirty="0"/>
              <a:t> to work together.</a:t>
            </a:r>
          </a:p>
        </p:txBody>
      </p:sp>
    </p:spTree>
    <p:extLst>
      <p:ext uri="{BB962C8B-B14F-4D97-AF65-F5344CB8AC3E}">
        <p14:creationId xmlns:p14="http://schemas.microsoft.com/office/powerpoint/2010/main" xmlns="" val="2507376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7081" t="1542" r="4292"/>
          <a:stretch/>
        </p:blipFill>
        <p:spPr bwMode="auto">
          <a:xfrm>
            <a:off x="2937510" y="990600"/>
            <a:ext cx="2297430" cy="48649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5360352" y="1371600"/>
            <a:ext cx="3783648" cy="4801314"/>
          </a:xfrm>
          <a:prstGeom prst="rect">
            <a:avLst/>
          </a:prstGeom>
          <a:noFill/>
        </p:spPr>
        <p:txBody>
          <a:bodyPr wrap="square" rtlCol="0">
            <a:spAutoFit/>
          </a:bodyPr>
          <a:lstStyle/>
          <a:p>
            <a:pPr marL="285750" indent="-285750">
              <a:buFont typeface="Arial" pitchFamily="34" charset="0"/>
              <a:buChar char="•"/>
            </a:pPr>
            <a:r>
              <a:rPr lang="en-US" dirty="0" smtClean="0"/>
              <a:t>Virginia Tech 2</a:t>
            </a:r>
            <a:r>
              <a:rPr lang="en-US" baseline="30000" dirty="0" smtClean="0"/>
              <a:t>nd</a:t>
            </a:r>
            <a:r>
              <a:rPr lang="en-US" dirty="0" smtClean="0"/>
              <a:t> Computer Science Masters Student</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Undergraduate Degrees in Music (Flute Performance) and Computer Science (from Tech)</a:t>
            </a:r>
          </a:p>
          <a:p>
            <a:pPr marL="285750" indent="-285750">
              <a:buFont typeface="Arial" pitchFamily="34" charset="0"/>
              <a:buChar char="•"/>
            </a:pPr>
            <a:endParaRPr lang="en-US" dirty="0" smtClean="0"/>
          </a:p>
          <a:p>
            <a:pPr marL="285750" indent="-285750">
              <a:buFont typeface="Arial" pitchFamily="34" charset="0"/>
              <a:buChar char="•"/>
            </a:pPr>
            <a:endParaRPr lang="en-US" dirty="0"/>
          </a:p>
          <a:p>
            <a:endParaRPr lang="en-US" dirty="0"/>
          </a:p>
          <a:p>
            <a:pPr marL="285750" indent="-285750">
              <a:buFont typeface="Arial" pitchFamily="34" charset="0"/>
              <a:buChar char="•"/>
            </a:pPr>
            <a:r>
              <a:rPr lang="en-US" dirty="0" smtClean="0"/>
              <a:t>Hobbies: Swing Dance, Ballroom Dance, Flute, Origami</a:t>
            </a:r>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r>
              <a:rPr lang="en-US" dirty="0" smtClean="0"/>
              <a:t>Half Okinawan, half Filipino</a:t>
            </a:r>
          </a:p>
        </p:txBody>
      </p:sp>
      <p:sp>
        <p:nvSpPr>
          <p:cNvPr id="7" name="TextBox 6"/>
          <p:cNvSpPr txBox="1"/>
          <p:nvPr/>
        </p:nvSpPr>
        <p:spPr>
          <a:xfrm>
            <a:off x="2438400" y="5943600"/>
            <a:ext cx="3428999" cy="646331"/>
          </a:xfrm>
          <a:prstGeom prst="rect">
            <a:avLst/>
          </a:prstGeom>
          <a:noFill/>
        </p:spPr>
        <p:txBody>
          <a:bodyPr wrap="square" rtlCol="0">
            <a:spAutoFit/>
          </a:bodyPr>
          <a:lstStyle/>
          <a:p>
            <a:r>
              <a:rPr lang="en-US" dirty="0" smtClean="0"/>
              <a:t>Luke Gusukuma: Composer, Computer Scientist, Student</a:t>
            </a:r>
            <a:endParaRPr lang="en-US" dirty="0"/>
          </a:p>
        </p:txBody>
      </p:sp>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4210"/>
          <a:stretch/>
        </p:blipFill>
        <p:spPr bwMode="auto">
          <a:xfrm>
            <a:off x="190700" y="910589"/>
            <a:ext cx="1818413" cy="20634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287" r="12484"/>
          <a:stretch/>
        </p:blipFill>
        <p:spPr bwMode="auto">
          <a:xfrm>
            <a:off x="457199" y="3171053"/>
            <a:ext cx="1325881" cy="12093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6" descr="https://fbcdn-sphotos-f-a.akamaihd.net/hphotos-ak-prn1/338495_921687209305_1513080087_o.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02130" y="4517152"/>
            <a:ext cx="2141265" cy="142716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1"/>
          <p:cNvSpPr>
            <a:spLocks noGrp="1"/>
          </p:cNvSpPr>
          <p:nvPr>
            <p:ph type="title"/>
          </p:nvPr>
        </p:nvSpPr>
        <p:spPr>
          <a:xfrm>
            <a:off x="452119" y="-121920"/>
            <a:ext cx="8229600" cy="1143000"/>
          </a:xfrm>
        </p:spPr>
        <p:txBody>
          <a:bodyPr>
            <a:normAutofit/>
          </a:bodyPr>
          <a:lstStyle/>
          <a:p>
            <a:pPr algn="ctr"/>
            <a:r>
              <a:rPr lang="en-US" dirty="0" smtClean="0"/>
              <a:t>Luke Satoru Gusukuma</a:t>
            </a:r>
            <a:endParaRPr lang="en-US" dirty="0"/>
          </a:p>
        </p:txBody>
      </p:sp>
    </p:spTree>
    <p:extLst>
      <p:ext uri="{BB962C8B-B14F-4D97-AF65-F5344CB8AC3E}">
        <p14:creationId xmlns:p14="http://schemas.microsoft.com/office/powerpoint/2010/main" xmlns="" val="2387978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Versatilists</a:t>
            </a:r>
            <a:r>
              <a:rPr lang="en-US" dirty="0"/>
              <a:t> – </a:t>
            </a:r>
            <a:r>
              <a:rPr lang="en-US" dirty="0" smtClean="0"/>
              <a:t>Discussion Point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5">
                    <a:lumMod val="50000"/>
                  </a:schemeClr>
                </a:solidFill>
              </a:rPr>
              <a:t>In what cases does a client actually need some domain knowledge of computer science?</a:t>
            </a:r>
          </a:p>
          <a:p>
            <a:r>
              <a:rPr lang="en-US" dirty="0" smtClean="0"/>
              <a:t>“Often </a:t>
            </a:r>
            <a:r>
              <a:rPr lang="en-US" dirty="0"/>
              <a:t>a computer scientist works closely with business people, scientists, and other experts to understand the issues, and to define the problem so explicitly that it can be represented in a computer</a:t>
            </a:r>
            <a:r>
              <a:rPr lang="en-US" dirty="0" smtClean="0"/>
              <a:t>.”</a:t>
            </a:r>
          </a:p>
          <a:p>
            <a:pPr lvl="1"/>
            <a:r>
              <a:rPr lang="en-US" dirty="0" smtClean="0">
                <a:solidFill>
                  <a:schemeClr val="accent5">
                    <a:lumMod val="50000"/>
                  </a:schemeClr>
                </a:solidFill>
              </a:rPr>
              <a:t>For the application of Computer Science, is it REALLY necessary for clients to have knowledge of Computer Science? Of Computational Thinking?</a:t>
            </a:r>
          </a:p>
          <a:p>
            <a:r>
              <a:rPr lang="en-US" dirty="0" smtClean="0">
                <a:solidFill>
                  <a:schemeClr val="accent5">
                    <a:lumMod val="50000"/>
                  </a:schemeClr>
                </a:solidFill>
              </a:rPr>
              <a:t>Can’t we just create an in-between class of “computational [insert subject matter here]” fields?  Don’t we kind of do that already?</a:t>
            </a:r>
            <a:endParaRPr lang="en-US" dirty="0">
              <a:solidFill>
                <a:schemeClr val="accent5">
                  <a:lumMod val="50000"/>
                </a:schemeClr>
              </a:solidFill>
            </a:endParaRPr>
          </a:p>
        </p:txBody>
      </p:sp>
    </p:spTree>
    <p:extLst>
      <p:ext uri="{BB962C8B-B14F-4D97-AF65-F5344CB8AC3E}">
        <p14:creationId xmlns:p14="http://schemas.microsoft.com/office/powerpoint/2010/main" xmlns="" val="815304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Fluency – Summary Point</a:t>
            </a:r>
            <a:endParaRPr lang="en-US" dirty="0"/>
          </a:p>
        </p:txBody>
      </p:sp>
      <p:sp>
        <p:nvSpPr>
          <p:cNvPr id="3" name="Content Placeholder 2"/>
          <p:cNvSpPr>
            <a:spLocks noGrp="1"/>
          </p:cNvSpPr>
          <p:nvPr>
            <p:ph idx="1"/>
          </p:nvPr>
        </p:nvSpPr>
        <p:spPr/>
        <p:txBody>
          <a:bodyPr/>
          <a:lstStyle/>
          <a:p>
            <a:r>
              <a:rPr lang="en-US" dirty="0"/>
              <a:t>"IT Literacy is the capability to use today's technology in one's own field, the notion of IT Fluency adds the capability to independently learn and use new technology as it evolves throughout one's professional lifetime</a:t>
            </a:r>
            <a:r>
              <a:rPr lang="en-US" dirty="0" smtClean="0"/>
              <a:t>.“</a:t>
            </a:r>
          </a:p>
          <a:p>
            <a:r>
              <a:rPr lang="en-US" dirty="0" smtClean="0"/>
              <a:t>“Moreover</a:t>
            </a:r>
            <a:r>
              <a:rPr lang="en-US" dirty="0"/>
              <a:t>, IT fluency also includes the active use of algorithmic thinking (including programming) to solve problems, whereas IT literacy is more limited in scope."</a:t>
            </a:r>
          </a:p>
        </p:txBody>
      </p:sp>
    </p:spTree>
    <p:extLst>
      <p:ext uri="{BB962C8B-B14F-4D97-AF65-F5344CB8AC3E}">
        <p14:creationId xmlns:p14="http://schemas.microsoft.com/office/powerpoint/2010/main" xmlns="" val="1819893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Fluency – Summary Point</a:t>
            </a:r>
          </a:p>
        </p:txBody>
      </p:sp>
      <p:sp>
        <p:nvSpPr>
          <p:cNvPr id="3" name="Content Placeholder 2"/>
          <p:cNvSpPr>
            <a:spLocks noGrp="1"/>
          </p:cNvSpPr>
          <p:nvPr>
            <p:ph idx="1"/>
          </p:nvPr>
        </p:nvSpPr>
        <p:spPr/>
        <p:txBody>
          <a:bodyPr>
            <a:normAutofit fontScale="92500"/>
          </a:bodyPr>
          <a:lstStyle/>
          <a:p>
            <a:r>
              <a:rPr lang="en-US" dirty="0" smtClean="0"/>
              <a:t>“the </a:t>
            </a:r>
            <a:r>
              <a:rPr lang="en-US" dirty="0"/>
              <a:t>complexity of algorithms is a fundamental idea in computer science but would probably not appear in an IT curriculum.  While IT is an applied field of study, driven by the practical benefits of its knowledge, computer science has scientific and mathematical, as well as practical, dimensions</a:t>
            </a:r>
            <a:r>
              <a:rPr lang="en-US" dirty="0" smtClean="0"/>
              <a:t>.”</a:t>
            </a:r>
          </a:p>
          <a:p>
            <a:r>
              <a:rPr lang="en-US" dirty="0"/>
              <a:t>"The idea of IT fluency (National Research Council, 1999) was proposed as a minimum standard that all college students should achieve by the time they graduate. A "fluent" graduate would master IT on three orthogonal axes — concepts, capabilities, and skills."</a:t>
            </a:r>
          </a:p>
        </p:txBody>
      </p:sp>
    </p:spTree>
    <p:extLst>
      <p:ext uri="{BB962C8B-B14F-4D97-AF65-F5344CB8AC3E}">
        <p14:creationId xmlns:p14="http://schemas.microsoft.com/office/powerpoint/2010/main" xmlns="" val="788014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a:t>
            </a:r>
            <a:r>
              <a:rPr lang="en-US" dirty="0" smtClean="0"/>
              <a:t>Fluency (The Laundry list) </a:t>
            </a:r>
            <a:r>
              <a:rPr lang="en-US" dirty="0"/>
              <a:t>– Summary Point</a:t>
            </a:r>
          </a:p>
        </p:txBody>
      </p:sp>
      <p:sp>
        <p:nvSpPr>
          <p:cNvPr id="3" name="Content Placeholder 2"/>
          <p:cNvSpPr>
            <a:spLocks noGrp="1"/>
          </p:cNvSpPr>
          <p:nvPr>
            <p:ph idx="1"/>
          </p:nvPr>
        </p:nvSpPr>
        <p:spPr/>
        <p:txBody>
          <a:bodyPr>
            <a:normAutofit fontScale="92500" lnSpcReduction="20000"/>
          </a:bodyPr>
          <a:lstStyle/>
          <a:p>
            <a:r>
              <a:rPr lang="en-US" dirty="0"/>
              <a:t>"Concepts are the 10 basic ideas that underlie modern computers, networks, and information:</a:t>
            </a:r>
          </a:p>
          <a:p>
            <a:pPr lvl="1"/>
            <a:r>
              <a:rPr lang="en-US" dirty="0" smtClean="0"/>
              <a:t>Computer </a:t>
            </a:r>
            <a:r>
              <a:rPr lang="en-US" dirty="0"/>
              <a:t>organization</a:t>
            </a:r>
          </a:p>
          <a:p>
            <a:pPr lvl="1"/>
            <a:r>
              <a:rPr lang="en-US" dirty="0" smtClean="0"/>
              <a:t>information </a:t>
            </a:r>
            <a:r>
              <a:rPr lang="en-US" dirty="0"/>
              <a:t>systems</a:t>
            </a:r>
          </a:p>
          <a:p>
            <a:pPr lvl="1"/>
            <a:r>
              <a:rPr lang="en-US" dirty="0" smtClean="0"/>
              <a:t>networks</a:t>
            </a:r>
            <a:endParaRPr lang="en-US" dirty="0"/>
          </a:p>
          <a:p>
            <a:pPr lvl="1"/>
            <a:r>
              <a:rPr lang="en-US" dirty="0" smtClean="0"/>
              <a:t>digital </a:t>
            </a:r>
            <a:r>
              <a:rPr lang="en-US" dirty="0"/>
              <a:t>representation of information</a:t>
            </a:r>
          </a:p>
          <a:p>
            <a:pPr lvl="1"/>
            <a:r>
              <a:rPr lang="en-US" dirty="0" smtClean="0"/>
              <a:t>information </a:t>
            </a:r>
            <a:r>
              <a:rPr lang="en-US" dirty="0"/>
              <a:t>organization</a:t>
            </a:r>
          </a:p>
          <a:p>
            <a:pPr lvl="1"/>
            <a:r>
              <a:rPr lang="en-US" dirty="0" smtClean="0"/>
              <a:t>modeling </a:t>
            </a:r>
            <a:r>
              <a:rPr lang="en-US" dirty="0"/>
              <a:t>and abstraction</a:t>
            </a:r>
          </a:p>
          <a:p>
            <a:pPr lvl="1"/>
            <a:r>
              <a:rPr lang="en-US" dirty="0" smtClean="0"/>
              <a:t>algorithmic </a:t>
            </a:r>
            <a:r>
              <a:rPr lang="en-US" dirty="0"/>
              <a:t>thinking and programming</a:t>
            </a:r>
          </a:p>
          <a:p>
            <a:pPr lvl="1"/>
            <a:r>
              <a:rPr lang="en-US" dirty="0" smtClean="0"/>
              <a:t>universality</a:t>
            </a:r>
            <a:endParaRPr lang="en-US" dirty="0"/>
          </a:p>
          <a:p>
            <a:pPr lvl="1"/>
            <a:r>
              <a:rPr lang="en-US" dirty="0" smtClean="0"/>
              <a:t>limitations </a:t>
            </a:r>
            <a:r>
              <a:rPr lang="en-US" dirty="0"/>
              <a:t>of information technology</a:t>
            </a:r>
          </a:p>
          <a:p>
            <a:pPr lvl="1"/>
            <a:r>
              <a:rPr lang="en-US" dirty="0" smtClean="0"/>
              <a:t>and </a:t>
            </a:r>
            <a:r>
              <a:rPr lang="en-US" dirty="0"/>
              <a:t>societal impact of information technology."</a:t>
            </a:r>
          </a:p>
        </p:txBody>
      </p:sp>
    </p:spTree>
    <p:extLst>
      <p:ext uri="{BB962C8B-B14F-4D97-AF65-F5344CB8AC3E}">
        <p14:creationId xmlns:p14="http://schemas.microsoft.com/office/powerpoint/2010/main" xmlns="" val="2298335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Fluency (The Laundry list) – Summary Point</a:t>
            </a:r>
          </a:p>
        </p:txBody>
      </p:sp>
      <p:sp>
        <p:nvSpPr>
          <p:cNvPr id="3" name="Content Placeholder 2"/>
          <p:cNvSpPr>
            <a:spLocks noGrp="1"/>
          </p:cNvSpPr>
          <p:nvPr>
            <p:ph idx="1"/>
          </p:nvPr>
        </p:nvSpPr>
        <p:spPr/>
        <p:txBody>
          <a:bodyPr>
            <a:normAutofit fontScale="92500" lnSpcReduction="20000"/>
          </a:bodyPr>
          <a:lstStyle/>
          <a:p>
            <a:r>
              <a:rPr lang="en-US" dirty="0"/>
              <a:t>"Capabilities are the 10 fundamental abilities for using IT to solve a problem:</a:t>
            </a:r>
          </a:p>
          <a:p>
            <a:pPr lvl="1"/>
            <a:r>
              <a:rPr lang="en-US" dirty="0" smtClean="0"/>
              <a:t>Engage </a:t>
            </a:r>
            <a:r>
              <a:rPr lang="en-US" dirty="0"/>
              <a:t>in sustained reasoning</a:t>
            </a:r>
          </a:p>
          <a:p>
            <a:pPr lvl="1"/>
            <a:r>
              <a:rPr lang="en-US" dirty="0" smtClean="0"/>
              <a:t>manage </a:t>
            </a:r>
            <a:r>
              <a:rPr lang="en-US" dirty="0"/>
              <a:t>complexity</a:t>
            </a:r>
          </a:p>
          <a:p>
            <a:pPr lvl="1"/>
            <a:r>
              <a:rPr lang="en-US" dirty="0" smtClean="0"/>
              <a:t>test </a:t>
            </a:r>
            <a:r>
              <a:rPr lang="en-US" dirty="0"/>
              <a:t>a solution</a:t>
            </a:r>
          </a:p>
          <a:p>
            <a:pPr lvl="1"/>
            <a:r>
              <a:rPr lang="en-US" dirty="0" smtClean="0"/>
              <a:t>manage </a:t>
            </a:r>
            <a:r>
              <a:rPr lang="en-US" dirty="0"/>
              <a:t>faulty systems and software</a:t>
            </a:r>
          </a:p>
          <a:p>
            <a:pPr lvl="1"/>
            <a:r>
              <a:rPr lang="en-US" dirty="0" smtClean="0"/>
              <a:t>organize </a:t>
            </a:r>
            <a:r>
              <a:rPr lang="en-US" dirty="0"/>
              <a:t>and navigate information structures and evaluate </a:t>
            </a:r>
            <a:r>
              <a:rPr lang="en-US" dirty="0" smtClean="0"/>
              <a:t>information</a:t>
            </a:r>
            <a:endParaRPr lang="en-US" dirty="0"/>
          </a:p>
          <a:p>
            <a:pPr lvl="1"/>
            <a:r>
              <a:rPr lang="en-US" dirty="0" smtClean="0"/>
              <a:t>collaborate</a:t>
            </a:r>
            <a:endParaRPr lang="en-US" dirty="0"/>
          </a:p>
          <a:p>
            <a:pPr lvl="1"/>
            <a:r>
              <a:rPr lang="en-US" dirty="0" smtClean="0"/>
              <a:t>communicate </a:t>
            </a:r>
            <a:r>
              <a:rPr lang="en-US" dirty="0"/>
              <a:t>to other audiences</a:t>
            </a:r>
          </a:p>
          <a:p>
            <a:pPr lvl="1"/>
            <a:r>
              <a:rPr lang="en-US" dirty="0" smtClean="0"/>
              <a:t>expect </a:t>
            </a:r>
            <a:r>
              <a:rPr lang="en-US" dirty="0"/>
              <a:t>the unexpected</a:t>
            </a:r>
          </a:p>
          <a:p>
            <a:pPr lvl="1"/>
            <a:r>
              <a:rPr lang="en-US" dirty="0" smtClean="0"/>
              <a:t>anticipate </a:t>
            </a:r>
            <a:r>
              <a:rPr lang="en-US" dirty="0"/>
              <a:t>changing technologies</a:t>
            </a:r>
          </a:p>
          <a:p>
            <a:pPr lvl="1"/>
            <a:r>
              <a:rPr lang="en-US" dirty="0" smtClean="0"/>
              <a:t>and </a:t>
            </a:r>
            <a:r>
              <a:rPr lang="en-US" dirty="0"/>
              <a:t>think abstractly about IT."</a:t>
            </a:r>
          </a:p>
        </p:txBody>
      </p:sp>
    </p:spTree>
    <p:extLst>
      <p:ext uri="{BB962C8B-B14F-4D97-AF65-F5344CB8AC3E}">
        <p14:creationId xmlns:p14="http://schemas.microsoft.com/office/powerpoint/2010/main" xmlns="" val="190501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 Fluency (The Laundry list) – Summary Point</a:t>
            </a:r>
          </a:p>
        </p:txBody>
      </p:sp>
      <p:sp>
        <p:nvSpPr>
          <p:cNvPr id="3" name="Content Placeholder 2"/>
          <p:cNvSpPr>
            <a:spLocks noGrp="1"/>
          </p:cNvSpPr>
          <p:nvPr>
            <p:ph idx="1"/>
          </p:nvPr>
        </p:nvSpPr>
        <p:spPr/>
        <p:txBody>
          <a:bodyPr>
            <a:normAutofit fontScale="85000" lnSpcReduction="20000"/>
          </a:bodyPr>
          <a:lstStyle/>
          <a:p>
            <a:r>
              <a:rPr lang="en-US" dirty="0"/>
              <a:t>"Skills are the 10 abilities to use today's computer applications in one's own work:</a:t>
            </a:r>
          </a:p>
          <a:p>
            <a:pPr lvl="1"/>
            <a:r>
              <a:rPr lang="en-US" dirty="0" smtClean="0"/>
              <a:t>Set </a:t>
            </a:r>
            <a:r>
              <a:rPr lang="en-US" dirty="0"/>
              <a:t>up a personal computer</a:t>
            </a:r>
          </a:p>
          <a:p>
            <a:pPr lvl="1"/>
            <a:r>
              <a:rPr lang="en-US" dirty="0" smtClean="0"/>
              <a:t>use </a:t>
            </a:r>
            <a:r>
              <a:rPr lang="en-US" dirty="0"/>
              <a:t>basic operating system features</a:t>
            </a:r>
          </a:p>
          <a:p>
            <a:pPr lvl="1"/>
            <a:r>
              <a:rPr lang="en-US" dirty="0" smtClean="0"/>
              <a:t>use </a:t>
            </a:r>
            <a:r>
              <a:rPr lang="en-US" dirty="0"/>
              <a:t>a word processor and create a document</a:t>
            </a:r>
          </a:p>
          <a:p>
            <a:pPr lvl="1"/>
            <a:r>
              <a:rPr lang="en-US" dirty="0" smtClean="0"/>
              <a:t>use </a:t>
            </a:r>
            <a:r>
              <a:rPr lang="en-US" dirty="0"/>
              <a:t>a graphics or artwork package to create illustrations, slides, and images</a:t>
            </a:r>
          </a:p>
          <a:p>
            <a:pPr lvl="1"/>
            <a:r>
              <a:rPr lang="en-US" dirty="0" smtClean="0"/>
              <a:t>connect </a:t>
            </a:r>
            <a:r>
              <a:rPr lang="en-US" dirty="0"/>
              <a:t>a computer to a network</a:t>
            </a:r>
          </a:p>
          <a:p>
            <a:pPr lvl="1"/>
            <a:r>
              <a:rPr lang="en-US" dirty="0" smtClean="0"/>
              <a:t>use </a:t>
            </a:r>
            <a:r>
              <a:rPr lang="en-US" dirty="0"/>
              <a:t>the Internet to find information and resources</a:t>
            </a:r>
          </a:p>
          <a:p>
            <a:pPr lvl="1"/>
            <a:r>
              <a:rPr lang="en-US" dirty="0" smtClean="0"/>
              <a:t>use </a:t>
            </a:r>
            <a:r>
              <a:rPr lang="en-US" dirty="0"/>
              <a:t>a computer to communicate with others</a:t>
            </a:r>
          </a:p>
          <a:p>
            <a:pPr lvl="1"/>
            <a:r>
              <a:rPr lang="en-US" dirty="0" smtClean="0"/>
              <a:t>use </a:t>
            </a:r>
            <a:r>
              <a:rPr lang="en-US" dirty="0"/>
              <a:t>a spreadsheet to model simple processes or financial tables</a:t>
            </a:r>
          </a:p>
          <a:p>
            <a:pPr lvl="1"/>
            <a:r>
              <a:rPr lang="en-US" dirty="0" smtClean="0"/>
              <a:t>use </a:t>
            </a:r>
            <a:r>
              <a:rPr lang="en-US" dirty="0"/>
              <a:t>a database system to set up and access information</a:t>
            </a:r>
          </a:p>
          <a:p>
            <a:pPr lvl="1"/>
            <a:r>
              <a:rPr lang="en-US" dirty="0" smtClean="0"/>
              <a:t>and </a:t>
            </a:r>
            <a:r>
              <a:rPr lang="en-US" dirty="0"/>
              <a:t>use instructional materials to learn about new applications or features."</a:t>
            </a:r>
          </a:p>
        </p:txBody>
      </p:sp>
    </p:spTree>
    <p:extLst>
      <p:ext uri="{BB962C8B-B14F-4D97-AF65-F5344CB8AC3E}">
        <p14:creationId xmlns:p14="http://schemas.microsoft.com/office/powerpoint/2010/main" xmlns="" val="697624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IT </a:t>
            </a:r>
            <a:r>
              <a:rPr lang="en-US" dirty="0" smtClean="0"/>
              <a:t>Fluency – Discussion </a:t>
            </a:r>
            <a:r>
              <a:rPr lang="en-US" dirty="0"/>
              <a:t>Point</a:t>
            </a:r>
          </a:p>
        </p:txBody>
      </p:sp>
      <p:sp>
        <p:nvSpPr>
          <p:cNvPr id="3" name="Content Placeholder 2"/>
          <p:cNvSpPr>
            <a:spLocks noGrp="1"/>
          </p:cNvSpPr>
          <p:nvPr>
            <p:ph idx="1"/>
          </p:nvPr>
        </p:nvSpPr>
        <p:spPr/>
        <p:txBody>
          <a:bodyPr>
            <a:normAutofit fontScale="92500" lnSpcReduction="10000"/>
          </a:bodyPr>
          <a:lstStyle/>
          <a:p>
            <a:r>
              <a:rPr lang="en-US" dirty="0" smtClean="0"/>
              <a:t>Concepts</a:t>
            </a:r>
          </a:p>
          <a:p>
            <a:pPr lvl="1"/>
            <a:r>
              <a:rPr lang="en-US" b="1" dirty="0">
                <a:solidFill>
                  <a:srgbClr val="FF0000"/>
                </a:solidFill>
              </a:rPr>
              <a:t>Modeling</a:t>
            </a:r>
            <a:r>
              <a:rPr lang="en-US" dirty="0">
                <a:solidFill>
                  <a:srgbClr val="FF0000"/>
                </a:solidFill>
              </a:rPr>
              <a:t> </a:t>
            </a:r>
            <a:r>
              <a:rPr lang="en-US" dirty="0"/>
              <a:t>and </a:t>
            </a:r>
            <a:r>
              <a:rPr lang="en-US" b="1" dirty="0" smtClean="0">
                <a:solidFill>
                  <a:srgbClr val="FF0000"/>
                </a:solidFill>
              </a:rPr>
              <a:t>abstraction</a:t>
            </a:r>
          </a:p>
          <a:p>
            <a:pPr lvl="1"/>
            <a:r>
              <a:rPr lang="en-US" b="1" dirty="0">
                <a:solidFill>
                  <a:srgbClr val="FF0000"/>
                </a:solidFill>
              </a:rPr>
              <a:t>Algorithmic</a:t>
            </a:r>
            <a:r>
              <a:rPr lang="en-US" dirty="0">
                <a:solidFill>
                  <a:srgbClr val="FF0000"/>
                </a:solidFill>
              </a:rPr>
              <a:t> </a:t>
            </a:r>
            <a:r>
              <a:rPr lang="en-US" b="1" dirty="0">
                <a:solidFill>
                  <a:srgbClr val="FF0000"/>
                </a:solidFill>
              </a:rPr>
              <a:t>thinking</a:t>
            </a:r>
            <a:r>
              <a:rPr lang="en-US" dirty="0">
                <a:solidFill>
                  <a:srgbClr val="FF0000"/>
                </a:solidFill>
              </a:rPr>
              <a:t> </a:t>
            </a:r>
            <a:r>
              <a:rPr lang="en-US" dirty="0"/>
              <a:t>and </a:t>
            </a:r>
            <a:r>
              <a:rPr lang="en-US" dirty="0" smtClean="0"/>
              <a:t>programming</a:t>
            </a:r>
          </a:p>
          <a:p>
            <a:pPr lvl="1"/>
            <a:r>
              <a:rPr lang="en-US" dirty="0" smtClean="0"/>
              <a:t>universality</a:t>
            </a:r>
          </a:p>
          <a:p>
            <a:pPr lvl="1"/>
            <a:r>
              <a:rPr lang="en-US" b="1" dirty="0" smtClean="0">
                <a:solidFill>
                  <a:schemeClr val="accent5">
                    <a:lumMod val="50000"/>
                  </a:schemeClr>
                </a:solidFill>
              </a:rPr>
              <a:t>limitations</a:t>
            </a:r>
            <a:r>
              <a:rPr lang="en-US" dirty="0" smtClean="0"/>
              <a:t> of information technology</a:t>
            </a:r>
          </a:p>
          <a:p>
            <a:pPr lvl="1"/>
            <a:r>
              <a:rPr lang="en-US" b="1" dirty="0" smtClean="0">
                <a:solidFill>
                  <a:schemeClr val="accent5">
                    <a:lumMod val="50000"/>
                  </a:schemeClr>
                </a:solidFill>
              </a:rPr>
              <a:t>societal impact </a:t>
            </a:r>
            <a:r>
              <a:rPr lang="en-US" dirty="0" smtClean="0"/>
              <a:t>of information technology</a:t>
            </a:r>
          </a:p>
          <a:p>
            <a:pPr lvl="1"/>
            <a:endParaRPr lang="en-US" dirty="0" smtClean="0"/>
          </a:p>
          <a:p>
            <a:r>
              <a:rPr lang="en-US" dirty="0" smtClean="0"/>
              <a:t>Capabilities</a:t>
            </a:r>
          </a:p>
          <a:p>
            <a:pPr lvl="1"/>
            <a:r>
              <a:rPr lang="en-US" dirty="0"/>
              <a:t>organize and navigate </a:t>
            </a:r>
            <a:r>
              <a:rPr lang="en-US" b="1" dirty="0">
                <a:solidFill>
                  <a:srgbClr val="FF0000"/>
                </a:solidFill>
              </a:rPr>
              <a:t>information</a:t>
            </a:r>
            <a:r>
              <a:rPr lang="en-US" dirty="0">
                <a:solidFill>
                  <a:srgbClr val="FF0000"/>
                </a:solidFill>
              </a:rPr>
              <a:t> </a:t>
            </a:r>
            <a:r>
              <a:rPr lang="en-US" dirty="0"/>
              <a:t>structures and evaluate information</a:t>
            </a:r>
          </a:p>
          <a:p>
            <a:pPr lvl="1"/>
            <a:r>
              <a:rPr lang="en-US" dirty="0" smtClean="0"/>
              <a:t>Engage </a:t>
            </a:r>
            <a:r>
              <a:rPr lang="en-US" dirty="0"/>
              <a:t>in sustained </a:t>
            </a:r>
            <a:r>
              <a:rPr lang="en-US" b="1" dirty="0" smtClean="0">
                <a:solidFill>
                  <a:schemeClr val="accent5">
                    <a:lumMod val="50000"/>
                  </a:schemeClr>
                </a:solidFill>
              </a:rPr>
              <a:t>reasoning</a:t>
            </a:r>
          </a:p>
        </p:txBody>
      </p:sp>
    </p:spTree>
    <p:extLst>
      <p:ext uri="{BB962C8B-B14F-4D97-AF65-F5344CB8AC3E}">
        <p14:creationId xmlns:p14="http://schemas.microsoft.com/office/powerpoint/2010/main" xmlns="" val="89967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Discussion Points</a:t>
            </a:r>
            <a:endParaRPr lang="en-US" dirty="0"/>
          </a:p>
        </p:txBody>
      </p:sp>
      <p:sp>
        <p:nvSpPr>
          <p:cNvPr id="3" name="Content Placeholder 2"/>
          <p:cNvSpPr>
            <a:spLocks noGrp="1"/>
          </p:cNvSpPr>
          <p:nvPr>
            <p:ph idx="1"/>
          </p:nvPr>
        </p:nvSpPr>
        <p:spPr/>
        <p:txBody>
          <a:bodyPr/>
          <a:lstStyle/>
          <a:p>
            <a:r>
              <a:rPr lang="en-US" dirty="0" smtClean="0"/>
              <a:t>What parts of computational thinking do we actually want to be part of a general curriculum?</a:t>
            </a:r>
          </a:p>
          <a:p>
            <a:r>
              <a:rPr lang="en-US" dirty="0" smtClean="0"/>
              <a:t>What parts of computational thinking are actually necessary to have by the populous.</a:t>
            </a:r>
          </a:p>
          <a:p>
            <a:r>
              <a:rPr lang="en-US" dirty="0" smtClean="0"/>
              <a:t>How do we integrate this into the current curriculum?</a:t>
            </a:r>
          </a:p>
          <a:p>
            <a:r>
              <a:rPr lang="en-US" dirty="0" smtClean="0"/>
              <a:t>Should our focus be on integrating and working with IT Fluency, as defined by the National Research Council?</a:t>
            </a:r>
            <a:endParaRPr lang="en-US" dirty="0"/>
          </a:p>
        </p:txBody>
      </p:sp>
    </p:spTree>
    <p:extLst>
      <p:ext uri="{BB962C8B-B14F-4D97-AF65-F5344CB8AC3E}">
        <p14:creationId xmlns:p14="http://schemas.microsoft.com/office/powerpoint/2010/main" xmlns="" val="2540862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a:t>Tucker, Allen, et al. "A model curriculum for K-12 computer science: Final report of the ACM K-12 task force curriculum committee." </a:t>
            </a:r>
            <a:r>
              <a:rPr lang="en-US" i="1" dirty="0"/>
              <a:t>ACM, New York</a:t>
            </a:r>
            <a:r>
              <a:rPr lang="en-US" dirty="0"/>
              <a:t> (2003).</a:t>
            </a:r>
          </a:p>
          <a:p>
            <a:r>
              <a:rPr lang="en-US" dirty="0"/>
              <a:t>T</a:t>
            </a:r>
            <a:r>
              <a:rPr lang="en-US" dirty="0" smtClean="0"/>
              <a:t>his report, proposes a 4 level K-12 curriculum for Computer Science, via integrating CS principles into the curriculum from K-910, and offering elective courses at the high school level.  The report first summarizes the current state of Computer Science Education in public school systems in the US, comparing it with other school systems in other countries, and then brings up the term IT Fluency and its distinction from CS, and then goes into the details of the proposed 4 level curriculum. The four levels are outlined as follows: the first level is to establish the foundations of CS; the second level informs students about CS’s place in the modern world; the third level explores Analysis and design within CS; and the fourth level covers specialized topics in Computer Science.  In an appendix to the report, there is a list of several samples of what activities that would be part of this curriculum might be.</a:t>
            </a:r>
            <a:endParaRPr lang="en-US" dirty="0"/>
          </a:p>
        </p:txBody>
      </p:sp>
    </p:spTree>
    <p:extLst>
      <p:ext uri="{BB962C8B-B14F-4D97-AF65-F5344CB8AC3E}">
        <p14:creationId xmlns:p14="http://schemas.microsoft.com/office/powerpoint/2010/main" xmlns="" val="180707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Four Level framework – Summary Point</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738970"/>
            <a:ext cx="8458200" cy="51186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mc:Choice xmlns:p14="http://schemas.microsoft.com/office/powerpoint/2010/main" xmlns="" Requires="p14">
          <p:contentPart p14:bwMode="auto" r:id="rId4">
            <p14:nvContentPartPr>
              <p14:cNvPr id="4" name="Ink 3"/>
              <p14:cNvContentPartPr/>
              <p14:nvPr/>
            </p14:nvContentPartPr>
            <p14:xfrm>
              <a:off x="4329000" y="5297760"/>
              <a:ext cx="105480" cy="1036440"/>
            </p14:xfrm>
          </p:contentPart>
        </mc:Choice>
        <mc:Fallback>
          <p:pic>
            <p:nvPicPr>
              <p:cNvPr id="4" name="Ink 3"/>
              <p:cNvPicPr/>
              <p:nvPr/>
            </p:nvPicPr>
            <p:blipFill>
              <a:blip r:embed="rId5" cstate="print"/>
              <a:stretch>
                <a:fillRect/>
              </a:stretch>
            </p:blipFill>
            <p:spPr>
              <a:xfrm>
                <a:off x="4319640" y="5288400"/>
                <a:ext cx="124200" cy="1055160"/>
              </a:xfrm>
              <a:prstGeom prst="rect">
                <a:avLst/>
              </a:prstGeom>
            </p:spPr>
          </p:pic>
        </mc:Fallback>
      </mc:AlternateContent>
    </p:spTree>
    <p:extLst>
      <p:ext uri="{BB962C8B-B14F-4D97-AF65-F5344CB8AC3E}">
        <p14:creationId xmlns:p14="http://schemas.microsoft.com/office/powerpoint/2010/main" xmlns="" val="424839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 Summary Point</a:t>
            </a:r>
          </a:p>
        </p:txBody>
      </p:sp>
      <p:sp>
        <p:nvSpPr>
          <p:cNvPr id="3" name="Content Placeholder 2"/>
          <p:cNvSpPr>
            <a:spLocks noGrp="1"/>
          </p:cNvSpPr>
          <p:nvPr>
            <p:ph idx="1"/>
          </p:nvPr>
        </p:nvSpPr>
        <p:spPr/>
        <p:txBody>
          <a:bodyPr/>
          <a:lstStyle/>
          <a:p>
            <a:r>
              <a:rPr lang="en-US" dirty="0" smtClean="0"/>
              <a:t>The first two levels should be taught to everyone</a:t>
            </a:r>
          </a:p>
          <a:p>
            <a:r>
              <a:rPr lang="en-US" dirty="0" smtClean="0"/>
              <a:t>The last two levels are for those with interests in computer science</a:t>
            </a:r>
            <a:endParaRPr lang="en-US" dirty="0"/>
          </a:p>
        </p:txBody>
      </p:sp>
    </p:spTree>
    <p:extLst>
      <p:ext uri="{BB962C8B-B14F-4D97-AF65-F5344CB8AC3E}">
        <p14:creationId xmlns:p14="http://schemas.microsoft.com/office/powerpoint/2010/main" xmlns="" val="884076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a:t>
            </a:r>
            <a:r>
              <a:rPr lang="en-US" dirty="0" smtClean="0"/>
              <a:t>framework: Level One </a:t>
            </a:r>
            <a:r>
              <a:rPr lang="en-US" dirty="0"/>
              <a:t>– Summary Point</a:t>
            </a:r>
          </a:p>
        </p:txBody>
      </p:sp>
      <p:sp>
        <p:nvSpPr>
          <p:cNvPr id="3" name="Content Placeholder 2"/>
          <p:cNvSpPr>
            <a:spLocks noGrp="1"/>
          </p:cNvSpPr>
          <p:nvPr>
            <p:ph idx="1"/>
          </p:nvPr>
        </p:nvSpPr>
        <p:spPr/>
        <p:txBody>
          <a:bodyPr/>
          <a:lstStyle/>
          <a:p>
            <a:r>
              <a:rPr lang="en-US" dirty="0" smtClean="0"/>
              <a:t>Foundations of Computer Science, K-8</a:t>
            </a:r>
          </a:p>
          <a:p>
            <a:r>
              <a:rPr lang="en-US" dirty="0"/>
              <a:t>F</a:t>
            </a:r>
            <a:r>
              <a:rPr lang="en-US" dirty="0" smtClean="0"/>
              <a:t>oundational </a:t>
            </a:r>
            <a:r>
              <a:rPr lang="en-US" dirty="0"/>
              <a:t>concepts in </a:t>
            </a:r>
            <a:r>
              <a:rPr lang="en-US" dirty="0" smtClean="0"/>
              <a:t>CS should be taught by</a:t>
            </a:r>
          </a:p>
          <a:p>
            <a:pPr lvl="1"/>
            <a:r>
              <a:rPr lang="en-US" dirty="0" smtClean="0"/>
              <a:t>Integrating basic skills in technology with simple ideas about algorithmic thinking</a:t>
            </a:r>
          </a:p>
          <a:p>
            <a:pPr lvl="1"/>
            <a:r>
              <a:rPr lang="en-US" dirty="0" smtClean="0"/>
              <a:t>Adding short modules to</a:t>
            </a:r>
          </a:p>
          <a:p>
            <a:pPr lvl="2"/>
            <a:r>
              <a:rPr lang="en-US" dirty="0" smtClean="0"/>
              <a:t>Science</a:t>
            </a:r>
          </a:p>
          <a:p>
            <a:pPr lvl="2"/>
            <a:r>
              <a:rPr lang="en-US" dirty="0" smtClean="0"/>
              <a:t>Mathematics</a:t>
            </a:r>
          </a:p>
          <a:p>
            <a:pPr lvl="2"/>
            <a:r>
              <a:rPr lang="en-US" dirty="0" smtClean="0"/>
              <a:t>Social studies</a:t>
            </a:r>
            <a:endParaRPr lang="en-US" dirty="0"/>
          </a:p>
        </p:txBody>
      </p:sp>
    </p:spTree>
    <p:extLst>
      <p:ext uri="{BB962C8B-B14F-4D97-AF65-F5344CB8AC3E}">
        <p14:creationId xmlns:p14="http://schemas.microsoft.com/office/powerpoint/2010/main" xmlns="" val="32741132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a:t>
            </a:r>
            <a:r>
              <a:rPr lang="en-US" dirty="0" smtClean="0"/>
              <a:t>framework: Level One </a:t>
            </a:r>
            <a:r>
              <a:rPr lang="en-US" dirty="0"/>
              <a:t>– Summary Point</a:t>
            </a:r>
          </a:p>
        </p:txBody>
      </p:sp>
      <p:sp>
        <p:nvSpPr>
          <p:cNvPr id="3" name="Content Placeholder 2"/>
          <p:cNvSpPr>
            <a:spLocks noGrp="1"/>
          </p:cNvSpPr>
          <p:nvPr>
            <p:ph idx="1"/>
          </p:nvPr>
        </p:nvSpPr>
        <p:spPr/>
        <p:txBody>
          <a:bodyPr>
            <a:normAutofit/>
          </a:bodyPr>
          <a:lstStyle/>
          <a:p>
            <a:r>
              <a:rPr lang="en-US" dirty="0" smtClean="0"/>
              <a:t>Out of middle school:</a:t>
            </a:r>
          </a:p>
          <a:p>
            <a:pPr lvl="1"/>
            <a:r>
              <a:rPr lang="en-US" dirty="0" smtClean="0"/>
              <a:t>“students </a:t>
            </a:r>
            <a:r>
              <a:rPr lang="en-US" dirty="0"/>
              <a:t>should have gained experience using </a:t>
            </a:r>
            <a:r>
              <a:rPr lang="en-US" dirty="0" smtClean="0"/>
              <a:t>computers … They </a:t>
            </a:r>
            <a:r>
              <a:rPr lang="en-US" dirty="0"/>
              <a:t>should have used, modified, and created files for a variety of purposes, accessed the Internet and databases for both research and communication, and used other tools such as spreadsheets and graphics. Finally, they should have been introduced to the basic idea of algorithmic thinking and its uses in their daily lives</a:t>
            </a:r>
            <a:r>
              <a:rPr lang="en-US" dirty="0" smtClean="0"/>
              <a:t>.”</a:t>
            </a:r>
          </a:p>
        </p:txBody>
      </p:sp>
    </p:spTree>
    <p:extLst>
      <p:ext uri="{BB962C8B-B14F-4D97-AF65-F5344CB8AC3E}">
        <p14:creationId xmlns:p14="http://schemas.microsoft.com/office/powerpoint/2010/main" xmlns="" val="2414187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a:t>
            </a:r>
            <a:r>
              <a:rPr lang="en-US" dirty="0" smtClean="0"/>
              <a:t>framework: Level One </a:t>
            </a:r>
            <a:r>
              <a:rPr lang="en-US" dirty="0"/>
              <a:t>– </a:t>
            </a:r>
            <a:r>
              <a:rPr lang="en-US" dirty="0" smtClean="0"/>
              <a:t>Discussion Point</a:t>
            </a:r>
            <a:endParaRPr lang="en-US" dirty="0"/>
          </a:p>
        </p:txBody>
      </p:sp>
      <p:sp>
        <p:nvSpPr>
          <p:cNvPr id="3" name="Content Placeholder 2"/>
          <p:cNvSpPr>
            <a:spLocks noGrp="1"/>
          </p:cNvSpPr>
          <p:nvPr>
            <p:ph idx="1"/>
          </p:nvPr>
        </p:nvSpPr>
        <p:spPr/>
        <p:txBody>
          <a:bodyPr>
            <a:normAutofit/>
          </a:bodyPr>
          <a:lstStyle/>
          <a:p>
            <a:r>
              <a:rPr lang="en-US" dirty="0" smtClean="0"/>
              <a:t>Items that popped out to me as odd:</a:t>
            </a:r>
          </a:p>
          <a:p>
            <a:pPr lvl="1"/>
            <a:r>
              <a:rPr lang="en-US" dirty="0" smtClean="0"/>
              <a:t>“Develop </a:t>
            </a:r>
            <a:r>
              <a:rPr lang="en-US" dirty="0"/>
              <a:t>a simple understanding of an algorithm, such as text compression, search, or network routing, using computer-free </a:t>
            </a:r>
            <a:r>
              <a:rPr lang="en-US" dirty="0" smtClean="0"/>
              <a:t>exercises” (page 44)</a:t>
            </a:r>
          </a:p>
          <a:p>
            <a:pPr lvl="1"/>
            <a:r>
              <a:rPr lang="en-US" dirty="0" smtClean="0"/>
              <a:t>“Understand </a:t>
            </a:r>
            <a:r>
              <a:rPr lang="en-US" dirty="0"/>
              <a:t>how 0s and 1s can be used to represent information, such as digital images and </a:t>
            </a:r>
            <a:r>
              <a:rPr lang="en-US" dirty="0" smtClean="0"/>
              <a:t>numbers”</a:t>
            </a:r>
            <a:br>
              <a:rPr lang="en-US" dirty="0" smtClean="0"/>
            </a:br>
            <a:r>
              <a:rPr lang="en-US" dirty="0" smtClean="0"/>
              <a:t>(page 43)</a:t>
            </a:r>
          </a:p>
          <a:p>
            <a:pPr lvl="1"/>
            <a:r>
              <a:rPr lang="en-US" dirty="0"/>
              <a:t>Demonstrate an understanding of concepts underlying hardware, software, algorithms, and their practical </a:t>
            </a:r>
            <a:r>
              <a:rPr lang="en-US" dirty="0" smtClean="0"/>
              <a:t>applications” (???)</a:t>
            </a:r>
          </a:p>
        </p:txBody>
      </p:sp>
      <p:sp>
        <p:nvSpPr>
          <p:cNvPr id="4" name="Rectangle 3"/>
          <p:cNvSpPr/>
          <p:nvPr/>
        </p:nvSpPr>
        <p:spPr>
          <a:xfrm>
            <a:off x="4495800" y="3200400"/>
            <a:ext cx="11430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4387702"/>
            <a:ext cx="1143000" cy="3048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816376"/>
            <a:ext cx="9144000" cy="48746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1740710"/>
            <a:ext cx="8077200" cy="5041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42758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12" restart="whenNotActive" fill="hold" evtFilter="cancelBubble" nodeType="interactiveSeq">
                <p:stCondLst>
                  <p:cond evt="onClick" delay="0">
                    <p:tgtEl>
                      <p:spTgt spid="102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17" restart="whenNotActive" fill="hold" evtFilter="cancelBubble" nodeType="interactiveSeq">
                <p:stCondLst>
                  <p:cond evt="onClick" delay="0">
                    <p:tgtEl>
                      <p:spTgt spid="102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Four Level framework: Level </a:t>
            </a:r>
            <a:r>
              <a:rPr lang="en-US" dirty="0" smtClean="0"/>
              <a:t>Two – </a:t>
            </a:r>
            <a:r>
              <a:rPr lang="en-US" dirty="0"/>
              <a:t>Summary Point</a:t>
            </a:r>
          </a:p>
        </p:txBody>
      </p:sp>
      <p:sp>
        <p:nvSpPr>
          <p:cNvPr id="3" name="Content Placeholder 2"/>
          <p:cNvSpPr>
            <a:spLocks noGrp="1"/>
          </p:cNvSpPr>
          <p:nvPr>
            <p:ph idx="1"/>
          </p:nvPr>
        </p:nvSpPr>
        <p:spPr/>
        <p:txBody>
          <a:bodyPr>
            <a:normAutofit fontScale="92500" lnSpcReduction="20000"/>
          </a:bodyPr>
          <a:lstStyle/>
          <a:p>
            <a:r>
              <a:rPr lang="en-US" dirty="0" smtClean="0"/>
              <a:t>Computer Science in the modern world</a:t>
            </a:r>
          </a:p>
          <a:p>
            <a:r>
              <a:rPr lang="en-US" dirty="0"/>
              <a:t>one-year course accessible to </a:t>
            </a:r>
            <a:r>
              <a:rPr lang="en-US" dirty="0" smtClean="0"/>
              <a:t>all students, college bound or not</a:t>
            </a:r>
          </a:p>
          <a:p>
            <a:r>
              <a:rPr lang="en-US" dirty="0" smtClean="0"/>
              <a:t>“In </a:t>
            </a:r>
            <a:r>
              <a:rPr lang="en-US" dirty="0"/>
              <a:t>this course, high school students can acquire a fundamental understanding of the operation of computers and computer networks and create useful programs implementing simple algorithms. By developing Web pages that include images, sound, and text, they can acquire a working understanding of the Internet, common formats for data transmission, and some insights into the design of the </a:t>
            </a:r>
            <a:r>
              <a:rPr lang="en-US" dirty="0" smtClean="0"/>
              <a:t>human computer </a:t>
            </a:r>
            <a:r>
              <a:rPr lang="en-US" dirty="0"/>
              <a:t>interface. Exposure to career possibilities and discussion of ethical issues relating to computers should also be important threads in this course</a:t>
            </a:r>
            <a:r>
              <a:rPr lang="en-US" dirty="0" smtClean="0"/>
              <a:t>.”</a:t>
            </a:r>
            <a:endParaRPr lang="en-US" dirty="0"/>
          </a:p>
        </p:txBody>
      </p:sp>
      <mc:AlternateContent xmlns:mc="http://schemas.openxmlformats.org/markup-compatibility/2006">
        <mc:Choice xmlns:p14="http://schemas.microsoft.com/office/powerpoint/2010/main" xmlns="" Requires="p14">
          <p:contentPart p14:bwMode="auto" r:id="rId3">
            <p14:nvContentPartPr>
              <p14:cNvPr id="4" name="Ink 3"/>
              <p14:cNvContentPartPr/>
              <p14:nvPr/>
            </p14:nvContentPartPr>
            <p14:xfrm>
              <a:off x="1311840" y="5087880"/>
              <a:ext cx="3450600" cy="171000"/>
            </p14:xfrm>
          </p:contentPart>
        </mc:Choice>
        <mc:Fallback>
          <p:pic>
            <p:nvPicPr>
              <p:cNvPr id="4" name="Ink 3"/>
              <p:cNvPicPr/>
              <p:nvPr/>
            </p:nvPicPr>
            <p:blipFill>
              <a:blip r:embed="rId4" cstate="print"/>
              <a:stretch>
                <a:fillRect/>
              </a:stretch>
            </p:blipFill>
            <p:spPr>
              <a:xfrm>
                <a:off x="1296000" y="5024520"/>
                <a:ext cx="3482280" cy="297720"/>
              </a:xfrm>
              <a:prstGeom prst="rect">
                <a:avLst/>
              </a:prstGeom>
            </p:spPr>
          </p:pic>
        </mc:Fallback>
      </mc:AlternateContent>
    </p:spTree>
    <p:extLst>
      <p:ext uri="{BB962C8B-B14F-4D97-AF65-F5344CB8AC3E}">
        <p14:creationId xmlns:p14="http://schemas.microsoft.com/office/powerpoint/2010/main" xmlns="" val="2401042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1933</TotalTime>
  <Words>3536</Words>
  <Application>Microsoft Office PowerPoint</Application>
  <PresentationFormat>On-screen Show (4:3)</PresentationFormat>
  <Paragraphs>242</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Flow</vt:lpstr>
      <vt:lpstr>A Model Curriculum for K-12 Computer Science</vt:lpstr>
      <vt:lpstr>Luke Satoru Gusukuma</vt:lpstr>
      <vt:lpstr>Summary</vt:lpstr>
      <vt:lpstr>The Four Level framework – Summary Point</vt:lpstr>
      <vt:lpstr>The Four Level framework – Summary Point</vt:lpstr>
      <vt:lpstr>The Four Level framework: Level One – Summary Point</vt:lpstr>
      <vt:lpstr>The Four Level framework: Level One – Summary Point</vt:lpstr>
      <vt:lpstr>The Four Level framework: Level One – Discussion Point</vt:lpstr>
      <vt:lpstr>The Four Level framework: Level Two – Summary Point</vt:lpstr>
      <vt:lpstr>The Four Level framework: Level Two – Summary Point</vt:lpstr>
      <vt:lpstr>The Four Level framework: Level Two – Summary Point</vt:lpstr>
      <vt:lpstr>The Four Level framework: Level Two – Discussion Point</vt:lpstr>
      <vt:lpstr>The Four Level framework: Level Two – Discussion Point</vt:lpstr>
      <vt:lpstr>The Four Level framework: Level Three – Summary Point</vt:lpstr>
      <vt:lpstr>The Four Level framework: Level Four – Summary Point</vt:lpstr>
      <vt:lpstr>Why teach Computational Thinking?   How far should we go?</vt:lpstr>
      <vt:lpstr>Computer Science is Important Intellectually – Summary Point</vt:lpstr>
      <vt:lpstr>Computer Science is Important Intellectually – Discussion Point</vt:lpstr>
      <vt:lpstr>Versatilists – Summary Point</vt:lpstr>
      <vt:lpstr>Versatilists – Discussion Point</vt:lpstr>
      <vt:lpstr>IT Fluency – Summary Point</vt:lpstr>
      <vt:lpstr>IT Fluency – Summary Point</vt:lpstr>
      <vt:lpstr>IT Fluency (The Laundry list) – Summary Point</vt:lpstr>
      <vt:lpstr>IT Fluency (The Laundry list) – Summary Point</vt:lpstr>
      <vt:lpstr>IT Fluency (The Laundry list) – Summary Point</vt:lpstr>
      <vt:lpstr>IT Fluency – Discussion Point</vt:lpstr>
      <vt:lpstr>General Discussion Points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Model Curriculum for K-12 Comptuer Science</dc:title>
  <dc:creator>Luke</dc:creator>
  <cp:lastModifiedBy>Dennis Kafura</cp:lastModifiedBy>
  <cp:revision>52</cp:revision>
  <dcterms:created xsi:type="dcterms:W3CDTF">2013-10-02T19:03:44Z</dcterms:created>
  <dcterms:modified xsi:type="dcterms:W3CDTF">2013-10-16T12:32:48Z</dcterms:modified>
</cp:coreProperties>
</file>