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75" r:id="rId3"/>
    <p:sldId id="257" r:id="rId4"/>
    <p:sldId id="259" r:id="rId5"/>
    <p:sldId id="25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35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BD84B7-F4FE-403F-95E9-BC720BC4EA2E}" type="datetimeFigureOut">
              <a:rPr lang="en-US" smtClean="0"/>
              <a:pPr/>
              <a:t>10/29/2013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204242-BD31-45FA-BCB8-7C54AA78F7B3}" type="slidenum">
              <a:rPr lang="en-US" smtClean="0"/>
              <a:pPr/>
              <a:t>‹#›</a:t>
            </a:fld>
            <a:endParaRPr lang="en-US"/>
          </a:p>
        </p:txBody>
      </p:sp>
    </p:spTree>
    <p:extLst>
      <p:ext uri="{BB962C8B-B14F-4D97-AF65-F5344CB8AC3E}">
        <p14:creationId xmlns:p14="http://schemas.microsoft.com/office/powerpoint/2010/main" xmlns="" val="292791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204242-BD31-45FA-BCB8-7C54AA78F7B3}" type="slidenum">
              <a:rPr lang="en-US" smtClean="0"/>
              <a:pPr/>
              <a:t>18</a:t>
            </a:fld>
            <a:endParaRPr lang="en-US"/>
          </a:p>
        </p:txBody>
      </p:sp>
    </p:spTree>
    <p:extLst>
      <p:ext uri="{BB962C8B-B14F-4D97-AF65-F5344CB8AC3E}">
        <p14:creationId xmlns:p14="http://schemas.microsoft.com/office/powerpoint/2010/main" xmlns="" val="629694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7A85B69F-E111-47FC-962C-BB59554D9B94}" type="datetimeFigureOut">
              <a:rPr lang="en-US" smtClean="0"/>
              <a:pPr/>
              <a:t>10/29/2013</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B6FFDF54-88AC-4618-B12B-6468F3C9ACDD}"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85B69F-E111-47FC-962C-BB59554D9B94}" type="datetimeFigureOut">
              <a:rPr lang="en-US" smtClean="0"/>
              <a:pPr/>
              <a:t>10/29/2013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FDF54-88AC-4618-B12B-6468F3C9AC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85B69F-E111-47FC-962C-BB59554D9B94}" type="datetimeFigureOut">
              <a:rPr lang="en-US" smtClean="0"/>
              <a:pPr/>
              <a:t>10/29/2013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B6FFDF54-88AC-4618-B12B-6468F3C9AC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85B69F-E111-47FC-962C-BB59554D9B94}" type="datetimeFigureOut">
              <a:rPr lang="en-US" smtClean="0"/>
              <a:pPr/>
              <a:t>10/29/2013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FDF54-88AC-4618-B12B-6468F3C9ACDD}"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7A85B69F-E111-47FC-962C-BB59554D9B94}" type="datetimeFigureOut">
              <a:rPr lang="en-US" smtClean="0"/>
              <a:pPr/>
              <a:t>10/29/2013</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B6FFDF54-88AC-4618-B12B-6468F3C9ACDD}"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A85B69F-E111-47FC-962C-BB59554D9B94}" type="datetimeFigureOut">
              <a:rPr lang="en-US" smtClean="0"/>
              <a:pPr/>
              <a:t>10/29/2013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FDF54-88AC-4618-B12B-6468F3C9ACDD}"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A85B69F-E111-47FC-962C-BB59554D9B94}" type="datetimeFigureOut">
              <a:rPr lang="en-US" smtClean="0"/>
              <a:pPr/>
              <a:t>10/29/2013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FDF54-88AC-4618-B12B-6468F3C9ACDD}"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A85B69F-E111-47FC-962C-BB59554D9B94}" type="datetimeFigureOut">
              <a:rPr lang="en-US" smtClean="0"/>
              <a:pPr/>
              <a:t>10/29/2013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FDF54-88AC-4618-B12B-6468F3C9ACDD}"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A85B69F-E111-47FC-962C-BB59554D9B94}" type="datetimeFigureOut">
              <a:rPr lang="en-US" smtClean="0"/>
              <a:pPr/>
              <a:t>10/29/2013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FDF54-88AC-4618-B12B-6468F3C9AC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85B69F-E111-47FC-962C-BB59554D9B94}" type="datetimeFigureOut">
              <a:rPr lang="en-US" smtClean="0"/>
              <a:pPr/>
              <a:t>10/29/2013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B6FFDF54-88AC-4618-B12B-6468F3C9ACDD}"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85B69F-E111-47FC-962C-BB59554D9B94}" type="datetimeFigureOut">
              <a:rPr lang="en-US" smtClean="0"/>
              <a:pPr/>
              <a:t>10/29/2013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FDF54-88AC-4618-B12B-6468F3C9ACDD}"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7A85B69F-E111-47FC-962C-BB59554D9B94}" type="datetimeFigureOut">
              <a:rPr lang="en-US" smtClean="0"/>
              <a:pPr/>
              <a:t>10/29/2013</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B6FFDF54-88AC-4618-B12B-6468F3C9AC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572000"/>
            <a:ext cx="6172200" cy="1066800"/>
          </a:xfrm>
        </p:spPr>
        <p:txBody>
          <a:bodyPr>
            <a:normAutofit lnSpcReduction="10000"/>
          </a:bodyPr>
          <a:lstStyle/>
          <a:p>
            <a:r>
              <a:rPr lang="en-US" dirty="0" smtClean="0"/>
              <a:t>Presented by:</a:t>
            </a:r>
          </a:p>
          <a:p>
            <a:r>
              <a:rPr lang="en-US" dirty="0" smtClean="0"/>
              <a:t>Mohammad Shabbir Hasan</a:t>
            </a:r>
          </a:p>
          <a:p>
            <a:r>
              <a:rPr lang="en-US" dirty="0" smtClean="0"/>
              <a:t>shabbir5@vt.edu</a:t>
            </a:r>
            <a:endParaRPr lang="en-US" dirty="0"/>
          </a:p>
        </p:txBody>
      </p:sp>
      <p:sp>
        <p:nvSpPr>
          <p:cNvPr id="2" name="Title 1"/>
          <p:cNvSpPr>
            <a:spLocks noGrp="1"/>
          </p:cNvSpPr>
          <p:nvPr>
            <p:ph type="title"/>
          </p:nvPr>
        </p:nvSpPr>
        <p:spPr>
          <a:xfrm>
            <a:off x="457200" y="762000"/>
            <a:ext cx="6324600" cy="2209800"/>
          </a:xfrm>
        </p:spPr>
        <p:txBody>
          <a:bodyPr/>
          <a:lstStyle/>
          <a:p>
            <a:pPr algn="l"/>
            <a:r>
              <a:rPr lang="en-US" sz="3600" dirty="0" smtClean="0"/>
              <a:t>REPRESENTING GEOMETRIC CONSTRUCTIONS AS PROGRAMS</a:t>
            </a:r>
            <a:endParaRPr lang="en-US" dirty="0"/>
          </a:p>
        </p:txBody>
      </p:sp>
      <p:sp>
        <p:nvSpPr>
          <p:cNvPr id="5" name="Subtitle 2"/>
          <p:cNvSpPr txBox="1">
            <a:spLocks/>
          </p:cNvSpPr>
          <p:nvPr/>
        </p:nvSpPr>
        <p:spPr>
          <a:xfrm>
            <a:off x="533400" y="3241964"/>
            <a:ext cx="6248400" cy="914400"/>
          </a:xfrm>
          <a:prstGeom prst="rect">
            <a:avLst/>
          </a:prstGeom>
        </p:spPr>
        <p:txBody>
          <a:bodyPr vert="horz" lIns="91440" tIns="45720" rIns="91440" bIns="45720" rtlCol="0" anchor="ctr">
            <a:normAutofit lnSpcReduction="10000"/>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r>
              <a:rPr lang="en-US" sz="1600" dirty="0"/>
              <a:t>Author: </a:t>
            </a:r>
            <a:r>
              <a:rPr lang="en-US" sz="1600" dirty="0" smtClean="0"/>
              <a:t>Bruce </a:t>
            </a:r>
            <a:r>
              <a:rPr lang="en-US" sz="1600" dirty="0" err="1" smtClean="0"/>
              <a:t>Sherin</a:t>
            </a:r>
            <a:endParaRPr lang="en-US" sz="1600" dirty="0" smtClean="0"/>
          </a:p>
          <a:p>
            <a:r>
              <a:rPr lang="en-US" sz="1600" dirty="0"/>
              <a:t>School of Education and Social </a:t>
            </a:r>
            <a:r>
              <a:rPr lang="en-US" sz="1600" dirty="0" smtClean="0"/>
              <a:t>Policy, </a:t>
            </a:r>
          </a:p>
          <a:p>
            <a:r>
              <a:rPr lang="en-US" sz="1600" dirty="0" smtClean="0"/>
              <a:t>Northwestern </a:t>
            </a:r>
            <a:r>
              <a:rPr lang="en-US" sz="1600" dirty="0"/>
              <a:t>University</a:t>
            </a:r>
            <a:endParaRPr lang="en-US" sz="1600" dirty="0" smtClean="0"/>
          </a:p>
        </p:txBody>
      </p:sp>
    </p:spTree>
    <p:extLst>
      <p:ext uri="{BB962C8B-B14F-4D97-AF65-F5344CB8AC3E}">
        <p14:creationId xmlns:p14="http://schemas.microsoft.com/office/powerpoint/2010/main" xmlns="" val="3709941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1</a:t>
            </a:r>
            <a:endParaRPr lang="en-US"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2211" y="1719263"/>
            <a:ext cx="6183389" cy="33538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533400" y="5181600"/>
            <a:ext cx="7696200" cy="923330"/>
          </a:xfrm>
          <a:prstGeom prst="rect">
            <a:avLst/>
          </a:prstGeom>
        </p:spPr>
        <p:txBody>
          <a:bodyPr wrap="square">
            <a:spAutoFit/>
          </a:bodyPr>
          <a:lstStyle/>
          <a:p>
            <a:pPr marL="285750" indent="-285750">
              <a:buFont typeface="Arial" pitchFamily="34" charset="0"/>
              <a:buChar char="•"/>
            </a:pPr>
            <a:r>
              <a:rPr lang="en-US" dirty="0"/>
              <a:t>D</a:t>
            </a:r>
            <a:r>
              <a:rPr lang="en-US" dirty="0" smtClean="0"/>
              <a:t>raws a point. </a:t>
            </a:r>
          </a:p>
          <a:p>
            <a:pPr marL="285750" indent="-285750">
              <a:buFont typeface="Arial" pitchFamily="34" charset="0"/>
              <a:buChar char="•"/>
            </a:pPr>
            <a:r>
              <a:rPr lang="en-US" dirty="0"/>
              <a:t>T</a:t>
            </a:r>
            <a:r>
              <a:rPr lang="en-US" dirty="0" smtClean="0"/>
              <a:t>hen tells the turtle to turn right 45. and go forward 50 steps </a:t>
            </a:r>
          </a:p>
          <a:p>
            <a:pPr marL="285750" indent="-285750">
              <a:buFont typeface="Arial" pitchFamily="34" charset="0"/>
              <a:buChar char="•"/>
            </a:pPr>
            <a:r>
              <a:rPr lang="en-US" dirty="0" smtClean="0"/>
              <a:t>Makes a second point.</a:t>
            </a:r>
            <a:endParaRPr lang="en-US" dirty="0"/>
          </a:p>
        </p:txBody>
      </p:sp>
    </p:spTree>
    <p:extLst>
      <p:ext uri="{BB962C8B-B14F-4D97-AF65-F5344CB8AC3E}">
        <p14:creationId xmlns:p14="http://schemas.microsoft.com/office/powerpoint/2010/main" xmlns="" val="24151116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2</a:t>
            </a:r>
            <a:endParaRPr lang="en-US"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1" y="1870581"/>
            <a:ext cx="5943599" cy="295507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475129" y="4876800"/>
            <a:ext cx="7772400" cy="1754326"/>
          </a:xfrm>
          <a:prstGeom prst="rect">
            <a:avLst/>
          </a:prstGeom>
        </p:spPr>
        <p:txBody>
          <a:bodyPr wrap="square">
            <a:spAutoFit/>
          </a:bodyPr>
          <a:lstStyle/>
          <a:p>
            <a:pPr marL="285750" indent="-285750">
              <a:buFont typeface="Arial" pitchFamily="34" charset="0"/>
              <a:buChar char="•"/>
            </a:pPr>
            <a:r>
              <a:rPr lang="en-US" dirty="0" smtClean="0"/>
              <a:t>First </a:t>
            </a:r>
            <a:r>
              <a:rPr lang="en-US" dirty="0"/>
              <a:t>draws two circles, one </a:t>
            </a:r>
            <a:r>
              <a:rPr lang="en-US" dirty="0" smtClean="0"/>
              <a:t>centered on </a:t>
            </a:r>
            <a:r>
              <a:rPr lang="en-US" dirty="0"/>
              <a:t>point a and through point </a:t>
            </a:r>
            <a:r>
              <a:rPr lang="en-US" i="1" dirty="0"/>
              <a:t>b</a:t>
            </a:r>
            <a:r>
              <a:rPr lang="en-US" dirty="0"/>
              <a:t>, and the other centered on </a:t>
            </a:r>
            <a:r>
              <a:rPr lang="en-US" i="1" dirty="0"/>
              <a:t>b </a:t>
            </a:r>
            <a:r>
              <a:rPr lang="en-US" dirty="0"/>
              <a:t>and through </a:t>
            </a:r>
            <a:r>
              <a:rPr lang="en-US" i="1" dirty="0" smtClean="0"/>
              <a:t>a</a:t>
            </a:r>
            <a:r>
              <a:rPr lang="en-US" dirty="0" smtClean="0"/>
              <a:t>.</a:t>
            </a:r>
          </a:p>
          <a:p>
            <a:pPr marL="285750" indent="-285750">
              <a:buFont typeface="Arial" pitchFamily="34" charset="0"/>
              <a:buChar char="•"/>
            </a:pPr>
            <a:r>
              <a:rPr lang="en-US" dirty="0" smtClean="0"/>
              <a:t>Then</a:t>
            </a:r>
            <a:r>
              <a:rPr lang="en-US" dirty="0"/>
              <a:t>, in the third line of the program, the </a:t>
            </a:r>
            <a:r>
              <a:rPr lang="en-US" b="1" dirty="0" err="1"/>
              <a:t>ccint</a:t>
            </a:r>
            <a:r>
              <a:rPr lang="en-US" b="1" dirty="0"/>
              <a:t> </a:t>
            </a:r>
            <a:r>
              <a:rPr lang="en-US" dirty="0"/>
              <a:t>command is used to </a:t>
            </a:r>
            <a:r>
              <a:rPr lang="en-US" dirty="0" smtClean="0"/>
              <a:t>find the </a:t>
            </a:r>
            <a:r>
              <a:rPr lang="en-US" dirty="0"/>
              <a:t>intersection of the two circles. </a:t>
            </a:r>
          </a:p>
          <a:p>
            <a:pPr marL="285750" indent="-285750">
              <a:buFont typeface="Arial" pitchFamily="34" charset="0"/>
              <a:buChar char="•"/>
            </a:pPr>
            <a:r>
              <a:rPr lang="en-US" dirty="0" smtClean="0"/>
              <a:t>Finally</a:t>
            </a:r>
            <a:r>
              <a:rPr lang="en-US" dirty="0"/>
              <a:t>, the last line of the </a:t>
            </a:r>
            <a:r>
              <a:rPr lang="en-US" dirty="0" smtClean="0"/>
              <a:t>procedure draws </a:t>
            </a:r>
            <a:r>
              <a:rPr lang="en-US" dirty="0"/>
              <a:t>a line that connects these two intersection points.</a:t>
            </a:r>
          </a:p>
        </p:txBody>
      </p:sp>
    </p:spTree>
    <p:extLst>
      <p:ext uri="{BB962C8B-B14F-4D97-AF65-F5344CB8AC3E}">
        <p14:creationId xmlns:p14="http://schemas.microsoft.com/office/powerpoint/2010/main" xmlns="" val="1747881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3 (added some Interactivity)</a:t>
            </a:r>
            <a:endParaRPr lang="en-US"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4800" y="1676400"/>
            <a:ext cx="3992441" cy="4648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4343400" y="1676400"/>
            <a:ext cx="4572000" cy="3970318"/>
          </a:xfrm>
          <a:prstGeom prst="rect">
            <a:avLst/>
          </a:prstGeom>
        </p:spPr>
        <p:txBody>
          <a:bodyPr>
            <a:spAutoFit/>
          </a:bodyPr>
          <a:lstStyle/>
          <a:p>
            <a:r>
              <a:rPr lang="en-US" dirty="0" smtClean="0"/>
              <a:t>Made </a:t>
            </a:r>
            <a:r>
              <a:rPr lang="en-US" dirty="0"/>
              <a:t>two specific additions that </a:t>
            </a:r>
            <a:r>
              <a:rPr lang="en-US" dirty="0" smtClean="0"/>
              <a:t>are relevant </a:t>
            </a:r>
            <a:r>
              <a:rPr lang="en-US" dirty="0"/>
              <a:t>here. </a:t>
            </a:r>
            <a:endParaRPr lang="en-US" dirty="0" smtClean="0"/>
          </a:p>
          <a:p>
            <a:pPr marL="285750" indent="-285750">
              <a:buFont typeface="Arial" pitchFamily="34" charset="0"/>
              <a:buChar char="•"/>
            </a:pPr>
            <a:r>
              <a:rPr lang="en-US" dirty="0" smtClean="0"/>
              <a:t>First</a:t>
            </a:r>
            <a:r>
              <a:rPr lang="en-US" dirty="0"/>
              <a:t>, </a:t>
            </a:r>
            <a:r>
              <a:rPr lang="en-US" dirty="0" smtClean="0"/>
              <a:t>we created </a:t>
            </a:r>
            <a:r>
              <a:rPr lang="en-US" dirty="0"/>
              <a:t>a command called </a:t>
            </a:r>
            <a:r>
              <a:rPr lang="en-US" b="1" dirty="0"/>
              <a:t>ask-for-point</a:t>
            </a:r>
            <a:r>
              <a:rPr lang="en-US" dirty="0" smtClean="0"/>
              <a:t>. When </a:t>
            </a:r>
            <a:r>
              <a:rPr lang="en-US" dirty="0"/>
              <a:t>this command is </a:t>
            </a:r>
            <a:r>
              <a:rPr lang="en-US" dirty="0" smtClean="0"/>
              <a:t>executed, the </a:t>
            </a:r>
            <a:r>
              <a:rPr lang="en-US" dirty="0"/>
              <a:t>user is prompted to click somewhere in the graphics display, and a </a:t>
            </a:r>
            <a:r>
              <a:rPr lang="en-US" dirty="0" smtClean="0"/>
              <a:t>new point </a:t>
            </a:r>
            <a:r>
              <a:rPr lang="en-US" dirty="0"/>
              <a:t>is then created at the indicated location. </a:t>
            </a:r>
            <a:endParaRPr lang="en-US" dirty="0" smtClean="0"/>
          </a:p>
          <a:p>
            <a:pPr marL="285750" indent="-285750">
              <a:buFont typeface="Arial" pitchFamily="34" charset="0"/>
              <a:buChar char="•"/>
            </a:pPr>
            <a:r>
              <a:rPr lang="en-US" dirty="0" smtClean="0"/>
              <a:t>When </a:t>
            </a:r>
            <a:r>
              <a:rPr lang="en-US" dirty="0"/>
              <a:t>this program </a:t>
            </a:r>
            <a:r>
              <a:rPr lang="en-US" dirty="0" smtClean="0"/>
              <a:t>runs, </a:t>
            </a:r>
            <a:r>
              <a:rPr lang="en-US" dirty="0"/>
              <a:t>the user </a:t>
            </a:r>
            <a:r>
              <a:rPr lang="en-US" dirty="0" smtClean="0"/>
              <a:t>is prompted to select locations for the two initial points. The program then joins these </a:t>
            </a:r>
            <a:r>
              <a:rPr lang="en-US" dirty="0"/>
              <a:t>two points, and then constructs </a:t>
            </a:r>
            <a:r>
              <a:rPr lang="en-US" dirty="0" smtClean="0"/>
              <a:t>the bisector</a:t>
            </a:r>
            <a:r>
              <a:rPr lang="en-US" dirty="0"/>
              <a:t>, just as in </a:t>
            </a:r>
            <a:r>
              <a:rPr lang="en-US" dirty="0" smtClean="0"/>
              <a:t>previous versions </a:t>
            </a:r>
            <a:r>
              <a:rPr lang="en-US" dirty="0"/>
              <a:t>of </a:t>
            </a:r>
            <a:r>
              <a:rPr lang="en-US" b="1" dirty="0"/>
              <a:t>bisect-ab</a:t>
            </a:r>
            <a:r>
              <a:rPr lang="en-US" dirty="0"/>
              <a:t>.</a:t>
            </a:r>
          </a:p>
        </p:txBody>
      </p:sp>
    </p:spTree>
    <p:extLst>
      <p:ext uri="{BB962C8B-B14F-4D97-AF65-F5344CB8AC3E}">
        <p14:creationId xmlns:p14="http://schemas.microsoft.com/office/powerpoint/2010/main" xmlns="" val="984121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3 (contd.)</a:t>
            </a:r>
            <a:endParaRPr lang="en-US" dirty="0"/>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1000" y="1905000"/>
            <a:ext cx="8407400" cy="28336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457200" y="4800600"/>
            <a:ext cx="8305800" cy="1477328"/>
          </a:xfrm>
          <a:prstGeom prst="rect">
            <a:avLst/>
          </a:prstGeom>
        </p:spPr>
        <p:txBody>
          <a:bodyPr wrap="square">
            <a:spAutoFit/>
          </a:bodyPr>
          <a:lstStyle/>
          <a:p>
            <a:pPr marL="285750" indent="-285750">
              <a:buFont typeface="Arial" pitchFamily="34" charset="0"/>
              <a:buChar char="•"/>
            </a:pPr>
            <a:r>
              <a:rPr lang="en-US" dirty="0" smtClean="0"/>
              <a:t>Second, we also added the capability for some true dynamic interaction with the graphical display. When this feature is turned on, the user can drag point a or b in our above constructions. </a:t>
            </a:r>
          </a:p>
          <a:p>
            <a:pPr marL="285750" indent="-285750">
              <a:buFont typeface="Arial" pitchFamily="34" charset="0"/>
              <a:buChar char="•"/>
            </a:pPr>
            <a:r>
              <a:rPr lang="en-US" dirty="0" smtClean="0"/>
              <a:t>The figure above shows a sequence where point b has been dragged down and to the right. </a:t>
            </a:r>
            <a:endParaRPr lang="en-US" dirty="0"/>
          </a:p>
        </p:txBody>
      </p:sp>
    </p:spTree>
    <p:extLst>
      <p:ext uri="{BB962C8B-B14F-4D97-AF65-F5344CB8AC3E}">
        <p14:creationId xmlns:p14="http://schemas.microsoft.com/office/powerpoint/2010/main" xmlns="" val="468860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4 (introducing variables)</a:t>
            </a:r>
            <a:endParaRPr lang="en-US" dirty="0"/>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1001" y="1719263"/>
            <a:ext cx="4190999" cy="440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4724400" y="1752600"/>
            <a:ext cx="4191000" cy="3139321"/>
          </a:xfrm>
          <a:prstGeom prst="rect">
            <a:avLst/>
          </a:prstGeom>
        </p:spPr>
        <p:txBody>
          <a:bodyPr wrap="square">
            <a:spAutoFit/>
          </a:bodyPr>
          <a:lstStyle/>
          <a:p>
            <a:pPr marL="285750" indent="-285750">
              <a:buFont typeface="Arial" pitchFamily="34" charset="0"/>
              <a:buChar char="•"/>
            </a:pPr>
            <a:r>
              <a:rPr lang="en-US" dirty="0"/>
              <a:t>This new procedure takes two inputs,</a:t>
            </a:r>
          </a:p>
          <a:p>
            <a:pPr marL="285750" indent="-285750">
              <a:buFont typeface="Arial" pitchFamily="34" charset="0"/>
              <a:buChar char="•"/>
            </a:pPr>
            <a:r>
              <a:rPr lang="en-US" dirty="0"/>
              <a:t>named </a:t>
            </a:r>
            <a:r>
              <a:rPr lang="en-US" b="1" dirty="0"/>
              <a:t>p1 </a:t>
            </a:r>
            <a:r>
              <a:rPr lang="en-US" dirty="0"/>
              <a:t>and </a:t>
            </a:r>
            <a:r>
              <a:rPr lang="en-US" b="1" dirty="0"/>
              <a:t>p2</a:t>
            </a:r>
            <a:r>
              <a:rPr lang="en-US" dirty="0"/>
              <a:t>, as specified at the top of the procedure. </a:t>
            </a:r>
            <a:endParaRPr lang="en-US" dirty="0" smtClean="0"/>
          </a:p>
          <a:p>
            <a:pPr marL="285750" indent="-285750">
              <a:buFont typeface="Arial" pitchFamily="34" charset="0"/>
              <a:buChar char="•"/>
            </a:pPr>
            <a:r>
              <a:rPr lang="en-US" dirty="0" smtClean="0"/>
              <a:t>The procedure begins </a:t>
            </a:r>
            <a:r>
              <a:rPr lang="en-US" dirty="0"/>
              <a:t>by drawing the two circles, as before. </a:t>
            </a:r>
            <a:endParaRPr lang="en-US" dirty="0" smtClean="0"/>
          </a:p>
          <a:p>
            <a:pPr marL="285750" indent="-285750">
              <a:buFont typeface="Arial" pitchFamily="34" charset="0"/>
              <a:buChar char="•"/>
            </a:pPr>
            <a:r>
              <a:rPr lang="en-US" dirty="0" smtClean="0"/>
              <a:t>Then </a:t>
            </a:r>
            <a:r>
              <a:rPr lang="en-US" dirty="0"/>
              <a:t>it finds the </a:t>
            </a:r>
            <a:r>
              <a:rPr lang="en-US" dirty="0" smtClean="0"/>
              <a:t>intersections of </a:t>
            </a:r>
            <a:r>
              <a:rPr lang="en-US" dirty="0"/>
              <a:t>these two circles and stores them in the local variable named ‘</a:t>
            </a:r>
            <a:r>
              <a:rPr lang="en-US" dirty="0" err="1"/>
              <a:t>int</a:t>
            </a:r>
            <a:r>
              <a:rPr lang="en-US" dirty="0"/>
              <a:t>’. </a:t>
            </a:r>
            <a:endParaRPr lang="en-US" dirty="0" smtClean="0"/>
          </a:p>
          <a:p>
            <a:pPr marL="285750" indent="-285750">
              <a:buFont typeface="Arial" pitchFamily="34" charset="0"/>
              <a:buChar char="•"/>
            </a:pPr>
            <a:r>
              <a:rPr lang="en-US" dirty="0" smtClean="0"/>
              <a:t>Finally</a:t>
            </a:r>
            <a:r>
              <a:rPr lang="en-US" dirty="0"/>
              <a:t>, </a:t>
            </a:r>
            <a:r>
              <a:rPr lang="en-US" b="1" dirty="0" err="1" smtClean="0"/>
              <a:t>int</a:t>
            </a:r>
            <a:r>
              <a:rPr lang="en-US" b="1" dirty="0" smtClean="0"/>
              <a:t> </a:t>
            </a:r>
            <a:r>
              <a:rPr lang="en-US" dirty="0" smtClean="0"/>
              <a:t>is </a:t>
            </a:r>
            <a:r>
              <a:rPr lang="en-US" dirty="0"/>
              <a:t>passed as an argument to </a:t>
            </a:r>
            <a:r>
              <a:rPr lang="en-US" b="1" dirty="0"/>
              <a:t>join</a:t>
            </a:r>
            <a:r>
              <a:rPr lang="en-US" dirty="0"/>
              <a:t>, and the bisector segment is drawn.</a:t>
            </a:r>
          </a:p>
        </p:txBody>
      </p:sp>
    </p:spTree>
    <p:extLst>
      <p:ext uri="{BB962C8B-B14F-4D97-AF65-F5344CB8AC3E}">
        <p14:creationId xmlns:p14="http://schemas.microsoft.com/office/powerpoint/2010/main" xmlns="" val="6618018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5 (A compact one)</a:t>
            </a:r>
            <a:endParaRPr lang="en-US" dirty="0"/>
          </a:p>
        </p:txBody>
      </p:sp>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1000" y="1752600"/>
            <a:ext cx="8407400" cy="34370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381000" y="5181600"/>
            <a:ext cx="8305800" cy="1200329"/>
          </a:xfrm>
          <a:prstGeom prst="rect">
            <a:avLst/>
          </a:prstGeom>
        </p:spPr>
        <p:txBody>
          <a:bodyPr wrap="square">
            <a:spAutoFit/>
          </a:bodyPr>
          <a:lstStyle/>
          <a:p>
            <a:pPr marL="285750" indent="-285750">
              <a:buFont typeface="Arial" pitchFamily="34" charset="0"/>
              <a:buChar char="•"/>
            </a:pPr>
            <a:r>
              <a:rPr lang="en-US" dirty="0" smtClean="0"/>
              <a:t>In this procedure, each </a:t>
            </a:r>
            <a:r>
              <a:rPr lang="en-US" dirty="0"/>
              <a:t>of the calls to </a:t>
            </a:r>
            <a:r>
              <a:rPr lang="en-US" b="1" dirty="0" smtClean="0"/>
              <a:t>circle </a:t>
            </a:r>
            <a:r>
              <a:rPr lang="en-US" dirty="0" smtClean="0"/>
              <a:t>produce </a:t>
            </a:r>
            <a:r>
              <a:rPr lang="en-US" dirty="0"/>
              <a:t>outputs that serve as </a:t>
            </a:r>
            <a:r>
              <a:rPr lang="en-US" dirty="0" smtClean="0"/>
              <a:t>the inputs </a:t>
            </a:r>
            <a:r>
              <a:rPr lang="en-US" dirty="0"/>
              <a:t>to </a:t>
            </a:r>
            <a:r>
              <a:rPr lang="en-US" b="1" dirty="0" err="1"/>
              <a:t>ccint</a:t>
            </a:r>
            <a:r>
              <a:rPr lang="en-US" dirty="0"/>
              <a:t>. </a:t>
            </a:r>
            <a:endParaRPr lang="en-US" dirty="0" smtClean="0"/>
          </a:p>
          <a:p>
            <a:pPr marL="285750" indent="-285750">
              <a:buFont typeface="Arial" pitchFamily="34" charset="0"/>
              <a:buChar char="•"/>
            </a:pPr>
            <a:r>
              <a:rPr lang="en-US" dirty="0" smtClean="0"/>
              <a:t>The </a:t>
            </a:r>
            <a:r>
              <a:rPr lang="en-US" dirty="0"/>
              <a:t>output of </a:t>
            </a:r>
            <a:r>
              <a:rPr lang="en-US" b="1" dirty="0" err="1"/>
              <a:t>ccint</a:t>
            </a:r>
            <a:r>
              <a:rPr lang="en-US" b="1" dirty="0"/>
              <a:t> </a:t>
            </a:r>
            <a:r>
              <a:rPr lang="en-US" dirty="0"/>
              <a:t>(</a:t>
            </a:r>
            <a:r>
              <a:rPr lang="en-US" dirty="0" smtClean="0"/>
              <a:t>the intersection </a:t>
            </a:r>
            <a:r>
              <a:rPr lang="en-US" dirty="0"/>
              <a:t>points) then, in turn, serves as the input to </a:t>
            </a:r>
            <a:r>
              <a:rPr lang="en-US" b="1" dirty="0"/>
              <a:t>join</a:t>
            </a:r>
            <a:r>
              <a:rPr lang="en-US" dirty="0"/>
              <a:t>.</a:t>
            </a:r>
          </a:p>
        </p:txBody>
      </p:sp>
    </p:spTree>
    <p:extLst>
      <p:ext uri="{BB962C8B-B14F-4D97-AF65-F5344CB8AC3E}">
        <p14:creationId xmlns:p14="http://schemas.microsoft.com/office/powerpoint/2010/main" xmlns="" val="2648449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6 (A more complex one)</a:t>
            </a:r>
            <a:endParaRPr lang="en-US" dirty="0"/>
          </a:p>
        </p:txBody>
      </p:sp>
      <p:pic>
        <p:nvPicPr>
          <p:cNvPr id="7170"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4800" y="1719263"/>
            <a:ext cx="4273986" cy="440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4572000" y="1628507"/>
            <a:ext cx="4114800" cy="3416320"/>
          </a:xfrm>
          <a:prstGeom prst="rect">
            <a:avLst/>
          </a:prstGeom>
        </p:spPr>
        <p:txBody>
          <a:bodyPr wrap="square">
            <a:spAutoFit/>
          </a:bodyPr>
          <a:lstStyle/>
          <a:p>
            <a:pPr marL="285750" indent="-285750">
              <a:buFont typeface="Arial" pitchFamily="34" charset="0"/>
              <a:buChar char="•"/>
            </a:pPr>
            <a:r>
              <a:rPr lang="en-US" dirty="0" smtClean="0"/>
              <a:t>This figure shows </a:t>
            </a:r>
            <a:r>
              <a:rPr lang="en-US" dirty="0"/>
              <a:t>an example in </a:t>
            </a:r>
            <a:r>
              <a:rPr lang="en-US" dirty="0" smtClean="0"/>
              <a:t>which the </a:t>
            </a:r>
            <a:r>
              <a:rPr lang="en-US" b="1" dirty="0"/>
              <a:t>compact-bisect </a:t>
            </a:r>
            <a:r>
              <a:rPr lang="en-US" dirty="0" smtClean="0"/>
              <a:t>program has been used for the construction of the centroid of a triangle. </a:t>
            </a:r>
          </a:p>
          <a:p>
            <a:pPr marL="285750" indent="-285750">
              <a:buFont typeface="Arial" pitchFamily="34" charset="0"/>
              <a:buChar char="•"/>
            </a:pPr>
            <a:r>
              <a:rPr lang="en-US" dirty="0" smtClean="0"/>
              <a:t>This program constructs bisectors of two sides of the triangle. The resulting segments are then passed as inputs to the </a:t>
            </a:r>
            <a:r>
              <a:rPr lang="en-US" dirty="0" err="1" smtClean="0"/>
              <a:t>llint</a:t>
            </a:r>
            <a:r>
              <a:rPr lang="en-US" dirty="0"/>
              <a:t> </a:t>
            </a:r>
            <a:r>
              <a:rPr lang="en-US" dirty="0" smtClean="0"/>
              <a:t>command, which finds the intersection of two given lines. </a:t>
            </a:r>
          </a:p>
          <a:p>
            <a:pPr marL="285750" indent="-285750">
              <a:buFont typeface="Arial" pitchFamily="34" charset="0"/>
              <a:buChar char="•"/>
            </a:pPr>
            <a:r>
              <a:rPr lang="en-US" dirty="0" smtClean="0"/>
              <a:t>In this Figure, I have suppressed the circles in the construction for clarity.</a:t>
            </a:r>
            <a:endParaRPr lang="en-US" dirty="0"/>
          </a:p>
        </p:txBody>
      </p:sp>
    </p:spTree>
    <p:extLst>
      <p:ext uri="{BB962C8B-B14F-4D97-AF65-F5344CB8AC3E}">
        <p14:creationId xmlns:p14="http://schemas.microsoft.com/office/powerpoint/2010/main" xmlns="" val="1511171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a:t>Final Example </a:t>
            </a:r>
            <a:r>
              <a:rPr lang="en-US" sz="2800" dirty="0" smtClean="0"/>
              <a:t>(With turtle </a:t>
            </a:r>
            <a:r>
              <a:rPr lang="en-US" sz="2800" dirty="0"/>
              <a:t>geometry</a:t>
            </a:r>
            <a:br>
              <a:rPr lang="en-US" sz="2800" dirty="0"/>
            </a:br>
            <a:r>
              <a:rPr lang="en-US" sz="2800" dirty="0"/>
              <a:t>procedure)</a:t>
            </a:r>
            <a:endParaRPr lang="en-US" dirty="0"/>
          </a:p>
        </p:txBody>
      </p:sp>
      <p:pic>
        <p:nvPicPr>
          <p:cNvPr id="8194"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1000" y="1905000"/>
            <a:ext cx="8407400" cy="26716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381000" y="4724400"/>
            <a:ext cx="8382000" cy="646331"/>
          </a:xfrm>
          <a:prstGeom prst="rect">
            <a:avLst/>
          </a:prstGeom>
        </p:spPr>
        <p:txBody>
          <a:bodyPr wrap="square">
            <a:spAutoFit/>
          </a:bodyPr>
          <a:lstStyle/>
          <a:p>
            <a:r>
              <a:rPr lang="en-US" dirty="0" smtClean="0"/>
              <a:t>This procedure draws a regular polygon given two inputs, the number of sides (number-sides) and the length of a side (</a:t>
            </a:r>
            <a:r>
              <a:rPr lang="en-US" dirty="0" err="1" smtClean="0"/>
              <a:t>slength</a:t>
            </a:r>
            <a:r>
              <a:rPr lang="en-US" dirty="0" smtClean="0"/>
              <a:t>).</a:t>
            </a:r>
            <a:endParaRPr lang="en-US" dirty="0"/>
          </a:p>
        </p:txBody>
      </p:sp>
    </p:spTree>
    <p:extLst>
      <p:ext uri="{BB962C8B-B14F-4D97-AF65-F5344CB8AC3E}">
        <p14:creationId xmlns:p14="http://schemas.microsoft.com/office/powerpoint/2010/main" xmlns="" val="3829637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Final Example (with dynamic geometry sub-environment)</a:t>
            </a:r>
            <a:endParaRPr lang="en-US" dirty="0"/>
          </a:p>
        </p:txBody>
      </p:sp>
      <p:pic>
        <p:nvPicPr>
          <p:cNvPr id="9218" name="Picture 2"/>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1752600"/>
            <a:ext cx="8407400" cy="2590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502024" y="4419600"/>
            <a:ext cx="8610600" cy="2308324"/>
          </a:xfrm>
          <a:prstGeom prst="rect">
            <a:avLst/>
          </a:prstGeom>
        </p:spPr>
        <p:txBody>
          <a:bodyPr wrap="square">
            <a:spAutoFit/>
          </a:bodyPr>
          <a:lstStyle/>
          <a:p>
            <a:pPr marL="285750" indent="-285750">
              <a:buFont typeface="Arial" pitchFamily="34" charset="0"/>
              <a:buChar char="•"/>
            </a:pPr>
            <a:r>
              <a:rPr lang="en-US" dirty="0" smtClean="0"/>
              <a:t>The revised procedure, which is shown in this Figure , takes the number of sides as one of its inputs, but the other two inputs are points that will be the endpoints of one side of the polygon. </a:t>
            </a:r>
          </a:p>
          <a:p>
            <a:pPr marL="285750" indent="-285750">
              <a:buFont typeface="Arial" pitchFamily="34" charset="0"/>
              <a:buChar char="•"/>
            </a:pPr>
            <a:r>
              <a:rPr lang="en-US" dirty="0" smtClean="0"/>
              <a:t>Using these three inputs, the procedure can construct a regular polygon in which all of the vertices are labeled points.</a:t>
            </a:r>
          </a:p>
          <a:p>
            <a:pPr marL="285750" indent="-285750">
              <a:buFont typeface="Arial" pitchFamily="34" charset="0"/>
              <a:buChar char="•"/>
            </a:pPr>
            <a:r>
              <a:rPr lang="en-US" dirty="0" smtClean="0"/>
              <a:t>It uses the </a:t>
            </a:r>
            <a:r>
              <a:rPr lang="en-US" b="1" dirty="0" err="1"/>
              <a:t>goto</a:t>
            </a:r>
            <a:r>
              <a:rPr lang="en-US" b="1" dirty="0"/>
              <a:t> </a:t>
            </a:r>
            <a:r>
              <a:rPr lang="en-US" dirty="0"/>
              <a:t>and </a:t>
            </a:r>
            <a:r>
              <a:rPr lang="en-US" b="1" dirty="0" err="1"/>
              <a:t>aimto</a:t>
            </a:r>
            <a:r>
              <a:rPr lang="en-US" b="1" dirty="0"/>
              <a:t> </a:t>
            </a:r>
            <a:r>
              <a:rPr lang="en-US" dirty="0" smtClean="0"/>
              <a:t>commands to position and orient the turtle so that it is prepared to draw the remainder of the polygon, and the ml command outputs the length of the given line segment.</a:t>
            </a:r>
            <a:endParaRPr lang="en-US" dirty="0"/>
          </a:p>
        </p:txBody>
      </p:sp>
    </p:spTree>
    <p:extLst>
      <p:ext uri="{BB962C8B-B14F-4D97-AF65-F5344CB8AC3E}">
        <p14:creationId xmlns:p14="http://schemas.microsoft.com/office/powerpoint/2010/main" xmlns="" val="2004843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Here the author tried to establish that programming representations can be employed for geometric constructions. </a:t>
            </a:r>
          </a:p>
          <a:p>
            <a:r>
              <a:rPr lang="en-US" dirty="0"/>
              <a:t>T</a:t>
            </a:r>
            <a:r>
              <a:rPr lang="en-US" dirty="0" smtClean="0"/>
              <a:t>hrough </a:t>
            </a:r>
            <a:r>
              <a:rPr lang="en-US" dirty="0"/>
              <a:t>the merging of </a:t>
            </a:r>
            <a:r>
              <a:rPr lang="en-US" dirty="0" smtClean="0"/>
              <a:t>the </a:t>
            </a:r>
            <a:r>
              <a:rPr lang="en-US" dirty="0"/>
              <a:t>two approaches, </a:t>
            </a:r>
            <a:r>
              <a:rPr lang="en-US" dirty="0" smtClean="0"/>
              <a:t>some of </a:t>
            </a:r>
            <a:r>
              <a:rPr lang="en-US" dirty="0"/>
              <a:t>the benefits of both turtle geometry and dynamic </a:t>
            </a:r>
            <a:r>
              <a:rPr lang="en-US" dirty="0" smtClean="0"/>
              <a:t>geometry can be achieved. </a:t>
            </a:r>
            <a:r>
              <a:rPr lang="en-US" dirty="0"/>
              <a:t>Some </a:t>
            </a:r>
            <a:r>
              <a:rPr lang="en-US" dirty="0" smtClean="0"/>
              <a:t>of what </a:t>
            </a:r>
            <a:r>
              <a:rPr lang="en-US" dirty="0"/>
              <a:t>is hard in dynamic geometry environments </a:t>
            </a:r>
            <a:r>
              <a:rPr lang="en-US" dirty="0" smtClean="0"/>
              <a:t>is comparatively straightforward in </a:t>
            </a:r>
            <a:r>
              <a:rPr lang="en-US" dirty="0"/>
              <a:t>turtle geometry. </a:t>
            </a:r>
            <a:r>
              <a:rPr lang="en-US" dirty="0" smtClean="0"/>
              <a:t>Conversely, much </a:t>
            </a:r>
            <a:r>
              <a:rPr lang="en-US" dirty="0"/>
              <a:t>of what is hard in </a:t>
            </a:r>
            <a:r>
              <a:rPr lang="en-US" dirty="0" smtClean="0"/>
              <a:t>turtle geometry </a:t>
            </a:r>
            <a:r>
              <a:rPr lang="en-US" dirty="0"/>
              <a:t>is relatively easy with dynamic geometry-like tools</a:t>
            </a:r>
            <a:r>
              <a:rPr lang="en-US" dirty="0" smtClean="0"/>
              <a:t>.</a:t>
            </a:r>
          </a:p>
          <a:p>
            <a:r>
              <a:rPr lang="en-US" dirty="0"/>
              <a:t>I</a:t>
            </a:r>
            <a:r>
              <a:rPr lang="en-US" dirty="0" smtClean="0"/>
              <a:t>f </a:t>
            </a:r>
            <a:r>
              <a:rPr lang="en-US" dirty="0"/>
              <a:t>it is possible to get significant </a:t>
            </a:r>
            <a:r>
              <a:rPr lang="en-US" dirty="0" smtClean="0"/>
              <a:t>functionality by </a:t>
            </a:r>
            <a:r>
              <a:rPr lang="en-US" dirty="0"/>
              <a:t>enriching programming environments, it may be possible to apply a dynamic geometry-like approach to more sub-domains within mathematics</a:t>
            </a:r>
            <a:r>
              <a:rPr lang="en-US" dirty="0" smtClean="0"/>
              <a:t>. </a:t>
            </a:r>
            <a:r>
              <a:rPr lang="en-US" dirty="0"/>
              <a:t>Such environments </a:t>
            </a:r>
            <a:r>
              <a:rPr lang="en-US" dirty="0" smtClean="0"/>
              <a:t>might allow </a:t>
            </a:r>
            <a:r>
              <a:rPr lang="en-US" dirty="0"/>
              <a:t>teachers </a:t>
            </a:r>
            <a:r>
              <a:rPr lang="en-US" dirty="0" smtClean="0"/>
              <a:t>and students </a:t>
            </a:r>
            <a:r>
              <a:rPr lang="en-US" dirty="0"/>
              <a:t>to harness the power of computation </a:t>
            </a:r>
            <a:r>
              <a:rPr lang="en-US" dirty="0" smtClean="0"/>
              <a:t>across the </a:t>
            </a:r>
            <a:r>
              <a:rPr lang="en-US" dirty="0"/>
              <a:t>range of mathematical sub-disciplines.</a:t>
            </a:r>
            <a:endParaRPr lang="en-US" dirty="0" smtClean="0"/>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xmlns="" val="1993023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Name: Mohammad Shabbir Hasan</a:t>
            </a:r>
          </a:p>
          <a:p>
            <a:r>
              <a:rPr lang="en-US" dirty="0" smtClean="0"/>
              <a:t>Ph.D. Student in the CS department.</a:t>
            </a:r>
          </a:p>
          <a:p>
            <a:r>
              <a:rPr lang="en-US" dirty="0" smtClean="0"/>
              <a:t>Working with Dr. </a:t>
            </a:r>
            <a:r>
              <a:rPr lang="en-US" dirty="0" err="1" smtClean="0"/>
              <a:t>Liqing</a:t>
            </a:r>
            <a:r>
              <a:rPr lang="en-US" dirty="0" smtClean="0"/>
              <a:t> Zhang in the Computational Biology and Bioinformatics Lab.</a:t>
            </a:r>
          </a:p>
          <a:p>
            <a:r>
              <a:rPr lang="en-US" dirty="0" smtClean="0"/>
              <a:t>Working on predicting Insertions and Deletions (</a:t>
            </a:r>
            <a:r>
              <a:rPr lang="en-US" dirty="0" err="1" smtClean="0"/>
              <a:t>InDel</a:t>
            </a:r>
            <a:r>
              <a:rPr lang="en-US" dirty="0" smtClean="0"/>
              <a:t>) in Next Generation Sequencing data (main concentration is on Human Genome).</a:t>
            </a:r>
          </a:p>
          <a:p>
            <a:r>
              <a:rPr lang="en-US" dirty="0" smtClean="0"/>
              <a:t>Obtained </a:t>
            </a:r>
            <a:r>
              <a:rPr lang="en-US" dirty="0"/>
              <a:t>M</a:t>
            </a:r>
            <a:r>
              <a:rPr lang="en-US" dirty="0" smtClean="0"/>
              <a:t>asters in CS from the University of Akron, Ohio on Summer 2013.</a:t>
            </a:r>
          </a:p>
          <a:p>
            <a:r>
              <a:rPr lang="en-US" dirty="0" smtClean="0"/>
              <a:t>From Bangladesh.</a:t>
            </a:r>
            <a:endParaRPr lang="en-US" dirty="0"/>
          </a:p>
        </p:txBody>
      </p:sp>
      <p:sp>
        <p:nvSpPr>
          <p:cNvPr id="3" name="Title 2"/>
          <p:cNvSpPr>
            <a:spLocks noGrp="1"/>
          </p:cNvSpPr>
          <p:nvPr>
            <p:ph type="title"/>
          </p:nvPr>
        </p:nvSpPr>
        <p:spPr/>
        <p:txBody>
          <a:bodyPr/>
          <a:lstStyle/>
          <a:p>
            <a:r>
              <a:rPr lang="en-US" dirty="0" smtClean="0"/>
              <a:t>About Me</a:t>
            </a:r>
            <a:endParaRPr lang="en-US" dirty="0"/>
          </a:p>
        </p:txBody>
      </p:sp>
    </p:spTree>
    <p:extLst>
      <p:ext uri="{BB962C8B-B14F-4D97-AF65-F5344CB8AC3E}">
        <p14:creationId xmlns:p14="http://schemas.microsoft.com/office/powerpoint/2010/main" xmlns="" val="3674523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lgn="ctr">
              <a:buNone/>
            </a:pPr>
            <a:r>
              <a:rPr lang="en-US" sz="4800" dirty="0" smtClean="0"/>
              <a:t>Thank You</a:t>
            </a:r>
            <a:endParaRPr lang="en-US" sz="4800" dirty="0"/>
          </a:p>
        </p:txBody>
      </p:sp>
    </p:spTree>
    <p:extLst>
      <p:ext uri="{BB962C8B-B14F-4D97-AF65-F5344CB8AC3E}">
        <p14:creationId xmlns:p14="http://schemas.microsoft.com/office/powerpoint/2010/main" xmlns="" val="511600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dirty="0" smtClean="0"/>
              <a:t>Illustrating the </a:t>
            </a:r>
            <a:r>
              <a:rPr lang="en-US" sz="2400" dirty="0"/>
              <a:t>ways in </a:t>
            </a:r>
            <a:r>
              <a:rPr lang="en-US" sz="2400" dirty="0" smtClean="0"/>
              <a:t>which computer </a:t>
            </a:r>
            <a:r>
              <a:rPr lang="en-US" sz="2400" dirty="0"/>
              <a:t>environments </a:t>
            </a:r>
            <a:r>
              <a:rPr lang="en-US" sz="2400" dirty="0" smtClean="0"/>
              <a:t>have transformed to the </a:t>
            </a:r>
            <a:r>
              <a:rPr lang="en-US" sz="2400" dirty="0"/>
              <a:t>practice of mathematics </a:t>
            </a:r>
            <a:r>
              <a:rPr lang="en-US" sz="2400" dirty="0" smtClean="0"/>
              <a:t>or mathematics </a:t>
            </a:r>
            <a:r>
              <a:rPr lang="en-US" sz="2400" dirty="0"/>
              <a:t>pedagogy</a:t>
            </a:r>
            <a:r>
              <a:rPr lang="en-US" sz="2400" dirty="0" smtClean="0"/>
              <a:t>.</a:t>
            </a:r>
          </a:p>
          <a:p>
            <a:r>
              <a:rPr lang="en-US" sz="2400" dirty="0"/>
              <a:t>A</a:t>
            </a:r>
            <a:r>
              <a:rPr lang="en-US" sz="2400" dirty="0" smtClean="0"/>
              <a:t> </a:t>
            </a:r>
            <a:r>
              <a:rPr lang="en-US" sz="2400" dirty="0"/>
              <a:t>series of </a:t>
            </a:r>
            <a:r>
              <a:rPr lang="en-US" sz="2400" dirty="0" smtClean="0"/>
              <a:t>geometric constructions </a:t>
            </a:r>
            <a:r>
              <a:rPr lang="en-US" sz="2400" dirty="0"/>
              <a:t>made in a Boxer programming environment </a:t>
            </a:r>
            <a:r>
              <a:rPr lang="en-US" sz="2400" dirty="0" smtClean="0"/>
              <a:t>reflecting </a:t>
            </a:r>
            <a:r>
              <a:rPr lang="en-US" sz="2400" dirty="0"/>
              <a:t>on the resultant blended </a:t>
            </a:r>
            <a:r>
              <a:rPr lang="en-US" sz="2400" i="1" dirty="0" smtClean="0"/>
              <a:t>turtle geometric</a:t>
            </a:r>
            <a:r>
              <a:rPr lang="en-US" sz="2400" dirty="0" smtClean="0"/>
              <a:t> </a:t>
            </a:r>
            <a:r>
              <a:rPr lang="en-US" sz="2400" dirty="0"/>
              <a:t>and </a:t>
            </a:r>
            <a:r>
              <a:rPr lang="en-US" sz="2400" i="1" dirty="0"/>
              <a:t>dynamic geometry</a:t>
            </a:r>
            <a:r>
              <a:rPr lang="en-US" sz="2400" dirty="0"/>
              <a:t> </a:t>
            </a:r>
            <a:r>
              <a:rPr lang="en-US" sz="2400" dirty="0" smtClean="0"/>
              <a:t>environment.</a:t>
            </a:r>
          </a:p>
          <a:p>
            <a:r>
              <a:rPr lang="en-US" sz="2400" dirty="0" smtClean="0"/>
              <a:t>Discusses </a:t>
            </a:r>
            <a:r>
              <a:rPr lang="en-US" sz="2400" dirty="0"/>
              <a:t>the </a:t>
            </a:r>
            <a:r>
              <a:rPr lang="en-US" sz="2400" dirty="0" smtClean="0"/>
              <a:t>role and </a:t>
            </a:r>
            <a:r>
              <a:rPr lang="en-US" sz="2400" dirty="0"/>
              <a:t>potential of programmable applications and </a:t>
            </a:r>
            <a:r>
              <a:rPr lang="en-US" sz="2400" dirty="0" smtClean="0"/>
              <a:t>programming </a:t>
            </a:r>
            <a:r>
              <a:rPr lang="en-US" sz="2400" dirty="0"/>
              <a:t>representation of geometric concepts and other </a:t>
            </a:r>
            <a:r>
              <a:rPr lang="en-US" sz="2400" dirty="0" smtClean="0"/>
              <a:t>sub-domains of </a:t>
            </a:r>
            <a:r>
              <a:rPr lang="en-US" sz="2400" dirty="0"/>
              <a:t>mathematics.</a:t>
            </a:r>
            <a:endParaRPr lang="en-US" sz="2400" dirty="0" smtClean="0"/>
          </a:p>
        </p:txBody>
      </p:sp>
      <p:sp>
        <p:nvSpPr>
          <p:cNvPr id="3" name="Title 2"/>
          <p:cNvSpPr>
            <a:spLocks noGrp="1"/>
          </p:cNvSpPr>
          <p:nvPr>
            <p:ph type="title"/>
          </p:nvPr>
        </p:nvSpPr>
        <p:spPr/>
        <p:txBody>
          <a:bodyPr/>
          <a:lstStyle/>
          <a:p>
            <a:r>
              <a:rPr lang="en-US" dirty="0" smtClean="0"/>
              <a:t>Overview</a:t>
            </a:r>
            <a:endParaRPr lang="en-US" dirty="0"/>
          </a:p>
        </p:txBody>
      </p:sp>
    </p:spTree>
    <p:extLst>
      <p:ext uri="{BB962C8B-B14F-4D97-AF65-F5344CB8AC3E}">
        <p14:creationId xmlns:p14="http://schemas.microsoft.com/office/powerpoint/2010/main" xmlns="" val="3770640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Two strands:</a:t>
            </a:r>
          </a:p>
          <a:p>
            <a:pPr lvl="1"/>
            <a:r>
              <a:rPr lang="en-US" dirty="0" smtClean="0"/>
              <a:t>Turtle Geometry</a:t>
            </a:r>
          </a:p>
          <a:p>
            <a:pPr lvl="1"/>
            <a:r>
              <a:rPr lang="en-US" dirty="0" smtClean="0"/>
              <a:t>Dynamic Geometry</a:t>
            </a:r>
            <a:endParaRPr lang="en-US" dirty="0"/>
          </a:p>
          <a:p>
            <a:r>
              <a:rPr lang="en-US" dirty="0" smtClean="0"/>
              <a:t>In principle, they are </a:t>
            </a:r>
            <a:r>
              <a:rPr lang="en-US" dirty="0"/>
              <a:t>related but in </a:t>
            </a:r>
            <a:r>
              <a:rPr lang="en-US" dirty="0" smtClean="0"/>
              <a:t>practice</a:t>
            </a:r>
            <a:r>
              <a:rPr lang="en-US" dirty="0"/>
              <a:t>, they have </a:t>
            </a:r>
            <a:r>
              <a:rPr lang="en-US" dirty="0" smtClean="0"/>
              <a:t>remained relatively </a:t>
            </a:r>
            <a:r>
              <a:rPr lang="en-US" dirty="0"/>
              <a:t>separate worlds.</a:t>
            </a:r>
          </a:p>
        </p:txBody>
      </p:sp>
      <p:sp>
        <p:nvSpPr>
          <p:cNvPr id="3" name="Title 2"/>
          <p:cNvSpPr>
            <a:spLocks noGrp="1"/>
          </p:cNvSpPr>
          <p:nvPr>
            <p:ph type="title"/>
          </p:nvPr>
        </p:nvSpPr>
        <p:spPr/>
        <p:txBody>
          <a:bodyPr/>
          <a:lstStyle/>
          <a:p>
            <a:r>
              <a:rPr lang="en-US" dirty="0" smtClean="0"/>
              <a:t>Instructing Geometry</a:t>
            </a:r>
            <a:endParaRPr lang="en-US" dirty="0"/>
          </a:p>
        </p:txBody>
      </p:sp>
    </p:spTree>
    <p:extLst>
      <p:ext uri="{BB962C8B-B14F-4D97-AF65-F5344CB8AC3E}">
        <p14:creationId xmlns:p14="http://schemas.microsoft.com/office/powerpoint/2010/main" xmlns="" val="1713380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a:t>
            </a:r>
            <a:r>
              <a:rPr lang="en-US" dirty="0" smtClean="0"/>
              <a:t>ad </a:t>
            </a:r>
            <a:r>
              <a:rPr lang="en-US" dirty="0"/>
              <a:t>its earliest and most familiar incarnations in the Logo programming </a:t>
            </a:r>
            <a:r>
              <a:rPr lang="en-US" dirty="0" smtClean="0"/>
              <a:t>language.</a:t>
            </a:r>
          </a:p>
          <a:p>
            <a:r>
              <a:rPr lang="en-US" dirty="0" smtClean="0"/>
              <a:t>Continues </a:t>
            </a:r>
            <a:r>
              <a:rPr lang="en-US" dirty="0"/>
              <a:t>to live on in </a:t>
            </a:r>
            <a:r>
              <a:rPr lang="en-US" dirty="0" smtClean="0"/>
              <a:t>Logo and its descendants.</a:t>
            </a:r>
          </a:p>
          <a:p>
            <a:r>
              <a:rPr lang="en-US" dirty="0" smtClean="0"/>
              <a:t>In turtle geometry activity, students </a:t>
            </a:r>
            <a:r>
              <a:rPr lang="en-US" dirty="0"/>
              <a:t>write their own </a:t>
            </a:r>
            <a:r>
              <a:rPr lang="en-US" dirty="0" smtClean="0"/>
              <a:t>programs, and </a:t>
            </a:r>
            <a:r>
              <a:rPr lang="en-US" dirty="0"/>
              <a:t>the constructions they create are often comparatively simple.</a:t>
            </a:r>
          </a:p>
        </p:txBody>
      </p:sp>
      <p:sp>
        <p:nvSpPr>
          <p:cNvPr id="3" name="Title 2"/>
          <p:cNvSpPr>
            <a:spLocks noGrp="1"/>
          </p:cNvSpPr>
          <p:nvPr>
            <p:ph type="title"/>
          </p:nvPr>
        </p:nvSpPr>
        <p:spPr/>
        <p:txBody>
          <a:bodyPr/>
          <a:lstStyle/>
          <a:p>
            <a:r>
              <a:rPr lang="en-US" dirty="0" smtClean="0"/>
              <a:t>Turtle Geometry</a:t>
            </a:r>
            <a:endParaRPr lang="en-US" dirty="0"/>
          </a:p>
        </p:txBody>
      </p:sp>
    </p:spTree>
    <p:extLst>
      <p:ext uri="{BB962C8B-B14F-4D97-AF65-F5344CB8AC3E}">
        <p14:creationId xmlns:p14="http://schemas.microsoft.com/office/powerpoint/2010/main" xmlns="" val="1406311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Somewhat recent than Turtle Geometry.</a:t>
            </a:r>
          </a:p>
          <a:p>
            <a:r>
              <a:rPr lang="en-US" dirty="0" smtClean="0"/>
              <a:t>Students </a:t>
            </a:r>
            <a:r>
              <a:rPr lang="en-US" dirty="0"/>
              <a:t>create and </a:t>
            </a:r>
            <a:r>
              <a:rPr lang="en-US" dirty="0" smtClean="0"/>
              <a:t>interact with </a:t>
            </a:r>
            <a:r>
              <a:rPr lang="en-US" dirty="0"/>
              <a:t>constructions primarily though a point-and-click interface. </a:t>
            </a:r>
            <a:endParaRPr lang="en-US" dirty="0" smtClean="0"/>
          </a:p>
          <a:p>
            <a:r>
              <a:rPr lang="en-US" dirty="0" smtClean="0"/>
              <a:t>These </a:t>
            </a:r>
            <a:r>
              <a:rPr lang="en-US" dirty="0"/>
              <a:t>environments are specifically created for </a:t>
            </a:r>
            <a:r>
              <a:rPr lang="en-US" dirty="0" smtClean="0"/>
              <a:t>geometry.</a:t>
            </a:r>
            <a:endParaRPr lang="en-US" dirty="0"/>
          </a:p>
          <a:p>
            <a:r>
              <a:rPr lang="en-US" dirty="0" smtClean="0"/>
              <a:t>So they </a:t>
            </a:r>
            <a:r>
              <a:rPr lang="en-US" dirty="0"/>
              <a:t>are extremely powerful within this </a:t>
            </a:r>
            <a:r>
              <a:rPr lang="en-US" dirty="0" smtClean="0"/>
              <a:t>domain</a:t>
            </a:r>
          </a:p>
          <a:p>
            <a:r>
              <a:rPr lang="en-US" dirty="0" smtClean="0"/>
              <a:t>Allows </a:t>
            </a:r>
            <a:r>
              <a:rPr lang="en-US" dirty="0"/>
              <a:t>students </a:t>
            </a:r>
            <a:r>
              <a:rPr lang="en-US" dirty="0" smtClean="0"/>
              <a:t>to make </a:t>
            </a:r>
            <a:r>
              <a:rPr lang="en-US" dirty="0"/>
              <a:t>complex constructions with relative ease.</a:t>
            </a:r>
          </a:p>
        </p:txBody>
      </p:sp>
      <p:sp>
        <p:nvSpPr>
          <p:cNvPr id="3" name="Title 2"/>
          <p:cNvSpPr>
            <a:spLocks noGrp="1"/>
          </p:cNvSpPr>
          <p:nvPr>
            <p:ph type="title"/>
          </p:nvPr>
        </p:nvSpPr>
        <p:spPr/>
        <p:txBody>
          <a:bodyPr/>
          <a:lstStyle/>
          <a:p>
            <a:r>
              <a:rPr lang="en-US" dirty="0" smtClean="0"/>
              <a:t>Dynamic Geometry</a:t>
            </a:r>
            <a:endParaRPr lang="en-US" dirty="0"/>
          </a:p>
        </p:txBody>
      </p:sp>
    </p:spTree>
    <p:extLst>
      <p:ext uri="{BB962C8B-B14F-4D97-AF65-F5344CB8AC3E}">
        <p14:creationId xmlns:p14="http://schemas.microsoft.com/office/powerpoint/2010/main" xmlns="" val="2737991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To </a:t>
            </a:r>
            <a:r>
              <a:rPr lang="en-US" dirty="0"/>
              <a:t>explore briefly the merging of </a:t>
            </a:r>
            <a:r>
              <a:rPr lang="en-US" dirty="0" smtClean="0"/>
              <a:t>these two strands.</a:t>
            </a:r>
          </a:p>
          <a:p>
            <a:r>
              <a:rPr lang="en-US" dirty="0"/>
              <a:t>T</a:t>
            </a:r>
            <a:r>
              <a:rPr lang="en-US" dirty="0" smtClean="0"/>
              <a:t>o look at </a:t>
            </a:r>
            <a:r>
              <a:rPr lang="en-US" dirty="0"/>
              <a:t>how, by merging programming and dynamic geometry, </a:t>
            </a:r>
            <a:r>
              <a:rPr lang="en-US" dirty="0" smtClean="0"/>
              <a:t>“</a:t>
            </a:r>
            <a:r>
              <a:rPr lang="en-US" i="1" dirty="0" smtClean="0"/>
              <a:t>new </a:t>
            </a:r>
            <a:r>
              <a:rPr lang="en-US" i="1" dirty="0"/>
              <a:t>ways of </a:t>
            </a:r>
            <a:r>
              <a:rPr lang="en-US" i="1" dirty="0" smtClean="0"/>
              <a:t>representing” </a:t>
            </a:r>
            <a:r>
              <a:rPr lang="en-US" dirty="0"/>
              <a:t>familiar </a:t>
            </a:r>
            <a:r>
              <a:rPr lang="en-US" dirty="0" smtClean="0"/>
              <a:t>mathematics can be created.</a:t>
            </a:r>
          </a:p>
          <a:p>
            <a:r>
              <a:rPr lang="en-US" dirty="0" smtClean="0"/>
              <a:t>To </a:t>
            </a:r>
            <a:r>
              <a:rPr lang="en-US" dirty="0"/>
              <a:t>illustrate how, through the merging </a:t>
            </a:r>
            <a:r>
              <a:rPr lang="en-US" dirty="0" smtClean="0"/>
              <a:t>of dynamic </a:t>
            </a:r>
            <a:r>
              <a:rPr lang="en-US" dirty="0"/>
              <a:t>geometry and turtle geometry, we may be able to create </a:t>
            </a:r>
            <a:r>
              <a:rPr lang="en-US" dirty="0" smtClean="0"/>
              <a:t>constructions that </a:t>
            </a:r>
            <a:r>
              <a:rPr lang="en-US" dirty="0"/>
              <a:t>would be difficult to construct while working solely with one </a:t>
            </a:r>
            <a:r>
              <a:rPr lang="en-US" dirty="0" smtClean="0"/>
              <a:t>of the </a:t>
            </a:r>
            <a:r>
              <a:rPr lang="en-US" dirty="0"/>
              <a:t>component approaches.</a:t>
            </a:r>
          </a:p>
        </p:txBody>
      </p:sp>
      <p:sp>
        <p:nvSpPr>
          <p:cNvPr id="3" name="Title 2"/>
          <p:cNvSpPr>
            <a:spLocks noGrp="1"/>
          </p:cNvSpPr>
          <p:nvPr>
            <p:ph type="title"/>
          </p:nvPr>
        </p:nvSpPr>
        <p:spPr/>
        <p:txBody>
          <a:bodyPr/>
          <a:lstStyle/>
          <a:p>
            <a:r>
              <a:rPr lang="en-US" dirty="0" smtClean="0"/>
              <a:t>Objective of this research work</a:t>
            </a:r>
            <a:endParaRPr lang="en-US" dirty="0"/>
          </a:p>
        </p:txBody>
      </p:sp>
    </p:spTree>
    <p:extLst>
      <p:ext uri="{BB962C8B-B14F-4D97-AF65-F5344CB8AC3E}">
        <p14:creationId xmlns:p14="http://schemas.microsoft.com/office/powerpoint/2010/main" xmlns="" val="378737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Programming Environment: </a:t>
            </a:r>
            <a:r>
              <a:rPr lang="en-US" i="1" dirty="0"/>
              <a:t>Boxer </a:t>
            </a:r>
            <a:r>
              <a:rPr lang="en-US" dirty="0"/>
              <a:t>a direct descendent </a:t>
            </a:r>
            <a:r>
              <a:rPr lang="en-US" dirty="0" smtClean="0"/>
              <a:t>of “Logo”.</a:t>
            </a:r>
          </a:p>
          <a:p>
            <a:r>
              <a:rPr lang="en-US" dirty="0"/>
              <a:t>I</a:t>
            </a:r>
            <a:r>
              <a:rPr lang="en-US" dirty="0" smtClean="0"/>
              <a:t>t </a:t>
            </a:r>
            <a:r>
              <a:rPr lang="en-US" dirty="0"/>
              <a:t>is possible in Boxer to write turtle </a:t>
            </a:r>
            <a:r>
              <a:rPr lang="en-US" dirty="0" smtClean="0"/>
              <a:t>geometry procedures using </a:t>
            </a:r>
            <a:r>
              <a:rPr lang="en-US" dirty="0"/>
              <a:t>Logo’s familiar turtle graphics commands</a:t>
            </a:r>
            <a:r>
              <a:rPr lang="en-US" dirty="0" smtClean="0"/>
              <a:t>.</a:t>
            </a:r>
          </a:p>
          <a:p>
            <a:r>
              <a:rPr lang="en-US" dirty="0" smtClean="0"/>
              <a:t>It </a:t>
            </a:r>
            <a:r>
              <a:rPr lang="en-US" dirty="0"/>
              <a:t>also includes some modern </a:t>
            </a:r>
            <a:r>
              <a:rPr lang="en-US" dirty="0" smtClean="0"/>
              <a:t>amenities: a programming interface </a:t>
            </a:r>
            <a:r>
              <a:rPr lang="en-US" dirty="0"/>
              <a:t>that is hierarchically structured as boxes </a:t>
            </a:r>
            <a:r>
              <a:rPr lang="en-US" dirty="0" smtClean="0"/>
              <a:t>within boxes </a:t>
            </a:r>
            <a:r>
              <a:rPr lang="en-US" dirty="0"/>
              <a:t>(hence </a:t>
            </a:r>
            <a:r>
              <a:rPr lang="en-US" dirty="0" smtClean="0"/>
              <a:t>the name).</a:t>
            </a:r>
          </a:p>
        </p:txBody>
      </p:sp>
      <p:sp>
        <p:nvSpPr>
          <p:cNvPr id="3" name="Title 2"/>
          <p:cNvSpPr>
            <a:spLocks noGrp="1"/>
          </p:cNvSpPr>
          <p:nvPr>
            <p:ph type="title"/>
          </p:nvPr>
        </p:nvSpPr>
        <p:spPr/>
        <p:txBody>
          <a:bodyPr/>
          <a:lstStyle/>
          <a:p>
            <a:r>
              <a:rPr lang="en-US" dirty="0" smtClean="0"/>
              <a:t>Tools</a:t>
            </a:r>
            <a:endParaRPr lang="en-US" dirty="0"/>
          </a:p>
        </p:txBody>
      </p:sp>
    </p:spTree>
    <p:extLst>
      <p:ext uri="{BB962C8B-B14F-4D97-AF65-F5344CB8AC3E}">
        <p14:creationId xmlns:p14="http://schemas.microsoft.com/office/powerpoint/2010/main" xmlns="" val="3311800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827828400"/>
              </p:ext>
            </p:extLst>
          </p:nvPr>
        </p:nvGraphicFramePr>
        <p:xfrm>
          <a:off x="381000" y="1719258"/>
          <a:ext cx="8458200" cy="4376741"/>
        </p:xfrm>
        <a:graphic>
          <a:graphicData uri="http://schemas.openxmlformats.org/drawingml/2006/table">
            <a:tbl>
              <a:tblPr firstRow="1" bandRow="1">
                <a:tableStyleId>{5C22544A-7EE6-4342-B048-85BDC9FD1C3A}</a:tableStyleId>
              </a:tblPr>
              <a:tblGrid>
                <a:gridCol w="1905000"/>
                <a:gridCol w="6553200"/>
              </a:tblGrid>
              <a:tr h="450003">
                <a:tc>
                  <a:txBody>
                    <a:bodyPr/>
                    <a:lstStyle/>
                    <a:p>
                      <a:r>
                        <a:rPr lang="en-US" dirty="0" smtClean="0"/>
                        <a:t>Primitive</a:t>
                      </a:r>
                      <a:endParaRPr lang="en-US" dirty="0"/>
                    </a:p>
                  </a:txBody>
                  <a:tcPr/>
                </a:tc>
                <a:tc>
                  <a:txBody>
                    <a:bodyPr/>
                    <a:lstStyle/>
                    <a:p>
                      <a:r>
                        <a:rPr lang="en-US" dirty="0" smtClean="0"/>
                        <a:t>Function</a:t>
                      </a:r>
                      <a:endParaRPr lang="en-US" dirty="0"/>
                    </a:p>
                  </a:txBody>
                  <a:tcPr/>
                </a:tc>
              </a:tr>
              <a:tr h="450003">
                <a:tc>
                  <a:txBody>
                    <a:bodyPr/>
                    <a:lstStyle/>
                    <a:p>
                      <a:r>
                        <a:rPr lang="en-US" dirty="0" smtClean="0"/>
                        <a:t>point</a:t>
                      </a:r>
                      <a:endParaRPr lang="en-US" dirty="0"/>
                    </a:p>
                  </a:txBody>
                  <a:tcPr/>
                </a:tc>
                <a:tc>
                  <a:txBody>
                    <a:bodyPr/>
                    <a:lstStyle/>
                    <a:p>
                      <a:r>
                        <a:rPr lang="en-US" sz="1800" b="0" i="0" u="none" strike="noStrike" kern="1200" baseline="0" dirty="0" smtClean="0">
                          <a:solidFill>
                            <a:schemeClr val="dk1"/>
                          </a:solidFill>
                          <a:latin typeface="+mn-lt"/>
                          <a:ea typeface="+mn-ea"/>
                          <a:cs typeface="+mn-cs"/>
                        </a:rPr>
                        <a:t>Draws and labels a point at current turtle location.</a:t>
                      </a:r>
                      <a:endParaRPr lang="en-US" dirty="0"/>
                    </a:p>
                  </a:txBody>
                  <a:tcPr/>
                </a:tc>
              </a:tr>
              <a:tr h="450003">
                <a:tc>
                  <a:txBody>
                    <a:bodyPr/>
                    <a:lstStyle/>
                    <a:p>
                      <a:r>
                        <a:rPr lang="en-US" sz="1800" b="0" i="0" u="none" strike="noStrike" kern="1200" baseline="0" dirty="0" smtClean="0">
                          <a:solidFill>
                            <a:schemeClr val="dk1"/>
                          </a:solidFill>
                          <a:latin typeface="+mn-lt"/>
                          <a:ea typeface="+mn-ea"/>
                          <a:cs typeface="+mn-cs"/>
                        </a:rPr>
                        <a:t>join (p1 p2)</a:t>
                      </a:r>
                      <a:endParaRPr lang="en-US" dirty="0"/>
                    </a:p>
                  </a:txBody>
                  <a:tcPr/>
                </a:tc>
                <a:tc>
                  <a:txBody>
                    <a:bodyPr/>
                    <a:lstStyle/>
                    <a:p>
                      <a:r>
                        <a:rPr lang="en-US" dirty="0" smtClean="0"/>
                        <a:t>Draws a line connecting points p2 and p2.</a:t>
                      </a:r>
                      <a:endParaRPr lang="en-US" dirty="0"/>
                    </a:p>
                  </a:txBody>
                  <a:tcPr/>
                </a:tc>
              </a:tr>
              <a:tr h="450003">
                <a:tc>
                  <a:txBody>
                    <a:bodyPr/>
                    <a:lstStyle/>
                    <a:p>
                      <a:r>
                        <a:rPr lang="en-US" dirty="0" smtClean="0"/>
                        <a:t>circle (p1 p2)</a:t>
                      </a:r>
                      <a:endParaRPr lang="en-US" dirty="0"/>
                    </a:p>
                  </a:txBody>
                  <a:tcPr/>
                </a:tc>
                <a:tc>
                  <a:txBody>
                    <a:bodyPr/>
                    <a:lstStyle/>
                    <a:p>
                      <a:r>
                        <a:rPr lang="en-US" dirty="0" smtClean="0"/>
                        <a:t>Draws a circle centered at point p1 and through p2.</a:t>
                      </a:r>
                      <a:endParaRPr lang="en-US" dirty="0"/>
                    </a:p>
                  </a:txBody>
                  <a:tcPr/>
                </a:tc>
              </a:tr>
              <a:tr h="450003">
                <a:tc>
                  <a:txBody>
                    <a:bodyPr/>
                    <a:lstStyle/>
                    <a:p>
                      <a:r>
                        <a:rPr lang="en-US" sz="1800" b="0" i="0" u="none" strike="noStrike" kern="1200" baseline="0" dirty="0" err="1" smtClean="0">
                          <a:solidFill>
                            <a:schemeClr val="dk1"/>
                          </a:solidFill>
                          <a:latin typeface="+mn-lt"/>
                          <a:ea typeface="+mn-ea"/>
                          <a:cs typeface="+mn-cs"/>
                        </a:rPr>
                        <a:t>ccint</a:t>
                      </a:r>
                      <a:r>
                        <a:rPr lang="en-US" sz="1800" b="0" i="0" u="none" strike="noStrike" kern="1200" baseline="0" dirty="0" smtClean="0">
                          <a:solidFill>
                            <a:schemeClr val="dk1"/>
                          </a:solidFill>
                          <a:latin typeface="+mn-lt"/>
                          <a:ea typeface="+mn-ea"/>
                          <a:cs typeface="+mn-cs"/>
                        </a:rPr>
                        <a:t> c1 c2</a:t>
                      </a:r>
                      <a:endParaRPr lang="en-US" dirty="0"/>
                    </a:p>
                  </a:txBody>
                  <a:tcPr/>
                </a:tc>
                <a:tc>
                  <a:txBody>
                    <a:bodyPr/>
                    <a:lstStyle/>
                    <a:p>
                      <a:r>
                        <a:rPr lang="en-US" sz="1800" b="0" i="0" u="none" strike="noStrike" kern="1200" baseline="0" dirty="0" smtClean="0">
                          <a:solidFill>
                            <a:schemeClr val="dk1"/>
                          </a:solidFill>
                          <a:latin typeface="+mn-lt"/>
                          <a:ea typeface="+mn-ea"/>
                          <a:cs typeface="+mn-cs"/>
                        </a:rPr>
                        <a:t>Finds the intersection points of circles c1 and c2.</a:t>
                      </a:r>
                      <a:endParaRPr lang="en-US" dirty="0"/>
                    </a:p>
                  </a:txBody>
                  <a:tcPr/>
                </a:tc>
              </a:tr>
              <a:tr h="450003">
                <a:tc>
                  <a:txBody>
                    <a:bodyPr/>
                    <a:lstStyle/>
                    <a:p>
                      <a:r>
                        <a:rPr lang="en-US" sz="1800" b="0" i="0" u="none" strike="noStrike" kern="1200" baseline="0" dirty="0" err="1" smtClean="0">
                          <a:solidFill>
                            <a:schemeClr val="dk1"/>
                          </a:solidFill>
                          <a:latin typeface="+mn-lt"/>
                          <a:ea typeface="+mn-ea"/>
                          <a:cs typeface="+mn-cs"/>
                        </a:rPr>
                        <a:t>llint</a:t>
                      </a:r>
                      <a:r>
                        <a:rPr lang="en-US" sz="1800" b="0" i="0" u="none" strike="noStrike" kern="1200" baseline="0" dirty="0" smtClean="0">
                          <a:solidFill>
                            <a:schemeClr val="dk1"/>
                          </a:solidFill>
                          <a:latin typeface="+mn-lt"/>
                          <a:ea typeface="+mn-ea"/>
                          <a:cs typeface="+mn-cs"/>
                        </a:rPr>
                        <a:t> l1 l2</a:t>
                      </a:r>
                      <a:endParaRPr lang="en-US" dirty="0"/>
                    </a:p>
                  </a:txBody>
                  <a:tcPr/>
                </a:tc>
                <a:tc>
                  <a:txBody>
                    <a:bodyPr/>
                    <a:lstStyle/>
                    <a:p>
                      <a:r>
                        <a:rPr lang="en-US" dirty="0" smtClean="0"/>
                        <a:t>Finds the intersection of the two lines, l1 and l2.</a:t>
                      </a:r>
                      <a:endParaRPr lang="en-US" dirty="0"/>
                    </a:p>
                  </a:txBody>
                  <a:tcPr/>
                </a:tc>
              </a:tr>
              <a:tr h="450003">
                <a:tc>
                  <a:txBody>
                    <a:bodyPr/>
                    <a:lstStyle/>
                    <a:p>
                      <a:r>
                        <a:rPr lang="en-US" dirty="0" err="1" smtClean="0"/>
                        <a:t>goto</a:t>
                      </a:r>
                      <a:r>
                        <a:rPr lang="en-US" dirty="0" smtClean="0"/>
                        <a:t> p1</a:t>
                      </a:r>
                      <a:endParaRPr lang="en-US" dirty="0"/>
                    </a:p>
                  </a:txBody>
                  <a:tcPr/>
                </a:tc>
                <a:tc>
                  <a:txBody>
                    <a:bodyPr/>
                    <a:lstStyle/>
                    <a:p>
                      <a:r>
                        <a:rPr lang="en-US" dirty="0" smtClean="0"/>
                        <a:t>Moves the turtle to point p1.</a:t>
                      </a:r>
                      <a:endParaRPr lang="en-US" dirty="0"/>
                    </a:p>
                  </a:txBody>
                  <a:tcPr/>
                </a:tc>
              </a:tr>
              <a:tr h="450003">
                <a:tc>
                  <a:txBody>
                    <a:bodyPr/>
                    <a:lstStyle/>
                    <a:p>
                      <a:r>
                        <a:rPr lang="en-US" dirty="0" err="1" smtClean="0"/>
                        <a:t>aimto</a:t>
                      </a:r>
                      <a:r>
                        <a:rPr lang="en-US" dirty="0" smtClean="0"/>
                        <a:t> p1</a:t>
                      </a:r>
                      <a:endParaRPr lang="en-US" dirty="0"/>
                    </a:p>
                  </a:txBody>
                  <a:tcPr/>
                </a:tc>
                <a:tc>
                  <a:txBody>
                    <a:bodyPr/>
                    <a:lstStyle/>
                    <a:p>
                      <a:r>
                        <a:rPr lang="en-US" dirty="0" smtClean="0"/>
                        <a:t>Rotates the turtle so that is headed toward point p1.</a:t>
                      </a:r>
                      <a:endParaRPr lang="en-US" dirty="0"/>
                    </a:p>
                  </a:txBody>
                  <a:tcPr/>
                </a:tc>
              </a:tr>
              <a:tr h="776717">
                <a:tc>
                  <a:txBody>
                    <a:bodyPr/>
                    <a:lstStyle/>
                    <a:p>
                      <a:r>
                        <a:rPr lang="en-US" dirty="0" smtClean="0"/>
                        <a:t>ml (p1 p2)</a:t>
                      </a:r>
                      <a:endParaRPr lang="en-US" dirty="0"/>
                    </a:p>
                  </a:txBody>
                  <a:tcPr/>
                </a:tc>
                <a:tc>
                  <a:txBody>
                    <a:bodyPr/>
                    <a:lstStyle/>
                    <a:p>
                      <a:r>
                        <a:rPr lang="en-US" sz="1800" b="0" i="0" u="none" strike="noStrike" kern="1200" baseline="0" dirty="0" smtClean="0">
                          <a:solidFill>
                            <a:schemeClr val="dk1"/>
                          </a:solidFill>
                          <a:latin typeface="+mn-lt"/>
                          <a:ea typeface="+mn-ea"/>
                          <a:cs typeface="+mn-cs"/>
                        </a:rPr>
                        <a:t>Outputs the length of the segment with endpoints p1 and p2.</a:t>
                      </a:r>
                      <a:endParaRPr lang="en-US" dirty="0"/>
                    </a:p>
                  </a:txBody>
                  <a:tcPr/>
                </a:tc>
              </a:tr>
            </a:tbl>
          </a:graphicData>
        </a:graphic>
      </p:graphicFrame>
      <p:sp>
        <p:nvSpPr>
          <p:cNvPr id="3" name="Title 2"/>
          <p:cNvSpPr>
            <a:spLocks noGrp="1"/>
          </p:cNvSpPr>
          <p:nvPr>
            <p:ph type="title"/>
          </p:nvPr>
        </p:nvSpPr>
        <p:spPr/>
        <p:txBody>
          <a:bodyPr/>
          <a:lstStyle/>
          <a:p>
            <a:r>
              <a:rPr lang="en-US" dirty="0" smtClean="0"/>
              <a:t>Commands</a:t>
            </a:r>
            <a:endParaRPr lang="en-US" dirty="0"/>
          </a:p>
        </p:txBody>
      </p:sp>
    </p:spTree>
    <p:extLst>
      <p:ext uri="{BB962C8B-B14F-4D97-AF65-F5344CB8AC3E}">
        <p14:creationId xmlns:p14="http://schemas.microsoft.com/office/powerpoint/2010/main" xmlns="" val="39395217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265</TotalTime>
  <Words>1234</Words>
  <Application>Microsoft Office PowerPoint</Application>
  <PresentationFormat>On-screen Show (4:3)</PresentationFormat>
  <Paragraphs>100</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Grid</vt:lpstr>
      <vt:lpstr>REPRESENTING GEOMETRIC CONSTRUCTIONS AS PROGRAMS</vt:lpstr>
      <vt:lpstr>About Me</vt:lpstr>
      <vt:lpstr>Overview</vt:lpstr>
      <vt:lpstr>Instructing Geometry</vt:lpstr>
      <vt:lpstr>Turtle Geometry</vt:lpstr>
      <vt:lpstr>Dynamic Geometry</vt:lpstr>
      <vt:lpstr>Objective of this research work</vt:lpstr>
      <vt:lpstr>Tools</vt:lpstr>
      <vt:lpstr>Commands</vt:lpstr>
      <vt:lpstr>Example 1</vt:lpstr>
      <vt:lpstr>Example 2</vt:lpstr>
      <vt:lpstr>Example 3 (added some Interactivity)</vt:lpstr>
      <vt:lpstr>Example 3 (contd.)</vt:lpstr>
      <vt:lpstr>Example 4 (introducing variables)</vt:lpstr>
      <vt:lpstr>Example 5 (A compact one)</vt:lpstr>
      <vt:lpstr>Example 6 (A more complex one)</vt:lpstr>
      <vt:lpstr>Final Example (With turtle geometry procedure)</vt:lpstr>
      <vt:lpstr>Final Example (with dynamic geometry sub-environment)</vt:lpstr>
      <vt:lpstr>Conclusion</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REPRESENTING GEOMETRIC CONSTRUCTIONS AS PROGRAMS</dc:title>
  <dc:creator>Shabbir</dc:creator>
  <cp:lastModifiedBy>Dennis Kafura</cp:lastModifiedBy>
  <cp:revision>45</cp:revision>
  <dcterms:created xsi:type="dcterms:W3CDTF">2013-10-17T17:53:29Z</dcterms:created>
  <dcterms:modified xsi:type="dcterms:W3CDTF">2013-10-29T20:14:23Z</dcterms:modified>
</cp:coreProperties>
</file>