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75" r:id="rId3"/>
    <p:sldId id="267" r:id="rId4"/>
    <p:sldId id="266" r:id="rId5"/>
    <p:sldId id="268" r:id="rId6"/>
    <p:sldId id="269" r:id="rId7"/>
    <p:sldId id="270" r:id="rId8"/>
    <p:sldId id="272" r:id="rId9"/>
    <p:sldId id="274" r:id="rId10"/>
    <p:sldId id="27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21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DE48EF-1456-41F7-A324-BFD9560FE12F}" type="datetimeFigureOut">
              <a:rPr lang="en-US" smtClean="0"/>
              <a:pPr/>
              <a:t>8/28/2013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BF24C-4E07-469D-8E18-052297839F0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39A1A0-2707-4BAE-A526-E3E483BB9B51}" type="datetime1">
              <a:rPr lang="en-US" smtClean="0"/>
              <a:pPr/>
              <a:t>8/28/2013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51CD9-923D-4C71-B52C-E8323DF1B48B}" type="datetime1">
              <a:rPr lang="en-US" smtClean="0"/>
              <a:pPr/>
              <a:t>8/28/2013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96200" cy="762000"/>
          </a:xfrm>
        </p:spPr>
        <p:txBody>
          <a:bodyPr>
            <a:normAutofit/>
          </a:bodyPr>
          <a:lstStyle>
            <a:lvl1pPr>
              <a:defRPr sz="35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600200"/>
            <a:ext cx="7924800" cy="4525963"/>
          </a:xfrm>
        </p:spPr>
        <p:txBody>
          <a:bodyPr/>
          <a:lstStyle>
            <a:lvl1pPr>
              <a:buFont typeface="Wingdings" pitchFamily="2" charset="2"/>
              <a:buChar char="§"/>
              <a:defRPr/>
            </a:lvl1pPr>
            <a:lvl2pPr>
              <a:buFont typeface="Arial" pitchFamily="34" charset="0"/>
              <a:buChar char="•"/>
              <a:defRPr/>
            </a:lvl2pPr>
            <a:lvl3pPr>
              <a:buFont typeface="Courier New" pitchFamily="49" charset="0"/>
              <a:buChar char="o"/>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EB900E3-154B-4E2A-ACF6-C43544D84CF8}" type="datetime1">
              <a:rPr lang="en-US" smtClean="0"/>
              <a:pPr/>
              <a:t>8/28/2013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19A1C-9AEA-4731-A716-CF8C7BD599D8}" type="datetime1">
              <a:rPr lang="en-US" smtClean="0"/>
              <a:pPr/>
              <a:t>8/28/2013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63D781-704C-4F4B-846F-6D0E1D840EEA}" type="datetime1">
              <a:rPr lang="en-US" smtClean="0"/>
              <a:pPr/>
              <a:t>8/28/2013</a:t>
            </a:fld>
            <a:endParaRPr lang="en-US"/>
          </a:p>
        </p:txBody>
      </p:sp>
      <p:sp>
        <p:nvSpPr>
          <p:cNvPr id="6" name="Footer Placeholder 5"/>
          <p:cNvSpPr>
            <a:spLocks noGrp="1"/>
          </p:cNvSpPr>
          <p:nvPr>
            <p:ph type="ftr" sz="quarter" idx="11"/>
          </p:nvPr>
        </p:nvSpPr>
        <p:spPr/>
        <p:txBody>
          <a:bodyPr/>
          <a:lstStyle/>
          <a:p>
            <a:r>
              <a:rPr lang="en-US" smtClean="0"/>
              <a:t>Computational Thinking</a:t>
            </a:r>
            <a:endParaRPr lang="en-US"/>
          </a:p>
        </p:txBody>
      </p:sp>
      <p:sp>
        <p:nvSpPr>
          <p:cNvPr id="7" name="Slide Number Placeholder 6"/>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51F567-79F7-49C5-A548-27E95D5406DC}" type="datetime1">
              <a:rPr lang="en-US" smtClean="0"/>
              <a:pPr/>
              <a:t>8/28/2013</a:t>
            </a:fld>
            <a:endParaRPr lang="en-US"/>
          </a:p>
        </p:txBody>
      </p:sp>
      <p:sp>
        <p:nvSpPr>
          <p:cNvPr id="8" name="Footer Placeholder 7"/>
          <p:cNvSpPr>
            <a:spLocks noGrp="1"/>
          </p:cNvSpPr>
          <p:nvPr>
            <p:ph type="ftr" sz="quarter" idx="11"/>
          </p:nvPr>
        </p:nvSpPr>
        <p:spPr/>
        <p:txBody>
          <a:bodyPr/>
          <a:lstStyle/>
          <a:p>
            <a:r>
              <a:rPr lang="en-US" smtClean="0"/>
              <a:t>Computational Thinking</a:t>
            </a:r>
            <a:endParaRPr lang="en-US"/>
          </a:p>
        </p:txBody>
      </p:sp>
      <p:sp>
        <p:nvSpPr>
          <p:cNvPr id="9" name="Slide Number Placeholder 8"/>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D7A9C6-3B41-4C29-8B49-F5108ED24EEB}" type="datetime1">
              <a:rPr lang="en-US" smtClean="0"/>
              <a:pPr/>
              <a:t>8/28/2013</a:t>
            </a:fld>
            <a:endParaRPr lang="en-US"/>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30F9E-7CF3-42B0-B41D-6C594F5EDA03}" type="datetime1">
              <a:rPr lang="en-US" smtClean="0"/>
              <a:pPr/>
              <a:t>8/28/2013</a:t>
            </a:fld>
            <a:endParaRPr lang="en-US"/>
          </a:p>
        </p:txBody>
      </p:sp>
      <p:sp>
        <p:nvSpPr>
          <p:cNvPr id="3" name="Footer Placeholder 2"/>
          <p:cNvSpPr>
            <a:spLocks noGrp="1"/>
          </p:cNvSpPr>
          <p:nvPr>
            <p:ph type="ftr" sz="quarter" idx="11"/>
          </p:nvPr>
        </p:nvSpPr>
        <p:spPr/>
        <p:txBody>
          <a:bodyPr/>
          <a:lstStyle/>
          <a:p>
            <a:r>
              <a:rPr lang="en-US" smtClean="0"/>
              <a:t>Computational Thinking</a:t>
            </a:r>
            <a:endParaRPr lang="en-US"/>
          </a:p>
        </p:txBody>
      </p:sp>
      <p:sp>
        <p:nvSpPr>
          <p:cNvPr id="4" name="Slide Number Placeholder 3"/>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A1825-7717-4929-A053-1E6741FCD0CB}" type="datetime1">
              <a:rPr lang="en-US" smtClean="0"/>
              <a:pPr/>
              <a:t>8/28/2013</a:t>
            </a:fld>
            <a:endParaRPr lang="en-US"/>
          </a:p>
        </p:txBody>
      </p:sp>
      <p:sp>
        <p:nvSpPr>
          <p:cNvPr id="6" name="Footer Placeholder 5"/>
          <p:cNvSpPr>
            <a:spLocks noGrp="1"/>
          </p:cNvSpPr>
          <p:nvPr>
            <p:ph type="ftr" sz="quarter" idx="11"/>
          </p:nvPr>
        </p:nvSpPr>
        <p:spPr/>
        <p:txBody>
          <a:bodyPr/>
          <a:lstStyle/>
          <a:p>
            <a:r>
              <a:rPr lang="en-US" smtClean="0"/>
              <a:t>Computational Thinking</a:t>
            </a:r>
            <a:endParaRPr lang="en-US"/>
          </a:p>
        </p:txBody>
      </p:sp>
      <p:sp>
        <p:nvSpPr>
          <p:cNvPr id="7" name="Slide Number Placeholder 6"/>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581583-95D5-4B12-82D3-004858692A93}" type="datetime1">
              <a:rPr lang="en-US" smtClean="0"/>
              <a:pPr/>
              <a:t>8/28/2013</a:t>
            </a:fld>
            <a:endParaRPr lang="en-US"/>
          </a:p>
        </p:txBody>
      </p:sp>
      <p:sp>
        <p:nvSpPr>
          <p:cNvPr id="6" name="Footer Placeholder 5"/>
          <p:cNvSpPr>
            <a:spLocks noGrp="1"/>
          </p:cNvSpPr>
          <p:nvPr>
            <p:ph type="ftr" sz="quarter" idx="11"/>
          </p:nvPr>
        </p:nvSpPr>
        <p:spPr/>
        <p:txBody>
          <a:bodyPr/>
          <a:lstStyle/>
          <a:p>
            <a:r>
              <a:rPr lang="en-US" smtClean="0"/>
              <a:t>Computational Thinking</a:t>
            </a:r>
            <a:endParaRPr lang="en-US"/>
          </a:p>
        </p:txBody>
      </p:sp>
      <p:sp>
        <p:nvSpPr>
          <p:cNvPr id="7" name="Slide Number Placeholder 6"/>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55160-1FAB-4985-928B-7CCB1A192D41}" type="datetime1">
              <a:rPr lang="en-US" smtClean="0"/>
              <a:pPr/>
              <a:t>8/28/2013</a:t>
            </a:fld>
            <a:endParaRPr lang="en-US"/>
          </a:p>
        </p:txBody>
      </p:sp>
      <p:sp>
        <p:nvSpPr>
          <p:cNvPr id="5" name="Footer Placeholder 4"/>
          <p:cNvSpPr>
            <a:spLocks noGrp="1"/>
          </p:cNvSpPr>
          <p:nvPr>
            <p:ph type="ftr" sz="quarter" idx="3"/>
          </p:nvPr>
        </p:nvSpPr>
        <p:spPr>
          <a:xfrm>
            <a:off x="3124200" y="6297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Computational Thinking</a:t>
            </a:r>
            <a:endParaRPr lang="en-US"/>
          </a:p>
        </p:txBody>
      </p:sp>
      <p:sp>
        <p:nvSpPr>
          <p:cNvPr id="6" name="Slide Number Placeholder 5"/>
          <p:cNvSpPr>
            <a:spLocks noGrp="1"/>
          </p:cNvSpPr>
          <p:nvPr>
            <p:ph type="sldNum" sz="quarter" idx="4"/>
          </p:nvPr>
        </p:nvSpPr>
        <p:spPr>
          <a:xfrm>
            <a:off x="6553200" y="6297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F39F41-1875-4695-9C74-68437C05EFF1}" type="slidenum">
              <a:rPr lang="en-US" smtClean="0"/>
              <a:pPr/>
              <a:t>‹#›</a:t>
            </a:fld>
            <a:endParaRPr lang="en-US"/>
          </a:p>
        </p:txBody>
      </p:sp>
      <p:pic>
        <p:nvPicPr>
          <p:cNvPr id="7" name="Picture 13"/>
          <p:cNvPicPr>
            <a:picLocks noChangeAspect="1" noChangeArrowheads="1"/>
          </p:cNvPicPr>
          <p:nvPr userDrawn="1"/>
        </p:nvPicPr>
        <p:blipFill>
          <a:blip r:embed="rId13" cstate="print"/>
          <a:srcRect/>
          <a:stretch>
            <a:fillRect/>
          </a:stretch>
        </p:blipFill>
        <p:spPr bwMode="auto">
          <a:xfrm>
            <a:off x="228600" y="152400"/>
            <a:ext cx="685800" cy="1152821"/>
          </a:xfrm>
          <a:prstGeom prst="rect">
            <a:avLst/>
          </a:prstGeom>
          <a:noFill/>
          <a:ln w="9525">
            <a:noFill/>
            <a:miter lim="800000"/>
            <a:headEnd/>
            <a:tailEnd/>
          </a:ln>
        </p:spPr>
      </p:pic>
      <p:cxnSp>
        <p:nvCxnSpPr>
          <p:cNvPr id="9" name="Straight Connector 8"/>
          <p:cNvCxnSpPr/>
          <p:nvPr userDrawn="1"/>
        </p:nvCxnSpPr>
        <p:spPr>
          <a:xfrm>
            <a:off x="533400" y="1524000"/>
            <a:ext cx="0" cy="45720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219200" y="381000"/>
            <a:ext cx="76962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15" name="Picture 18" descr="vtlogo"/>
          <p:cNvPicPr>
            <a:picLocks noChangeAspect="1" noChangeArrowheads="1"/>
          </p:cNvPicPr>
          <p:nvPr userDrawn="1"/>
        </p:nvPicPr>
        <p:blipFill>
          <a:blip r:embed="rId14" cstate="print"/>
          <a:srcRect/>
          <a:stretch>
            <a:fillRect/>
          </a:stretch>
        </p:blipFill>
        <p:spPr bwMode="auto">
          <a:xfrm>
            <a:off x="152400" y="6243480"/>
            <a:ext cx="935038" cy="407987"/>
          </a:xfrm>
          <a:prstGeom prst="rect">
            <a:avLst/>
          </a:prstGeom>
          <a:noFill/>
          <a:ln w="9525">
            <a:noFill/>
            <a:miter lim="800000"/>
            <a:headEnd/>
            <a:tailEnd/>
          </a:ln>
        </p:spPr>
      </p:pic>
      <p:cxnSp>
        <p:nvCxnSpPr>
          <p:cNvPr id="18" name="Straight Connector 17"/>
          <p:cNvCxnSpPr/>
          <p:nvPr userDrawn="1"/>
        </p:nvCxnSpPr>
        <p:spPr>
          <a:xfrm flipH="1">
            <a:off x="1219200" y="6477000"/>
            <a:ext cx="18288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Computational Thinking</a:t>
            </a:r>
            <a:endParaRPr lang="en-US" dirty="0"/>
          </a:p>
        </p:txBody>
      </p:sp>
      <p:sp>
        <p:nvSpPr>
          <p:cNvPr id="3" name="Subtitle 2"/>
          <p:cNvSpPr>
            <a:spLocks noGrp="1"/>
          </p:cNvSpPr>
          <p:nvPr>
            <p:ph type="subTitle" idx="1"/>
          </p:nvPr>
        </p:nvSpPr>
        <p:spPr/>
        <p:txBody>
          <a:bodyPr/>
          <a:lstStyle/>
          <a:p>
            <a:r>
              <a:rPr lang="en-US" dirty="0" smtClean="0"/>
              <a:t>The VT Community</a:t>
            </a:r>
            <a:endParaRPr lang="en-US" dirty="0" smtClean="0"/>
          </a:p>
          <a:p>
            <a:r>
              <a:rPr lang="en-US" sz="2800" dirty="0" smtClean="0"/>
              <a:t>web site: www.cs.vt.edu/~kafura/CS6604</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What does this mean for the university level?</a:t>
            </a:r>
          </a:p>
          <a:p>
            <a:r>
              <a:rPr lang="en-US" dirty="0" smtClean="0"/>
              <a:t>Language for CT</a:t>
            </a:r>
          </a:p>
          <a:p>
            <a:pPr lvl="1"/>
            <a:r>
              <a:rPr lang="en-US" dirty="0" smtClean="0"/>
              <a:t>Need to define consistent terminology across courses/curriculum</a:t>
            </a:r>
          </a:p>
          <a:p>
            <a:pPr lvl="1"/>
            <a:r>
              <a:rPr lang="en-US" dirty="0" smtClean="0"/>
              <a:t>How are these terms differentiated/related to similar terms in various disciplines?</a:t>
            </a:r>
          </a:p>
          <a:p>
            <a:pPr lvl="1"/>
            <a:r>
              <a:rPr lang="en-US" dirty="0" smtClean="0"/>
              <a:t>How are these terms introduced?</a:t>
            </a:r>
          </a:p>
          <a:p>
            <a:pPr lvl="2"/>
            <a:r>
              <a:rPr lang="en-US" dirty="0" smtClean="0"/>
              <a:t>By context</a:t>
            </a:r>
          </a:p>
          <a:p>
            <a:pPr lvl="2"/>
            <a:r>
              <a:rPr lang="en-US" dirty="0" smtClean="0"/>
              <a:t>By explicit/separate presentation</a:t>
            </a:r>
          </a:p>
          <a:p>
            <a:pPr lvl="1"/>
            <a:r>
              <a:rPr lang="en-US" dirty="0" smtClean="0"/>
              <a:t>Assessment</a:t>
            </a:r>
          </a:p>
          <a:p>
            <a:pPr lvl="2"/>
            <a:r>
              <a:rPr lang="en-US" dirty="0" smtClean="0"/>
              <a:t>How is the adoption/understanding of the  terminology assessed</a:t>
            </a:r>
          </a:p>
          <a:p>
            <a:pPr lvl="2"/>
            <a:r>
              <a:rPr lang="en-US" dirty="0" smtClean="0"/>
              <a:t>Is the terminology assessed separately from the use of CT in creative work?</a:t>
            </a:r>
          </a:p>
          <a:p>
            <a:r>
              <a:rPr lang="en-US" dirty="0" smtClean="0"/>
              <a:t>Models for CT</a:t>
            </a:r>
          </a:p>
          <a:p>
            <a:pPr lvl="1"/>
            <a:r>
              <a:rPr lang="en-US" dirty="0" smtClean="0"/>
              <a:t>What model of computation do students understand?</a:t>
            </a:r>
          </a:p>
          <a:p>
            <a:pPr lvl="1"/>
            <a:r>
              <a:rPr lang="en-US" dirty="0" smtClean="0"/>
              <a:t>What model(s) do they need to know?</a:t>
            </a:r>
          </a:p>
          <a:p>
            <a:pPr lvl="1"/>
            <a:r>
              <a:rPr lang="en-US" dirty="0" smtClean="0"/>
              <a:t>Is there a single model for all?</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sz="1800" dirty="0" smtClean="0"/>
              <a:t>[Lu 2009] Lu</a:t>
            </a:r>
            <a:r>
              <a:rPr lang="en-US" sz="1800" dirty="0" smtClean="0"/>
              <a:t>, J.J. and G.H.L. Fletcher, </a:t>
            </a:r>
            <a:r>
              <a:rPr lang="en-US" sz="1800" i="1" dirty="0" smtClean="0"/>
              <a:t>Thinking About Computational Thinking</a:t>
            </a:r>
            <a:r>
              <a:rPr lang="en-US" sz="1800" dirty="0" smtClean="0"/>
              <a:t>, in </a:t>
            </a:r>
            <a:r>
              <a:rPr lang="en-US" sz="1800" i="1" dirty="0" smtClean="0"/>
              <a:t>SIGCSE'09</a:t>
            </a:r>
            <a:r>
              <a:rPr lang="en-US" sz="1800" dirty="0" smtClean="0"/>
              <a:t>. 2009: Chattanooga, TN, USA</a:t>
            </a:r>
            <a:r>
              <a:rPr lang="en-US" sz="1800" dirty="0" smtClean="0"/>
              <a:t>.</a:t>
            </a:r>
          </a:p>
          <a:p>
            <a:r>
              <a:rPr lang="en-US" sz="1800" dirty="0" smtClean="0"/>
              <a:t>[</a:t>
            </a:r>
            <a:r>
              <a:rPr lang="en-US" sz="1800" dirty="0" err="1" smtClean="0"/>
              <a:t>Aho</a:t>
            </a:r>
            <a:r>
              <a:rPr lang="en-US" sz="1800" dirty="0" smtClean="0"/>
              <a:t> 2012] </a:t>
            </a:r>
            <a:r>
              <a:rPr lang="en-US" sz="1800" dirty="0" err="1" smtClean="0"/>
              <a:t>Aho</a:t>
            </a:r>
            <a:r>
              <a:rPr lang="en-US" sz="1800" dirty="0" smtClean="0"/>
              <a:t>, A., </a:t>
            </a:r>
            <a:r>
              <a:rPr lang="en-US" sz="1800" i="1" dirty="0" smtClean="0"/>
              <a:t>Computation and Computational Thinking.</a:t>
            </a:r>
            <a:r>
              <a:rPr lang="en-US" sz="1800" dirty="0" smtClean="0"/>
              <a:t> The Computer Journal, 2012. </a:t>
            </a:r>
            <a:r>
              <a:rPr lang="en-US" sz="1800" b="1" dirty="0" smtClean="0"/>
              <a:t>56</a:t>
            </a:r>
            <a:r>
              <a:rPr lang="en-US" sz="1800" dirty="0" smtClean="0"/>
              <a:t>(7): p. 832-835.</a:t>
            </a:r>
            <a:endParaRPr lang="en-US" sz="1800"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Class</a:t>
            </a:r>
            <a:endParaRPr lang="en-US" dirty="0"/>
          </a:p>
        </p:txBody>
      </p:sp>
      <p:sp>
        <p:nvSpPr>
          <p:cNvPr id="3" name="Content Placeholder 2"/>
          <p:cNvSpPr>
            <a:spLocks noGrp="1"/>
          </p:cNvSpPr>
          <p:nvPr>
            <p:ph idx="1"/>
          </p:nvPr>
        </p:nvSpPr>
        <p:spPr/>
        <p:txBody>
          <a:bodyPr/>
          <a:lstStyle/>
          <a:p>
            <a:r>
              <a:rPr lang="en-US" dirty="0" smtClean="0"/>
              <a:t>Meet faculty and researchers</a:t>
            </a:r>
          </a:p>
          <a:p>
            <a:pPr lvl="1"/>
            <a:r>
              <a:rPr lang="en-US" dirty="0" smtClean="0"/>
              <a:t>From a variety of knowledge domains</a:t>
            </a:r>
          </a:p>
          <a:p>
            <a:pPr lvl="1"/>
            <a:r>
              <a:rPr lang="en-US" dirty="0" smtClean="0"/>
              <a:t>With a variety of perspectives and experiences related to computational thinking</a:t>
            </a:r>
          </a:p>
          <a:p>
            <a:r>
              <a:rPr lang="en-US" dirty="0" smtClean="0"/>
              <a:t>Help build the community with the knowledge and interest critical to the university initiative</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Who are you?</a:t>
            </a:r>
          </a:p>
          <a:p>
            <a:r>
              <a:rPr lang="en-US" dirty="0" smtClean="0"/>
              <a:t>Why are you interested in computational thinking?</a:t>
            </a:r>
          </a:p>
          <a:p>
            <a:r>
              <a:rPr lang="en-US" dirty="0" smtClean="0"/>
              <a:t>What do you think computational thinking is?</a:t>
            </a:r>
          </a:p>
          <a:p>
            <a:r>
              <a:rPr lang="en-US" dirty="0" smtClean="0"/>
              <a:t>What experiences have you had related to computational thinking?</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Framing a definition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Computational thinking is </a:t>
            </a:r>
            <a:r>
              <a:rPr lang="en-US" dirty="0" smtClean="0"/>
              <a:t>a cognitive </a:t>
            </a:r>
            <a:r>
              <a:rPr lang="en-US" dirty="0" smtClean="0"/>
              <a:t>ability </a:t>
            </a:r>
            <a:r>
              <a:rPr lang="en-US" dirty="0" smtClean="0"/>
              <a:t>characterized by creative </a:t>
            </a:r>
            <a:r>
              <a:rPr lang="en-US" dirty="0" smtClean="0"/>
              <a:t>work using </a:t>
            </a:r>
            <a:r>
              <a:rPr lang="en-US" dirty="0" smtClean="0"/>
              <a:t>information susceptible to automation. </a:t>
            </a:r>
            <a:endParaRPr lang="en-US" dirty="0" smtClean="0"/>
          </a:p>
          <a:p>
            <a:pPr lvl="1"/>
            <a:r>
              <a:rPr lang="en-US" dirty="0" smtClean="0"/>
              <a:t>Cognitive – a fundamental mental ability, not just skill in tool use</a:t>
            </a:r>
          </a:p>
          <a:p>
            <a:pPr lvl="1"/>
            <a:r>
              <a:rPr lang="en-US" dirty="0" err="1" smtClean="0"/>
              <a:t>Information+automation</a:t>
            </a:r>
            <a:r>
              <a:rPr lang="en-US" dirty="0" smtClean="0"/>
              <a:t> </a:t>
            </a:r>
            <a:r>
              <a:rPr lang="en-US" dirty="0" smtClean="0"/>
              <a:t>–</a:t>
            </a:r>
          </a:p>
          <a:p>
            <a:pPr lvl="2"/>
            <a:r>
              <a:rPr lang="en-US" dirty="0" smtClean="0"/>
              <a:t>what </a:t>
            </a:r>
            <a:r>
              <a:rPr lang="en-US" dirty="0" smtClean="0"/>
              <a:t>distinguishes computational thinking from other ways of </a:t>
            </a:r>
            <a:r>
              <a:rPr lang="en-US" dirty="0" smtClean="0"/>
              <a:t>thinking</a:t>
            </a:r>
          </a:p>
          <a:p>
            <a:pPr lvl="2"/>
            <a:r>
              <a:rPr lang="en-US" dirty="0" smtClean="0"/>
              <a:t>Need not be automated, but must be automat</a:t>
            </a:r>
            <a:r>
              <a:rPr lang="en-US" b="1" dirty="0" smtClean="0"/>
              <a:t>able</a:t>
            </a:r>
          </a:p>
          <a:p>
            <a:pPr lvl="2"/>
            <a:r>
              <a:rPr lang="en-US" dirty="0" smtClean="0"/>
              <a:t>Automation provided by traditional computing devices, biological systems, quantum computers, …</a:t>
            </a:r>
            <a:endParaRPr lang="en-US" dirty="0" smtClean="0"/>
          </a:p>
          <a:p>
            <a:r>
              <a:rPr lang="en-US" dirty="0" smtClean="0"/>
              <a:t>The ability is derived from sufficient mastery of a conceptual framework. The conceptual framework includes:</a:t>
            </a:r>
          </a:p>
          <a:p>
            <a:pPr lvl="1"/>
            <a:r>
              <a:rPr lang="en-US" dirty="0" smtClean="0"/>
              <a:t>abstraction</a:t>
            </a:r>
            <a:endParaRPr lang="en-US" dirty="0"/>
          </a:p>
          <a:p>
            <a:pPr lvl="1"/>
            <a:r>
              <a:rPr lang="en-US" dirty="0" smtClean="0"/>
              <a:t>algorithms</a:t>
            </a:r>
            <a:endParaRPr lang="en-US" dirty="0" smtClean="0"/>
          </a:p>
          <a:p>
            <a:pPr lvl="1"/>
            <a:r>
              <a:rPr lang="en-US" dirty="0" smtClean="0"/>
              <a:t>state, state space,…</a:t>
            </a:r>
          </a:p>
          <a:p>
            <a:pPr lvl="1"/>
            <a:r>
              <a:rPr lang="en-US" dirty="0" smtClean="0"/>
              <a:t>…</a:t>
            </a:r>
            <a:endParaRPr lang="en-US" dirty="0" smtClean="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Views of CT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“…computational thinking helps us to systematically and efficiently process information and tasks.” </a:t>
            </a:r>
            <a:r>
              <a:rPr lang="en-US" sz="1800" dirty="0" smtClean="0"/>
              <a:t>[Lu 2009]</a:t>
            </a:r>
            <a:endParaRPr lang="en-US" sz="1800" dirty="0" smtClean="0"/>
          </a:p>
          <a:p>
            <a:r>
              <a:rPr lang="en-US" dirty="0" smtClean="0"/>
              <a:t>“CT is … about developing the full set of mental tools necessary to effectively use computing to solve complex human problems.” </a:t>
            </a:r>
            <a:r>
              <a:rPr lang="en-US" sz="2200" dirty="0" smtClean="0"/>
              <a:t>[Lu 2009]</a:t>
            </a:r>
            <a:endParaRPr lang="en-US" sz="2200" dirty="0" smtClean="0"/>
          </a:p>
          <a:p>
            <a:r>
              <a:rPr lang="en-US" dirty="0" smtClean="0"/>
              <a:t>“We consider computational thinking to be the thought processes involved in formulating problems so their solutions can be represented as computational steps and algorithms.” </a:t>
            </a:r>
            <a:r>
              <a:rPr lang="en-US" sz="1800" dirty="0" smtClean="0"/>
              <a:t>[</a:t>
            </a:r>
            <a:r>
              <a:rPr lang="en-US" sz="1800" dirty="0" err="1" smtClean="0"/>
              <a:t>Aho</a:t>
            </a:r>
            <a:r>
              <a:rPr lang="en-US" sz="1800" dirty="0" smtClean="0"/>
              <a:t> 2012]</a:t>
            </a:r>
          </a:p>
          <a:p>
            <a:endParaRPr lang="en-US" sz="1800" dirty="0" smtClean="0"/>
          </a:p>
          <a:p>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Role/place of programming	</a:t>
            </a:r>
            <a:endParaRPr lang="en-US" dirty="0"/>
          </a:p>
        </p:txBody>
      </p:sp>
      <p:sp>
        <p:nvSpPr>
          <p:cNvPr id="3" name="Content Placeholder 2"/>
          <p:cNvSpPr>
            <a:spLocks noGrp="1"/>
          </p:cNvSpPr>
          <p:nvPr>
            <p:ph idx="1"/>
          </p:nvPr>
        </p:nvSpPr>
        <p:spPr/>
        <p:txBody>
          <a:bodyPr>
            <a:normAutofit lnSpcReduction="10000"/>
          </a:bodyPr>
          <a:lstStyle/>
          <a:p>
            <a:r>
              <a:rPr lang="en-US" dirty="0" smtClean="0"/>
              <a:t>“…efforts must be made to lay the foundations of CT long before students experience their first programming language.” </a:t>
            </a:r>
            <a:r>
              <a:rPr lang="en-US" sz="2000" dirty="0" smtClean="0"/>
              <a:t>[Lu 2009]</a:t>
            </a:r>
            <a:endParaRPr lang="en-US" sz="2000" dirty="0" smtClean="0"/>
          </a:p>
          <a:p>
            <a:r>
              <a:rPr lang="en-US" dirty="0" smtClean="0"/>
              <a:t>“Programming should not, however, be essential in the teaching of computational thinking, nor should knowledge of programming be necessary to proclaim literacy in basic computer science.” </a:t>
            </a:r>
            <a:r>
              <a:rPr lang="en-US" sz="2000" dirty="0" smtClean="0"/>
              <a:t>[Lu 2009]</a:t>
            </a:r>
            <a:endParaRPr lang="en-US" sz="2000"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Computational Thinking Language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“…vocabularies and symbols that can be used to annotate and describe computation and abstraction, suggest information and execution, and provide notation around which semantic understanding of computational processes can be hung.” </a:t>
            </a:r>
            <a:r>
              <a:rPr lang="en-US" sz="2200" dirty="0" smtClean="0"/>
              <a:t>[Lu 2009</a:t>
            </a:r>
            <a:r>
              <a:rPr lang="en-US" sz="2200" dirty="0" smtClean="0"/>
              <a:t>]</a:t>
            </a:r>
          </a:p>
          <a:p>
            <a:r>
              <a:rPr lang="en-US" dirty="0" smtClean="0"/>
              <a:t>Perspective  </a:t>
            </a:r>
          </a:p>
          <a:p>
            <a:pPr lvl="1"/>
            <a:r>
              <a:rPr lang="en-US" dirty="0" smtClean="0"/>
              <a:t>developing terminology (i.e., a language) to describe ideas related to computational thinking in K12</a:t>
            </a:r>
          </a:p>
          <a:p>
            <a:pPr lvl="1"/>
            <a:r>
              <a:rPr lang="en-US" dirty="0" smtClean="0"/>
              <a:t>Language is a precursor to formal or focused study of computational ideas and programming languages</a:t>
            </a:r>
          </a:p>
          <a:p>
            <a:r>
              <a:rPr lang="en-US" dirty="0" smtClean="0"/>
              <a:t>What about graphical languages that remove lexical/syntactic detail?</a:t>
            </a:r>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8</a:t>
            </a:fld>
            <a:endParaRPr lang="en-US"/>
          </a:p>
        </p:txBody>
      </p:sp>
      <p:graphicFrame>
        <p:nvGraphicFramePr>
          <p:cNvPr id="6" name="Table 5"/>
          <p:cNvGraphicFramePr>
            <a:graphicFrameLocks noGrp="1"/>
          </p:cNvGraphicFramePr>
          <p:nvPr/>
        </p:nvGraphicFramePr>
        <p:xfrm>
          <a:off x="1524000" y="1397000"/>
          <a:ext cx="6096000" cy="4490720"/>
        </p:xfrm>
        <a:graphic>
          <a:graphicData uri="http://schemas.openxmlformats.org/drawingml/2006/table">
            <a:tbl>
              <a:tblPr firstRow="1" bandRow="1">
                <a:tableStyleId>{2D5ABB26-0587-4C30-8999-92F81FD0307C}</a:tableStyleId>
              </a:tblPr>
              <a:tblGrid>
                <a:gridCol w="1066800"/>
                <a:gridCol w="2997200"/>
                <a:gridCol w="2032000"/>
              </a:tblGrid>
              <a:tr h="370840">
                <a:tc>
                  <a:txBody>
                    <a:bodyPr/>
                    <a:lstStyle/>
                    <a:p>
                      <a:pPr algn="ctr"/>
                      <a:r>
                        <a:rPr lang="en-US" dirty="0" smtClean="0"/>
                        <a:t>Level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Example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CT Concept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rowSpan="4">
                  <a:txBody>
                    <a:bodyPr/>
                    <a:lstStyle/>
                    <a:p>
                      <a:pPr algn="ctr"/>
                      <a:r>
                        <a:rPr lang="en-US" dirty="0" smtClean="0"/>
                        <a:t>3</a:t>
                      </a:r>
                      <a:r>
                        <a:rPr lang="en-US" baseline="30000" dirty="0" smtClean="0"/>
                        <a:t>rd</a:t>
                      </a:r>
                      <a:r>
                        <a:rPr lang="en-US" dirty="0" smtClean="0"/>
                        <a:t> Grade</a:t>
                      </a:r>
                      <a:endParaRPr lang="en-US"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Multiplication via repeated addition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mtClean="0"/>
                        <a:t>iteration</a:t>
                      </a:r>
                      <a:endParaRPr lang="en-US" dirty="0" smtClean="0"/>
                    </a:p>
                    <a:p>
                      <a:r>
                        <a:rPr lang="en-US" dirty="0" smtClean="0"/>
                        <a:t>efficiency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Sentence ordering</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state, search space, pruning</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Graph comparisons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mtClean="0"/>
                        <a:t>representation </a:t>
                      </a:r>
                      <a:r>
                        <a:rPr lang="en-US" dirty="0" smtClean="0"/>
                        <a:t>matters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Assembly line</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throughput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rowSpan="2">
                  <a:txBody>
                    <a:bodyPr/>
                    <a:lstStyle/>
                    <a:p>
                      <a:r>
                        <a:rPr lang="en-US" dirty="0" smtClean="0"/>
                        <a:t>Middle school</a:t>
                      </a:r>
                      <a:endParaRPr lang="en-US" dirty="0"/>
                    </a:p>
                  </a:txBody>
                  <a:tcPr vert="vert27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Finding square roots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mtClean="0"/>
                        <a:t>algorithm, </a:t>
                      </a:r>
                      <a:r>
                        <a:rPr lang="en-US" dirty="0" smtClean="0"/>
                        <a:t>efficiency, representation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Diagramming sentences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grammars, recursion, non-determinism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Computational Models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nature of systems exhibiting computational behavior is varied and the term computation means different things to different people</a:t>
            </a:r>
            <a:r>
              <a:rPr lang="en-US" sz="2900" dirty="0" smtClean="0"/>
              <a:t>…” [</a:t>
            </a:r>
            <a:r>
              <a:rPr lang="en-US" sz="2900" dirty="0" err="1" smtClean="0"/>
              <a:t>Aho</a:t>
            </a:r>
            <a:r>
              <a:rPr lang="en-US" sz="2900" dirty="0" smtClean="0"/>
              <a:t> 2012]</a:t>
            </a:r>
          </a:p>
          <a:p>
            <a:r>
              <a:rPr lang="en-US" dirty="0" smtClean="0"/>
              <a:t>“Rather than talking about a vague notion of “computation,” my suggestion is to use the term in conjunction with a well-defined model of computation whose semantics is clear…” </a:t>
            </a:r>
            <a:r>
              <a:rPr lang="en-US" sz="2900" dirty="0" smtClean="0"/>
              <a:t>[</a:t>
            </a:r>
            <a:r>
              <a:rPr lang="en-US" sz="2900" dirty="0" err="1" smtClean="0"/>
              <a:t>Aho</a:t>
            </a:r>
            <a:r>
              <a:rPr lang="en-US" sz="2900" dirty="0" smtClean="0"/>
              <a:t> 2012]</a:t>
            </a:r>
            <a:endParaRPr lang="en-US" sz="2900" dirty="0" smtClean="0"/>
          </a:p>
          <a:p>
            <a:r>
              <a:rPr lang="en-US" dirty="0" smtClean="0"/>
              <a:t>“A model of computation is a mathematical abstraction of a computing system.” </a:t>
            </a:r>
            <a:r>
              <a:rPr lang="en-US" sz="2900" dirty="0" smtClean="0"/>
              <a:t>[</a:t>
            </a:r>
            <a:r>
              <a:rPr lang="en-US" sz="2900" dirty="0" err="1" smtClean="0"/>
              <a:t>Aho</a:t>
            </a:r>
            <a:r>
              <a:rPr lang="en-US" sz="2900" dirty="0" smtClean="0"/>
              <a:t> 2012]</a:t>
            </a:r>
            <a:endParaRPr lang="en-US" sz="2900" dirty="0" smtClean="0"/>
          </a:p>
          <a:p>
            <a:r>
              <a:rPr lang="en-US" dirty="0" smtClean="0"/>
              <a:t>Forces at play</a:t>
            </a:r>
          </a:p>
          <a:p>
            <a:pPr lvl="1"/>
            <a:r>
              <a:rPr lang="en-US" dirty="0" smtClean="0"/>
              <a:t>scale/ubiquity of computing – making simple models too limited</a:t>
            </a:r>
          </a:p>
          <a:p>
            <a:pPr lvl="1"/>
            <a:r>
              <a:rPr lang="en-US" dirty="0" smtClean="0"/>
              <a:t>parallel/concurrent architectures – making sequential models inappropriate</a:t>
            </a:r>
          </a:p>
          <a:p>
            <a:pPr lvl="1"/>
            <a:r>
              <a:rPr lang="en-US" dirty="0" smtClean="0"/>
              <a:t>b</a:t>
            </a:r>
            <a:r>
              <a:rPr lang="en-US" dirty="0" smtClean="0"/>
              <a:t>readth of phenomenon (e.g., biological models)</a:t>
            </a:r>
          </a:p>
          <a:p>
            <a:r>
              <a:rPr lang="en-US" dirty="0" smtClean="0"/>
              <a:t>Examples:</a:t>
            </a:r>
          </a:p>
          <a:p>
            <a:pPr lvl="1"/>
            <a:r>
              <a:rPr lang="en-US" dirty="0" smtClean="0"/>
              <a:t>Turing machines – sequential computation</a:t>
            </a:r>
          </a:p>
          <a:p>
            <a:pPr lvl="1"/>
            <a:r>
              <a:rPr lang="en-US" dirty="0" smtClean="0"/>
              <a:t>Actors, Petri nets. pi calculus – concurrent computation</a:t>
            </a:r>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3336</TotalTime>
  <Words>745</Words>
  <Application>Microsoft Office PowerPoint</Application>
  <PresentationFormat>On-screen Show (4:3)</PresentationFormat>
  <Paragraphs>106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Computational Thinking</vt:lpstr>
      <vt:lpstr>Today’s Class</vt:lpstr>
      <vt:lpstr>Discussion</vt:lpstr>
      <vt:lpstr>Framing a definition</vt:lpstr>
      <vt:lpstr>Views of CT</vt:lpstr>
      <vt:lpstr>Role/place of programming </vt:lpstr>
      <vt:lpstr>A Computational Thinking Language</vt:lpstr>
      <vt:lpstr>Examples</vt:lpstr>
      <vt:lpstr>Computational Models</vt:lpstr>
      <vt:lpstr>Discussion</vt:lpstr>
      <vt:lpstr>References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Computational Thinking</dc:title>
  <dc:creator>Dennis Kafura</dc:creator>
  <cp:lastModifiedBy>Dennis Kafura</cp:lastModifiedBy>
  <cp:revision>74</cp:revision>
  <dcterms:created xsi:type="dcterms:W3CDTF">2013-08-26T14:00:27Z</dcterms:created>
  <dcterms:modified xsi:type="dcterms:W3CDTF">2013-08-29T15:26:13Z</dcterms:modified>
</cp:coreProperties>
</file>