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7" r:id="rId17"/>
    <p:sldId id="261" r:id="rId18"/>
    <p:sldId id="262" r:id="rId19"/>
    <p:sldId id="263" r:id="rId20"/>
    <p:sldId id="264" r:id="rId21"/>
    <p:sldId id="266" r:id="rId22"/>
    <p:sldId id="265" r:id="rId23"/>
    <p:sldId id="267" r:id="rId24"/>
    <p:sldId id="268" r:id="rId25"/>
    <p:sldId id="269" r:id="rId26"/>
    <p:sldId id="289" r:id="rId27"/>
    <p:sldId id="285" r:id="rId28"/>
    <p:sldId id="290" r:id="rId29"/>
    <p:sldId id="288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8652B-B4FD-440D-A529-AD5BAFDF229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03D8FD-31E6-45BA-8069-B0B0B010053E}">
      <dgm:prSet phldrT="[Text]" custT="1"/>
      <dgm:spPr/>
      <dgm:t>
        <a:bodyPr/>
        <a:lstStyle/>
        <a:p>
          <a:r>
            <a:rPr lang="en-US" sz="1800" b="1" dirty="0" smtClean="0"/>
            <a:t>Foundation</a:t>
          </a:r>
          <a:endParaRPr lang="en-US" sz="1100" b="1" dirty="0"/>
        </a:p>
      </dgm:t>
    </dgm:pt>
    <dgm:pt modelId="{ADD5CFCE-548F-4485-8A0C-B772970A032D}" type="parTrans" cxnId="{D934FBB3-4F80-4D1C-8CB6-64030F09BAF1}">
      <dgm:prSet/>
      <dgm:spPr/>
      <dgm:t>
        <a:bodyPr/>
        <a:lstStyle/>
        <a:p>
          <a:endParaRPr lang="en-US"/>
        </a:p>
      </dgm:t>
    </dgm:pt>
    <dgm:pt modelId="{72493C6B-9784-4E8F-B234-1405C340AF79}" type="sibTrans" cxnId="{D934FBB3-4F80-4D1C-8CB6-64030F09BAF1}">
      <dgm:prSet/>
      <dgm:spPr/>
      <dgm:t>
        <a:bodyPr/>
        <a:lstStyle/>
        <a:p>
          <a:endParaRPr lang="en-US"/>
        </a:p>
      </dgm:t>
    </dgm:pt>
    <dgm:pt modelId="{1FA826E1-5089-49BC-8712-2D509CC2168B}">
      <dgm:prSet phldrT="[Text]"/>
      <dgm:spPr/>
      <dgm:t>
        <a:bodyPr/>
        <a:lstStyle/>
        <a:p>
          <a:r>
            <a:rPr lang="en-US" dirty="0" smtClean="0"/>
            <a:t>Concepts and methods: Abstraction, </a:t>
          </a:r>
          <a:r>
            <a:rPr lang="en-US" dirty="0" smtClean="0">
              <a:solidFill>
                <a:srgbClr val="FF0000"/>
              </a:solidFill>
            </a:rPr>
            <a:t>simulation</a:t>
          </a:r>
          <a:r>
            <a:rPr lang="en-US" dirty="0" smtClean="0"/>
            <a:t>, …</a:t>
          </a:r>
          <a:endParaRPr lang="en-US" dirty="0"/>
        </a:p>
      </dgm:t>
    </dgm:pt>
    <dgm:pt modelId="{E043F37C-3234-4418-8A10-5FE01E1BABC7}" type="parTrans" cxnId="{2C5BCD95-00F2-4955-9436-06423AF092C1}">
      <dgm:prSet/>
      <dgm:spPr/>
      <dgm:t>
        <a:bodyPr/>
        <a:lstStyle/>
        <a:p>
          <a:endParaRPr lang="en-US"/>
        </a:p>
      </dgm:t>
    </dgm:pt>
    <dgm:pt modelId="{778E8A59-CA1B-402A-85DF-F08E2389C7B8}" type="sibTrans" cxnId="{2C5BCD95-00F2-4955-9436-06423AF092C1}">
      <dgm:prSet/>
      <dgm:spPr/>
      <dgm:t>
        <a:bodyPr/>
        <a:lstStyle/>
        <a:p>
          <a:endParaRPr lang="en-US"/>
        </a:p>
      </dgm:t>
    </dgm:pt>
    <dgm:pt modelId="{AD9753E5-5E04-4FEE-9477-A78337E4B401}">
      <dgm:prSet phldrT="[Text]"/>
      <dgm:spPr/>
      <dgm:t>
        <a:bodyPr/>
        <a:lstStyle/>
        <a:p>
          <a:r>
            <a:rPr lang="en-US" dirty="0" smtClean="0"/>
            <a:t>Simple familiar examples</a:t>
          </a:r>
          <a:endParaRPr lang="en-US" dirty="0"/>
        </a:p>
      </dgm:t>
    </dgm:pt>
    <dgm:pt modelId="{2E2F64DD-8B8C-4CFE-84DB-8CB240C8817F}" type="parTrans" cxnId="{4B92D162-D910-4C81-BFCD-68E0F8DCA603}">
      <dgm:prSet/>
      <dgm:spPr/>
      <dgm:t>
        <a:bodyPr/>
        <a:lstStyle/>
        <a:p>
          <a:endParaRPr lang="en-US"/>
        </a:p>
      </dgm:t>
    </dgm:pt>
    <dgm:pt modelId="{3B394FD3-15C9-401A-BADA-015F46F6A62F}" type="sibTrans" cxnId="{4B92D162-D910-4C81-BFCD-68E0F8DCA603}">
      <dgm:prSet/>
      <dgm:spPr/>
      <dgm:t>
        <a:bodyPr/>
        <a:lstStyle/>
        <a:p>
          <a:endParaRPr lang="en-US"/>
        </a:p>
      </dgm:t>
    </dgm:pt>
    <dgm:pt modelId="{1CE7D835-2E9D-42FA-8EDA-26635C8EE236}">
      <dgm:prSet phldrT="[Text]" custT="1"/>
      <dgm:spPr/>
      <dgm:t>
        <a:bodyPr/>
        <a:lstStyle/>
        <a:p>
          <a:r>
            <a:rPr lang="en-US" sz="1800" b="1" dirty="0" smtClean="0"/>
            <a:t>Issues</a:t>
          </a:r>
          <a:endParaRPr lang="en-US" sz="2400" b="1" dirty="0"/>
        </a:p>
      </dgm:t>
    </dgm:pt>
    <dgm:pt modelId="{215208F4-05F0-47A6-837A-DC2518F6203D}" type="parTrans" cxnId="{EA2C5954-5FA0-4645-9D5A-C0B02DB0160B}">
      <dgm:prSet/>
      <dgm:spPr/>
      <dgm:t>
        <a:bodyPr/>
        <a:lstStyle/>
        <a:p>
          <a:endParaRPr lang="en-US"/>
        </a:p>
      </dgm:t>
    </dgm:pt>
    <dgm:pt modelId="{F44E52DF-CF9F-487E-9A52-08C8E8EB4C64}" type="sibTrans" cxnId="{EA2C5954-5FA0-4645-9D5A-C0B02DB0160B}">
      <dgm:prSet/>
      <dgm:spPr/>
      <dgm:t>
        <a:bodyPr/>
        <a:lstStyle/>
        <a:p>
          <a:endParaRPr lang="en-US"/>
        </a:p>
      </dgm:t>
    </dgm:pt>
    <dgm:pt modelId="{EA1DA4A1-C525-4C95-A937-D14F4A63D9AE}">
      <dgm:prSet phldrT="[Text]"/>
      <dgm:spPr/>
      <dgm:t>
        <a:bodyPr/>
        <a:lstStyle/>
        <a:p>
          <a:r>
            <a:rPr lang="en-US" dirty="0" smtClean="0"/>
            <a:t>What is the performance of that physical system?</a:t>
          </a:r>
          <a:endParaRPr lang="en-US" dirty="0"/>
        </a:p>
      </dgm:t>
    </dgm:pt>
    <dgm:pt modelId="{EBC41A2B-08A1-476C-9676-28DD1D6B8ED3}" type="parTrans" cxnId="{14EE5AFB-2390-469E-8147-1BE9AF737486}">
      <dgm:prSet/>
      <dgm:spPr/>
      <dgm:t>
        <a:bodyPr/>
        <a:lstStyle/>
        <a:p>
          <a:endParaRPr lang="en-US"/>
        </a:p>
      </dgm:t>
    </dgm:pt>
    <dgm:pt modelId="{858711D0-B1BC-4670-A47B-86E34D102D05}" type="sibTrans" cxnId="{14EE5AFB-2390-469E-8147-1BE9AF737486}">
      <dgm:prSet/>
      <dgm:spPr/>
      <dgm:t>
        <a:bodyPr/>
        <a:lstStyle/>
        <a:p>
          <a:endParaRPr lang="en-US"/>
        </a:p>
      </dgm:t>
    </dgm:pt>
    <dgm:pt modelId="{2F562B42-D33C-487C-9045-5EB7FAB5CAD3}">
      <dgm:prSet phldrT="[Text]"/>
      <dgm:spPr/>
      <dgm:t>
        <a:bodyPr/>
        <a:lstStyle/>
        <a:p>
          <a:r>
            <a:rPr lang="en-US" dirty="0" smtClean="0"/>
            <a:t>What agricultural process results in more crops?</a:t>
          </a:r>
          <a:endParaRPr lang="en-US" dirty="0"/>
        </a:p>
      </dgm:t>
    </dgm:pt>
    <dgm:pt modelId="{0060DD79-8375-4946-81EA-5B92215DB3F2}" type="parTrans" cxnId="{711A3656-A802-4552-84DE-A521872F7B20}">
      <dgm:prSet/>
      <dgm:spPr/>
      <dgm:t>
        <a:bodyPr/>
        <a:lstStyle/>
        <a:p>
          <a:endParaRPr lang="en-US"/>
        </a:p>
      </dgm:t>
    </dgm:pt>
    <dgm:pt modelId="{9B2BC51A-E51A-4055-9C38-1A284E840C38}" type="sibTrans" cxnId="{711A3656-A802-4552-84DE-A521872F7B20}">
      <dgm:prSet/>
      <dgm:spPr/>
      <dgm:t>
        <a:bodyPr/>
        <a:lstStyle/>
        <a:p>
          <a:endParaRPr lang="en-US"/>
        </a:p>
      </dgm:t>
    </dgm:pt>
    <dgm:pt modelId="{1562A193-6FEF-4834-A7AD-A0E355E08B17}">
      <dgm:prSet phldrT="[Text]" custT="1"/>
      <dgm:spPr/>
      <dgm:t>
        <a:bodyPr/>
        <a:lstStyle/>
        <a:p>
          <a:r>
            <a:rPr lang="en-US" sz="1800" b="1" dirty="0" smtClean="0"/>
            <a:t>Relevancy</a:t>
          </a:r>
          <a:endParaRPr lang="en-US" sz="1800" b="1" dirty="0"/>
        </a:p>
      </dgm:t>
    </dgm:pt>
    <dgm:pt modelId="{DF19C652-AEB0-4F5B-8E75-55D6A408C564}" type="parTrans" cxnId="{4BC04106-54DE-47F7-85C5-1605FF7F4963}">
      <dgm:prSet/>
      <dgm:spPr/>
      <dgm:t>
        <a:bodyPr/>
        <a:lstStyle/>
        <a:p>
          <a:endParaRPr lang="en-US"/>
        </a:p>
      </dgm:t>
    </dgm:pt>
    <dgm:pt modelId="{60CD4112-5D0A-4326-91F6-6C6ACE2182FA}" type="sibTrans" cxnId="{4BC04106-54DE-47F7-85C5-1605FF7F4963}">
      <dgm:prSet/>
      <dgm:spPr/>
      <dgm:t>
        <a:bodyPr/>
        <a:lstStyle/>
        <a:p>
          <a:endParaRPr lang="en-US"/>
        </a:p>
      </dgm:t>
    </dgm:pt>
    <dgm:pt modelId="{73661786-53D0-4AF8-A2AE-D2293F6B5D4D}">
      <dgm:prSet phldrT="[Text]"/>
      <dgm:spPr/>
      <dgm:t>
        <a:bodyPr/>
        <a:lstStyle/>
        <a:p>
          <a:r>
            <a:rPr lang="en-US" dirty="0" smtClean="0"/>
            <a:t>Is there any CS concept useful here?</a:t>
          </a:r>
          <a:endParaRPr lang="en-US" dirty="0"/>
        </a:p>
      </dgm:t>
    </dgm:pt>
    <dgm:pt modelId="{3A56595F-A593-41CE-A7FD-B3E9196915DC}" type="parTrans" cxnId="{05A886C6-57A3-466C-9AAE-042316097EB8}">
      <dgm:prSet/>
      <dgm:spPr/>
      <dgm:t>
        <a:bodyPr/>
        <a:lstStyle/>
        <a:p>
          <a:endParaRPr lang="en-US"/>
        </a:p>
      </dgm:t>
    </dgm:pt>
    <dgm:pt modelId="{7F667A42-1B4F-425C-986C-7E259CC963C3}" type="sibTrans" cxnId="{05A886C6-57A3-466C-9AAE-042316097EB8}">
      <dgm:prSet/>
      <dgm:spPr/>
      <dgm:t>
        <a:bodyPr/>
        <a:lstStyle/>
        <a:p>
          <a:endParaRPr lang="en-US"/>
        </a:p>
      </dgm:t>
    </dgm:pt>
    <dgm:pt modelId="{5C1322F6-FAA1-448D-B5C9-9D8FB7A55CF6}">
      <dgm:prSet phldrT="[Text]"/>
      <dgm:spPr/>
      <dgm:t>
        <a:bodyPr/>
        <a:lstStyle/>
        <a:p>
          <a:r>
            <a:rPr lang="en-US" dirty="0" smtClean="0"/>
            <a:t>e.g. Can we use </a:t>
          </a:r>
          <a:r>
            <a:rPr lang="en-US" dirty="0" smtClean="0">
              <a:solidFill>
                <a:srgbClr val="FF0000"/>
              </a:solidFill>
            </a:rPr>
            <a:t>simulation</a:t>
          </a:r>
          <a:r>
            <a:rPr lang="en-US" dirty="0" smtClean="0"/>
            <a:t> to answer those questions?</a:t>
          </a:r>
          <a:endParaRPr lang="en-US" dirty="0"/>
        </a:p>
      </dgm:t>
    </dgm:pt>
    <dgm:pt modelId="{59A2FA1F-921B-4D99-9A5F-7E2F5BDCD40B}" type="parTrans" cxnId="{279077FD-9D1D-40E6-BB4B-52BA38B84FC0}">
      <dgm:prSet/>
      <dgm:spPr/>
      <dgm:t>
        <a:bodyPr/>
        <a:lstStyle/>
        <a:p>
          <a:endParaRPr lang="en-US"/>
        </a:p>
      </dgm:t>
    </dgm:pt>
    <dgm:pt modelId="{FC124192-715C-4092-806C-8DBCFBE5D86B}" type="sibTrans" cxnId="{279077FD-9D1D-40E6-BB4B-52BA38B84FC0}">
      <dgm:prSet/>
      <dgm:spPr/>
      <dgm:t>
        <a:bodyPr/>
        <a:lstStyle/>
        <a:p>
          <a:endParaRPr lang="en-US"/>
        </a:p>
      </dgm:t>
    </dgm:pt>
    <dgm:pt modelId="{55C19145-4B28-4AEC-95D8-9A9B59EBBCF3}">
      <dgm:prSet phldrT="[Text]"/>
      <dgm:spPr/>
      <dgm:t>
        <a:bodyPr/>
        <a:lstStyle/>
        <a:p>
          <a:r>
            <a:rPr lang="en-US" dirty="0" smtClean="0"/>
            <a:t>What will happen when a Mars rover wants to land on Mars?</a:t>
          </a:r>
          <a:endParaRPr lang="en-US" dirty="0"/>
        </a:p>
      </dgm:t>
    </dgm:pt>
    <dgm:pt modelId="{CF6420A2-4CFC-4C2F-AA4B-189877C72FD8}" type="parTrans" cxnId="{363204BA-4FDD-446A-98EE-4B4008D79C93}">
      <dgm:prSet/>
      <dgm:spPr/>
      <dgm:t>
        <a:bodyPr/>
        <a:lstStyle/>
        <a:p>
          <a:endParaRPr lang="en-US"/>
        </a:p>
      </dgm:t>
    </dgm:pt>
    <dgm:pt modelId="{16EBF54D-257E-4F86-B587-9FFE0332F326}" type="sibTrans" cxnId="{363204BA-4FDD-446A-98EE-4B4008D79C93}">
      <dgm:prSet/>
      <dgm:spPr/>
      <dgm:t>
        <a:bodyPr/>
        <a:lstStyle/>
        <a:p>
          <a:endParaRPr lang="en-US"/>
        </a:p>
      </dgm:t>
    </dgm:pt>
    <dgm:pt modelId="{43FAD565-6C87-41AA-8FB3-1813480AF781}" type="pres">
      <dgm:prSet presAssocID="{5CD8652B-B4FD-440D-A529-AD5BAFDF22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6E6F6E-7A91-4278-AED9-FD669A29EE48}" type="pres">
      <dgm:prSet presAssocID="{EC03D8FD-31E6-45BA-8069-B0B0B010053E}" presName="composite" presStyleCnt="0"/>
      <dgm:spPr/>
    </dgm:pt>
    <dgm:pt modelId="{CB9401EC-3575-49AF-BCCA-CF41543811F5}" type="pres">
      <dgm:prSet presAssocID="{EC03D8FD-31E6-45BA-8069-B0B0B010053E}" presName="parentText" presStyleLbl="alignNode1" presStyleIdx="0" presStyleCnt="3" custScaleX="1268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EC497-8D38-4EFF-AD8F-80DEB7221056}" type="pres">
      <dgm:prSet presAssocID="{EC03D8FD-31E6-45BA-8069-B0B0B010053E}" presName="descendantText" presStyleLbl="alignAcc1" presStyleIdx="0" presStyleCnt="3" custScaleX="93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812BF-0F3F-497B-A0AE-19FCF7D4577D}" type="pres">
      <dgm:prSet presAssocID="{72493C6B-9784-4E8F-B234-1405C340AF79}" presName="sp" presStyleCnt="0"/>
      <dgm:spPr/>
    </dgm:pt>
    <dgm:pt modelId="{BC9AFC14-48CD-483D-89F4-752C4F5485C6}" type="pres">
      <dgm:prSet presAssocID="{1CE7D835-2E9D-42FA-8EDA-26635C8EE236}" presName="composite" presStyleCnt="0"/>
      <dgm:spPr/>
    </dgm:pt>
    <dgm:pt modelId="{6628A6BB-2C54-4B8D-967D-FBB104DEBB70}" type="pres">
      <dgm:prSet presAssocID="{1CE7D835-2E9D-42FA-8EDA-26635C8EE236}" presName="parentText" presStyleLbl="alignNode1" presStyleIdx="1" presStyleCnt="3" custScaleX="121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327EA-6AB5-4B60-BCF1-A01B4EA221A2}" type="pres">
      <dgm:prSet presAssocID="{1CE7D835-2E9D-42FA-8EDA-26635C8EE236}" presName="descendantText" presStyleLbl="alignAcc1" presStyleIdx="1" presStyleCnt="3" custScaleX="93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9FAE-12EC-4F02-84CB-A6A2ABBC1DE7}" type="pres">
      <dgm:prSet presAssocID="{F44E52DF-CF9F-487E-9A52-08C8E8EB4C64}" presName="sp" presStyleCnt="0"/>
      <dgm:spPr/>
    </dgm:pt>
    <dgm:pt modelId="{3C9EBA2D-1C25-44E3-825A-CB463C983696}" type="pres">
      <dgm:prSet presAssocID="{1562A193-6FEF-4834-A7AD-A0E355E08B17}" presName="composite" presStyleCnt="0"/>
      <dgm:spPr/>
    </dgm:pt>
    <dgm:pt modelId="{256AB101-2E69-4EEA-B020-CC19486823D1}" type="pres">
      <dgm:prSet presAssocID="{1562A193-6FEF-4834-A7AD-A0E355E08B17}" presName="parentText" presStyleLbl="alignNode1" presStyleIdx="2" presStyleCnt="3" custScaleX="1258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7412A-70F1-48FE-B2E7-64570DC82A91}" type="pres">
      <dgm:prSet presAssocID="{1562A193-6FEF-4834-A7AD-A0E355E08B17}" presName="descendantText" presStyleLbl="alignAcc1" presStyleIdx="2" presStyleCnt="3" custScaleX="93017" custLinFactNeighborX="-379" custLinFactNeighborY="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4FBB3-4F80-4D1C-8CB6-64030F09BAF1}" srcId="{5CD8652B-B4FD-440D-A529-AD5BAFDF2295}" destId="{EC03D8FD-31E6-45BA-8069-B0B0B010053E}" srcOrd="0" destOrd="0" parTransId="{ADD5CFCE-548F-4485-8A0C-B772970A032D}" sibTransId="{72493C6B-9784-4E8F-B234-1405C340AF79}"/>
    <dgm:cxn modelId="{D5CDDC37-B601-4366-8092-E8729D912B40}" type="presOf" srcId="{1562A193-6FEF-4834-A7AD-A0E355E08B17}" destId="{256AB101-2E69-4EEA-B020-CC19486823D1}" srcOrd="0" destOrd="0" presId="urn:microsoft.com/office/officeart/2005/8/layout/chevron2"/>
    <dgm:cxn modelId="{D91B1233-65E4-4001-97F6-81A4EFD4DF87}" type="presOf" srcId="{AD9753E5-5E04-4FEE-9477-A78337E4B401}" destId="{E95EC497-8D38-4EFF-AD8F-80DEB7221056}" srcOrd="0" destOrd="1" presId="urn:microsoft.com/office/officeart/2005/8/layout/chevron2"/>
    <dgm:cxn modelId="{05A886C6-57A3-466C-9AAE-042316097EB8}" srcId="{1562A193-6FEF-4834-A7AD-A0E355E08B17}" destId="{73661786-53D0-4AF8-A2AE-D2293F6B5D4D}" srcOrd="0" destOrd="0" parTransId="{3A56595F-A593-41CE-A7FD-B3E9196915DC}" sibTransId="{7F667A42-1B4F-425C-986C-7E259CC963C3}"/>
    <dgm:cxn modelId="{3BC77202-AEF4-4ADB-8DC4-44F8F4C01BCF}" type="presOf" srcId="{1FA826E1-5089-49BC-8712-2D509CC2168B}" destId="{E95EC497-8D38-4EFF-AD8F-80DEB7221056}" srcOrd="0" destOrd="0" presId="urn:microsoft.com/office/officeart/2005/8/layout/chevron2"/>
    <dgm:cxn modelId="{655C5A90-56BD-4AC5-9592-43BA9C9E1FE0}" type="presOf" srcId="{1CE7D835-2E9D-42FA-8EDA-26635C8EE236}" destId="{6628A6BB-2C54-4B8D-967D-FBB104DEBB70}" srcOrd="0" destOrd="0" presId="urn:microsoft.com/office/officeart/2005/8/layout/chevron2"/>
    <dgm:cxn modelId="{B9E100B4-476E-4F61-A0CA-1BD072E44D52}" type="presOf" srcId="{2F562B42-D33C-487C-9045-5EB7FAB5CAD3}" destId="{9E3327EA-6AB5-4B60-BCF1-A01B4EA221A2}" srcOrd="0" destOrd="1" presId="urn:microsoft.com/office/officeart/2005/8/layout/chevron2"/>
    <dgm:cxn modelId="{14EE5AFB-2390-469E-8147-1BE9AF737486}" srcId="{1CE7D835-2E9D-42FA-8EDA-26635C8EE236}" destId="{EA1DA4A1-C525-4C95-A937-D14F4A63D9AE}" srcOrd="0" destOrd="0" parTransId="{EBC41A2B-08A1-476C-9676-28DD1D6B8ED3}" sibTransId="{858711D0-B1BC-4670-A47B-86E34D102D05}"/>
    <dgm:cxn modelId="{EA2C5954-5FA0-4645-9D5A-C0B02DB0160B}" srcId="{5CD8652B-B4FD-440D-A529-AD5BAFDF2295}" destId="{1CE7D835-2E9D-42FA-8EDA-26635C8EE236}" srcOrd="1" destOrd="0" parTransId="{215208F4-05F0-47A6-837A-DC2518F6203D}" sibTransId="{F44E52DF-CF9F-487E-9A52-08C8E8EB4C64}"/>
    <dgm:cxn modelId="{B8E6FC82-F88B-45DE-8107-0E727CFBDC33}" type="presOf" srcId="{EC03D8FD-31E6-45BA-8069-B0B0B010053E}" destId="{CB9401EC-3575-49AF-BCCA-CF41543811F5}" srcOrd="0" destOrd="0" presId="urn:microsoft.com/office/officeart/2005/8/layout/chevron2"/>
    <dgm:cxn modelId="{62C08A0C-26D2-4241-A4FF-12ED5956F00B}" type="presOf" srcId="{5CD8652B-B4FD-440D-A529-AD5BAFDF2295}" destId="{43FAD565-6C87-41AA-8FB3-1813480AF781}" srcOrd="0" destOrd="0" presId="urn:microsoft.com/office/officeart/2005/8/layout/chevron2"/>
    <dgm:cxn modelId="{363204BA-4FDD-446A-98EE-4B4008D79C93}" srcId="{1CE7D835-2E9D-42FA-8EDA-26635C8EE236}" destId="{55C19145-4B28-4AEC-95D8-9A9B59EBBCF3}" srcOrd="2" destOrd="0" parTransId="{CF6420A2-4CFC-4C2F-AA4B-189877C72FD8}" sibTransId="{16EBF54D-257E-4F86-B587-9FFE0332F326}"/>
    <dgm:cxn modelId="{4BC04106-54DE-47F7-85C5-1605FF7F4963}" srcId="{5CD8652B-B4FD-440D-A529-AD5BAFDF2295}" destId="{1562A193-6FEF-4834-A7AD-A0E355E08B17}" srcOrd="2" destOrd="0" parTransId="{DF19C652-AEB0-4F5B-8E75-55D6A408C564}" sibTransId="{60CD4112-5D0A-4326-91F6-6C6ACE2182FA}"/>
    <dgm:cxn modelId="{279077FD-9D1D-40E6-BB4B-52BA38B84FC0}" srcId="{1562A193-6FEF-4834-A7AD-A0E355E08B17}" destId="{5C1322F6-FAA1-448D-B5C9-9D8FB7A55CF6}" srcOrd="1" destOrd="0" parTransId="{59A2FA1F-921B-4D99-9A5F-7E2F5BDCD40B}" sibTransId="{FC124192-715C-4092-806C-8DBCFBE5D86B}"/>
    <dgm:cxn modelId="{A9E21F78-CACB-492D-807F-3ADF740694BE}" type="presOf" srcId="{5C1322F6-FAA1-448D-B5C9-9D8FB7A55CF6}" destId="{8B57412A-70F1-48FE-B2E7-64570DC82A91}" srcOrd="0" destOrd="1" presId="urn:microsoft.com/office/officeart/2005/8/layout/chevron2"/>
    <dgm:cxn modelId="{2A296877-4098-41FE-BB23-95EA02ABD7F7}" type="presOf" srcId="{55C19145-4B28-4AEC-95D8-9A9B59EBBCF3}" destId="{9E3327EA-6AB5-4B60-BCF1-A01B4EA221A2}" srcOrd="0" destOrd="2" presId="urn:microsoft.com/office/officeart/2005/8/layout/chevron2"/>
    <dgm:cxn modelId="{4B92D162-D910-4C81-BFCD-68E0F8DCA603}" srcId="{EC03D8FD-31E6-45BA-8069-B0B0B010053E}" destId="{AD9753E5-5E04-4FEE-9477-A78337E4B401}" srcOrd="1" destOrd="0" parTransId="{2E2F64DD-8B8C-4CFE-84DB-8CB240C8817F}" sibTransId="{3B394FD3-15C9-401A-BADA-015F46F6A62F}"/>
    <dgm:cxn modelId="{2C5BCD95-00F2-4955-9436-06423AF092C1}" srcId="{EC03D8FD-31E6-45BA-8069-B0B0B010053E}" destId="{1FA826E1-5089-49BC-8712-2D509CC2168B}" srcOrd="0" destOrd="0" parTransId="{E043F37C-3234-4418-8A10-5FE01E1BABC7}" sibTransId="{778E8A59-CA1B-402A-85DF-F08E2389C7B8}"/>
    <dgm:cxn modelId="{585B2B7A-C5F7-4626-B8AA-8D38B1450E45}" type="presOf" srcId="{EA1DA4A1-C525-4C95-A937-D14F4A63D9AE}" destId="{9E3327EA-6AB5-4B60-BCF1-A01B4EA221A2}" srcOrd="0" destOrd="0" presId="urn:microsoft.com/office/officeart/2005/8/layout/chevron2"/>
    <dgm:cxn modelId="{711A3656-A802-4552-84DE-A521872F7B20}" srcId="{1CE7D835-2E9D-42FA-8EDA-26635C8EE236}" destId="{2F562B42-D33C-487C-9045-5EB7FAB5CAD3}" srcOrd="1" destOrd="0" parTransId="{0060DD79-8375-4946-81EA-5B92215DB3F2}" sibTransId="{9B2BC51A-E51A-4055-9C38-1A284E840C38}"/>
    <dgm:cxn modelId="{15284894-414A-4623-8720-22D96AAD5542}" type="presOf" srcId="{73661786-53D0-4AF8-A2AE-D2293F6B5D4D}" destId="{8B57412A-70F1-48FE-B2E7-64570DC82A91}" srcOrd="0" destOrd="0" presId="urn:microsoft.com/office/officeart/2005/8/layout/chevron2"/>
    <dgm:cxn modelId="{667BFBF1-4391-4A92-AD95-7A59593B93F1}" type="presParOf" srcId="{43FAD565-6C87-41AA-8FB3-1813480AF781}" destId="{166E6F6E-7A91-4278-AED9-FD669A29EE48}" srcOrd="0" destOrd="0" presId="urn:microsoft.com/office/officeart/2005/8/layout/chevron2"/>
    <dgm:cxn modelId="{71ACA354-843B-4E36-AEEF-740E9BF824D2}" type="presParOf" srcId="{166E6F6E-7A91-4278-AED9-FD669A29EE48}" destId="{CB9401EC-3575-49AF-BCCA-CF41543811F5}" srcOrd="0" destOrd="0" presId="urn:microsoft.com/office/officeart/2005/8/layout/chevron2"/>
    <dgm:cxn modelId="{8DB2BAF2-38F3-42F9-930A-2BDFB3966D9E}" type="presParOf" srcId="{166E6F6E-7A91-4278-AED9-FD669A29EE48}" destId="{E95EC497-8D38-4EFF-AD8F-80DEB7221056}" srcOrd="1" destOrd="0" presId="urn:microsoft.com/office/officeart/2005/8/layout/chevron2"/>
    <dgm:cxn modelId="{63BE0886-244B-49D7-BD5E-85CB83112335}" type="presParOf" srcId="{43FAD565-6C87-41AA-8FB3-1813480AF781}" destId="{BA4812BF-0F3F-497B-A0AE-19FCF7D4577D}" srcOrd="1" destOrd="0" presId="urn:microsoft.com/office/officeart/2005/8/layout/chevron2"/>
    <dgm:cxn modelId="{B00CE32F-9469-4F42-A0F9-FE4ED8189C0E}" type="presParOf" srcId="{43FAD565-6C87-41AA-8FB3-1813480AF781}" destId="{BC9AFC14-48CD-483D-89F4-752C4F5485C6}" srcOrd="2" destOrd="0" presId="urn:microsoft.com/office/officeart/2005/8/layout/chevron2"/>
    <dgm:cxn modelId="{DCDF13C8-356E-46BD-8F45-F255592C3C6E}" type="presParOf" srcId="{BC9AFC14-48CD-483D-89F4-752C4F5485C6}" destId="{6628A6BB-2C54-4B8D-967D-FBB104DEBB70}" srcOrd="0" destOrd="0" presId="urn:microsoft.com/office/officeart/2005/8/layout/chevron2"/>
    <dgm:cxn modelId="{888E2326-7E6A-4497-9252-C2A080B79265}" type="presParOf" srcId="{BC9AFC14-48CD-483D-89F4-752C4F5485C6}" destId="{9E3327EA-6AB5-4B60-BCF1-A01B4EA221A2}" srcOrd="1" destOrd="0" presId="urn:microsoft.com/office/officeart/2005/8/layout/chevron2"/>
    <dgm:cxn modelId="{0C5487B1-9FAC-401D-BA71-E342C5F08A62}" type="presParOf" srcId="{43FAD565-6C87-41AA-8FB3-1813480AF781}" destId="{78669FAE-12EC-4F02-84CB-A6A2ABBC1DE7}" srcOrd="3" destOrd="0" presId="urn:microsoft.com/office/officeart/2005/8/layout/chevron2"/>
    <dgm:cxn modelId="{73C698D0-7996-4927-A55A-AB6FDF75A27F}" type="presParOf" srcId="{43FAD565-6C87-41AA-8FB3-1813480AF781}" destId="{3C9EBA2D-1C25-44E3-825A-CB463C983696}" srcOrd="4" destOrd="0" presId="urn:microsoft.com/office/officeart/2005/8/layout/chevron2"/>
    <dgm:cxn modelId="{5B4827BA-74A0-462A-B305-EC0E4CC0BA6B}" type="presParOf" srcId="{3C9EBA2D-1C25-44E3-825A-CB463C983696}" destId="{256AB101-2E69-4EEA-B020-CC19486823D1}" srcOrd="0" destOrd="0" presId="urn:microsoft.com/office/officeart/2005/8/layout/chevron2"/>
    <dgm:cxn modelId="{64A12E3E-0020-4EDA-9B49-938007CCE5B1}" type="presParOf" srcId="{3C9EBA2D-1C25-44E3-825A-CB463C983696}" destId="{8B57412A-70F1-48FE-B2E7-64570DC82A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4E299-6772-467C-9C43-8B263D5E1A0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5FC3-A7C6-4646-AB59-7E2A7C700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0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30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3A7910-BCD1-425C-83E1-E60B133BE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cap="none" dirty="0"/>
              <a:t>Computational Thinking A</a:t>
            </a:r>
            <a:r>
              <a:rPr lang="en-US" sz="4400" b="1" cap="none" dirty="0" smtClean="0"/>
              <a:t>cross Curriculum</a:t>
            </a:r>
            <a:endParaRPr lang="en-US" sz="44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1900" b="1" dirty="0" smtClean="0"/>
              <a:t>Two papers on teaching computational thinking </a:t>
            </a:r>
            <a:r>
              <a:rPr lang="en-US" sz="1900" b="1" dirty="0"/>
              <a:t>to </a:t>
            </a:r>
            <a:r>
              <a:rPr lang="en-US" sz="1900" b="1" dirty="0" smtClean="0"/>
              <a:t>non-CS students</a:t>
            </a:r>
          </a:p>
          <a:p>
            <a:endParaRPr lang="en-US" dirty="0"/>
          </a:p>
          <a:p>
            <a:r>
              <a:rPr lang="en-US" dirty="0" smtClean="0"/>
              <a:t>Pejman Khadivi</a:t>
            </a:r>
          </a:p>
          <a:p>
            <a:r>
              <a:rPr lang="en-US" dirty="0" smtClean="0"/>
              <a:t>CS Department, Virginia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Course Syllabus</a:t>
            </a:r>
          </a:p>
        </p:txBody>
      </p:sp>
      <p:sp>
        <p:nvSpPr>
          <p:cNvPr id="76" name="Shape 76"/>
          <p:cNvSpPr/>
          <p:nvPr/>
        </p:nvSpPr>
        <p:spPr>
          <a:xfrm>
            <a:off x="1668500" y="2209800"/>
            <a:ext cx="5807000" cy="332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1383358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Course Projects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Two parts</a:t>
            </a:r>
            <a:r>
              <a:rPr lang="en" dirty="0" smtClean="0"/>
              <a:t>:</a:t>
            </a:r>
            <a:endParaRPr lang="en" dirty="0"/>
          </a:p>
          <a:p>
            <a:pPr marL="468630" indent="-285750"/>
            <a:r>
              <a:rPr lang="en" sz="1800" dirty="0"/>
              <a:t>Programming part</a:t>
            </a:r>
          </a:p>
          <a:p>
            <a:pPr marL="468630" indent="-285750"/>
            <a:r>
              <a:rPr lang="en" sz="1800" dirty="0"/>
              <a:t>Experimental part</a:t>
            </a:r>
          </a:p>
          <a:p>
            <a:pPr marL="742950" lvl="1" indent="-285750"/>
            <a:r>
              <a:rPr lang="en" sz="1400" dirty="0" smtClean="0"/>
              <a:t>Students </a:t>
            </a:r>
            <a:r>
              <a:rPr lang="en" sz="1400" dirty="0"/>
              <a:t>can use their own program or another program</a:t>
            </a:r>
          </a:p>
          <a:p>
            <a:pPr marL="742950" lvl="1" indent="-285750"/>
            <a:r>
              <a:rPr lang="en" sz="1400" dirty="0" smtClean="0"/>
              <a:t>Most </a:t>
            </a:r>
            <a:r>
              <a:rPr lang="en" sz="1400" dirty="0"/>
              <a:t>of them decided to use their own</a:t>
            </a:r>
          </a:p>
          <a:p>
            <a:endParaRPr lang="en" dirty="0" smtClean="0"/>
          </a:p>
          <a:p>
            <a:r>
              <a:rPr lang="en" dirty="0" smtClean="0"/>
              <a:t>All </a:t>
            </a:r>
            <a:r>
              <a:rPr lang="en" dirty="0"/>
              <a:t>projects asked students to produce visualizations of computational results and provide a write-up on their observations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3089183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Course Projects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Manipulating Digital Audio</a:t>
            </a:r>
          </a:p>
          <a:p>
            <a:endParaRPr lang="en" dirty="0"/>
          </a:p>
          <a:p>
            <a:r>
              <a:rPr lang="en" dirty="0"/>
              <a:t>Computational Experiments on Percolation in Grids</a:t>
            </a:r>
          </a:p>
          <a:p>
            <a:endParaRPr lang="en" dirty="0"/>
          </a:p>
          <a:p>
            <a:r>
              <a:rPr lang="en" dirty="0"/>
              <a:t>Simulating Physical Systems</a:t>
            </a:r>
          </a:p>
          <a:p>
            <a:endParaRPr lang="en" dirty="0"/>
          </a:p>
          <a:p>
            <a:r>
              <a:rPr lang="en" dirty="0"/>
              <a:t>Analyzing Protein-Protein Interactions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1858234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Evaluation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37338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buClr>
                <a:srgbClr val="93A299"/>
              </a:buClr>
              <a:buNone/>
            </a:pPr>
            <a:r>
              <a:rPr lang="en-US" sz="1600" b="1" dirty="0">
                <a:solidFill>
                  <a:srgbClr val="292934"/>
                </a:solidFill>
              </a:rPr>
              <a:t>Spring 2008 with only 13 students</a:t>
            </a:r>
          </a:p>
          <a:p>
            <a:pPr marL="0" lvl="0" indent="0">
              <a:buClr>
                <a:srgbClr val="93A299"/>
              </a:buClr>
              <a:buNone/>
            </a:pPr>
            <a:r>
              <a:rPr lang="en-US" sz="1600" b="1" dirty="0">
                <a:solidFill>
                  <a:srgbClr val="292934"/>
                </a:solidFill>
              </a:rPr>
              <a:t>10 Physics, 3 Chemistry</a:t>
            </a:r>
            <a:endParaRPr lang="en" sz="1600" b="1" dirty="0">
              <a:solidFill>
                <a:srgbClr val="292934"/>
              </a:solidFill>
            </a:endParaRPr>
          </a:p>
          <a:p>
            <a:pPr lvl="0" rtl="0">
              <a:buClr>
                <a:schemeClr val="dk1"/>
              </a:buClr>
              <a:buSzPct val="61111"/>
              <a:buFont typeface="Arial"/>
              <a:buNone/>
            </a:pPr>
            <a:endParaRPr lang="en" sz="1800" dirty="0" smtClean="0"/>
          </a:p>
          <a:p>
            <a:pPr lvl="0" rtl="0"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Q1</a:t>
            </a:r>
            <a:r>
              <a:rPr lang="en" sz="1800" dirty="0"/>
              <a:t>: Taking another computer science course</a:t>
            </a:r>
            <a:r>
              <a:rPr lang="en" sz="1800" dirty="0" smtClean="0"/>
              <a:t>?</a:t>
            </a:r>
          </a:p>
          <a:p>
            <a:pPr lvl="0" rtl="0">
              <a:buClr>
                <a:schemeClr val="dk1"/>
              </a:buClr>
              <a:buSzPct val="61111"/>
              <a:buFont typeface="Arial"/>
              <a:buNone/>
            </a:pPr>
            <a:endParaRPr lang="en" sz="1800" dirty="0"/>
          </a:p>
          <a:p>
            <a:pPr lvl="0" rtl="0">
              <a:buNone/>
            </a:pPr>
            <a:r>
              <a:rPr lang="en" sz="1800" dirty="0"/>
              <a:t>Q2: Pursuing a career that requires programming skills?</a:t>
            </a:r>
          </a:p>
          <a:p>
            <a:endParaRPr lang="en" sz="1800" dirty="0" smtClean="0"/>
          </a:p>
          <a:p>
            <a:endParaRPr lang="en" sz="1800" dirty="0"/>
          </a:p>
          <a:p>
            <a:pPr lvl="0" rtl="0">
              <a:buNone/>
            </a:pPr>
            <a:r>
              <a:rPr lang="en" sz="1800" dirty="0"/>
              <a:t>Answers: 0 to 4</a:t>
            </a:r>
          </a:p>
          <a:p>
            <a:pPr lvl="0" rtl="0">
              <a:buNone/>
            </a:pPr>
            <a:r>
              <a:rPr lang="en" sz="1800" dirty="0"/>
              <a:t>0) not interested</a:t>
            </a:r>
          </a:p>
          <a:p>
            <a:pPr lvl="0" rtl="0">
              <a:buNone/>
            </a:pPr>
            <a:r>
              <a:rPr lang="en" sz="1800" dirty="0"/>
              <a:t>4) very </a:t>
            </a:r>
            <a:r>
              <a:rPr lang="en" sz="1800" dirty="0" smtClean="0"/>
              <a:t>interested</a:t>
            </a:r>
            <a:endParaRPr lang="en" sz="1800" dirty="0"/>
          </a:p>
        </p:txBody>
      </p:sp>
      <p:sp>
        <p:nvSpPr>
          <p:cNvPr id="95" name="Shape 95"/>
          <p:cNvSpPr/>
          <p:nvPr/>
        </p:nvSpPr>
        <p:spPr>
          <a:xfrm>
            <a:off x="3868800" y="1600183"/>
            <a:ext cx="4817998" cy="4784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1502426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Evaluation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 smtClean="0"/>
              <a:t>Students interest in taking other CS courses increased</a:t>
            </a:r>
          </a:p>
          <a:p>
            <a:pPr lvl="1"/>
            <a:r>
              <a:rPr lang="en" dirty="0" smtClean="0"/>
              <a:t>Previous </a:t>
            </a:r>
            <a:r>
              <a:rPr lang="en" dirty="0"/>
              <a:t>programming experience had no </a:t>
            </a:r>
            <a:r>
              <a:rPr lang="en" dirty="0" smtClean="0"/>
              <a:t>effect</a:t>
            </a:r>
            <a:endParaRPr lang="en" dirty="0"/>
          </a:p>
          <a:p>
            <a:pPr lvl="1"/>
            <a:r>
              <a:rPr lang="en" dirty="0" smtClean="0"/>
              <a:t>Responses </a:t>
            </a:r>
            <a:r>
              <a:rPr lang="en" dirty="0"/>
              <a:t>indicate that 60% of the students plan to take another CS course</a:t>
            </a:r>
          </a:p>
          <a:p>
            <a:endParaRPr lang="en" dirty="0"/>
          </a:p>
          <a:p>
            <a:r>
              <a:rPr lang="en" dirty="0"/>
              <a:t>In other introductory programming courses for majors a decrease in interest in computer science is observed</a:t>
            </a:r>
          </a:p>
          <a:p>
            <a:endParaRPr lang="en" dirty="0"/>
          </a:p>
          <a:p>
            <a:r>
              <a:rPr lang="en" dirty="0" smtClean="0">
                <a:latin typeface="Comic Sans MS" pitchFamily="66" charset="0"/>
              </a:rPr>
              <a:t>This is not a fair comparison</a:t>
            </a:r>
            <a:endParaRPr lang="en" dirty="0">
              <a:latin typeface="Comic Sans MS" pitchFamily="66" charset="0"/>
            </a:endParaRPr>
          </a:p>
          <a:p>
            <a:pPr lvl="1"/>
            <a:r>
              <a:rPr lang="en" dirty="0" smtClean="0">
                <a:latin typeface="Comic Sans MS" pitchFamily="66" charset="0"/>
              </a:rPr>
              <a:t>Example: Different instructors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789875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Discussion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Font typeface="Wingdings" pitchFamily="2" charset="2"/>
              <a:buChar char="Ø"/>
            </a:pPr>
            <a:r>
              <a:rPr lang="en" dirty="0" smtClean="0">
                <a:latin typeface="Comic Sans MS" pitchFamily="66" charset="0"/>
                <a:cs typeface="Aharoni" pitchFamily="2" charset="-79"/>
              </a:rPr>
              <a:t>This course seems to be </a:t>
            </a:r>
            <a:r>
              <a:rPr lang="en" dirty="0">
                <a:latin typeface="Comic Sans MS" pitchFamily="66" charset="0"/>
                <a:cs typeface="Aharoni" pitchFamily="2" charset="-79"/>
              </a:rPr>
              <a:t>a special “Programming Course” with a flavor of applications in science </a:t>
            </a:r>
            <a:r>
              <a:rPr lang="en" dirty="0" smtClean="0">
                <a:latin typeface="Comic Sans MS" pitchFamily="66" charset="0"/>
                <a:cs typeface="Aharoni" pitchFamily="2" charset="-79"/>
              </a:rPr>
              <a:t>fields, </a:t>
            </a:r>
            <a:r>
              <a:rPr lang="en" dirty="0">
                <a:latin typeface="Comic Sans MS" pitchFamily="66" charset="0"/>
                <a:cs typeface="Aharoni" pitchFamily="2" charset="-79"/>
              </a:rPr>
              <a:t>not a CT course</a:t>
            </a:r>
            <a:r>
              <a:rPr lang="en" dirty="0" smtClean="0">
                <a:latin typeface="Comic Sans MS" pitchFamily="66" charset="0"/>
                <a:cs typeface="Aharoni" pitchFamily="2" charset="-79"/>
              </a:rPr>
              <a:t>.</a:t>
            </a:r>
          </a:p>
          <a:p>
            <a:pPr lvl="0" rtl="0">
              <a:buFont typeface="Wingdings" pitchFamily="2" charset="2"/>
              <a:buChar char="Ø"/>
            </a:pPr>
            <a:endParaRPr lang="en" dirty="0">
              <a:latin typeface="Comic Sans MS" pitchFamily="66" charset="0"/>
              <a:cs typeface="Aharoni" pitchFamily="2" charset="-79"/>
            </a:endParaRPr>
          </a:p>
          <a:p>
            <a:pPr lvl="0" rtl="0">
              <a:buFont typeface="Wingdings" pitchFamily="2" charset="2"/>
              <a:buChar char="Ø"/>
            </a:pPr>
            <a:r>
              <a:rPr lang="en" dirty="0" smtClean="0">
                <a:latin typeface="Comic Sans MS" pitchFamily="66" charset="0"/>
                <a:cs typeface="Aharoni" pitchFamily="2" charset="-79"/>
              </a:rPr>
              <a:t>“</a:t>
            </a:r>
            <a:r>
              <a:rPr lang="en" dirty="0">
                <a:latin typeface="Comic Sans MS" pitchFamily="66" charset="0"/>
                <a:cs typeface="Aharoni" pitchFamily="2" charset="-79"/>
              </a:rPr>
              <a:t>If all you have is a hammer, everything looks like a nail”</a:t>
            </a:r>
          </a:p>
          <a:p>
            <a:pPr lvl="1">
              <a:buFont typeface="Wingdings" pitchFamily="2" charset="2"/>
              <a:buChar char="Ø"/>
            </a:pPr>
            <a:r>
              <a:rPr lang="en" dirty="0" smtClean="0">
                <a:latin typeface="Comic Sans MS" pitchFamily="66" charset="0"/>
                <a:cs typeface="Aharoni" pitchFamily="2" charset="-79"/>
              </a:rPr>
              <a:t>People </a:t>
            </a:r>
            <a:r>
              <a:rPr lang="en" dirty="0">
                <a:latin typeface="Comic Sans MS" pitchFamily="66" charset="0"/>
                <a:cs typeface="Aharoni" pitchFamily="2" charset="-79"/>
              </a:rPr>
              <a:t>do not know how to teach CT, so they teach </a:t>
            </a:r>
            <a:r>
              <a:rPr lang="en" dirty="0" smtClean="0">
                <a:latin typeface="Comic Sans MS" pitchFamily="66" charset="0"/>
                <a:cs typeface="Aharoni" pitchFamily="2" charset="-79"/>
              </a:rPr>
              <a:t>Programming</a:t>
            </a:r>
            <a:endParaRPr lang="en" dirty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0231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Perkoviḉ</a:t>
            </a:r>
            <a:r>
              <a:rPr lang="en-US" dirty="0"/>
              <a:t>, et al. “</a:t>
            </a:r>
            <a:r>
              <a:rPr lang="en-US" b="1" dirty="0"/>
              <a:t>A Framework for Computational Thinking across the Curriculum</a:t>
            </a:r>
            <a:r>
              <a:rPr lang="en-US" dirty="0"/>
              <a:t>”, ITiCSE’10, June 26–30, 2010.</a:t>
            </a:r>
          </a:p>
          <a:p>
            <a:endParaRPr lang="en-US" dirty="0" smtClean="0"/>
          </a:p>
          <a:p>
            <a:r>
              <a:rPr lang="en-US" dirty="0" smtClean="0"/>
              <a:t>Summary:</a:t>
            </a:r>
          </a:p>
          <a:p>
            <a:pPr lvl="1"/>
            <a:r>
              <a:rPr lang="en-US" dirty="0"/>
              <a:t>This paper is about a framework that helps to integrate CT into different curriculums based on Denning’s great principles of computing. Different domains are considered </a:t>
            </a:r>
            <a:r>
              <a:rPr lang="en-US" dirty="0" smtClean="0"/>
              <a:t>in arts, sciences</a:t>
            </a:r>
            <a:r>
              <a:rPr lang="en-US" dirty="0"/>
              <a:t>, humanities, </a:t>
            </a:r>
            <a:r>
              <a:rPr lang="en-US" dirty="0" smtClean="0"/>
              <a:t>and </a:t>
            </a:r>
            <a:r>
              <a:rPr lang="en-US" dirty="0"/>
              <a:t>social sciences</a:t>
            </a:r>
            <a:r>
              <a:rPr lang="en-US" dirty="0" smtClean="0"/>
              <a:t>. Authors ultimate goal was </a:t>
            </a:r>
            <a:r>
              <a:rPr lang="en-US" dirty="0"/>
              <a:t>to augment people productivity in their </a:t>
            </a:r>
            <a:r>
              <a:rPr lang="en-US" dirty="0" smtClean="0"/>
              <a:t>fields.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3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Computation:</a:t>
            </a:r>
            <a:r>
              <a:rPr lang="en-US" dirty="0" smtClean="0"/>
              <a:t> execution </a:t>
            </a:r>
            <a:r>
              <a:rPr lang="en-US" dirty="0"/>
              <a:t>of an </a:t>
            </a:r>
            <a:r>
              <a:rPr lang="en-US" dirty="0" smtClean="0"/>
              <a:t>algorithm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Communication:</a:t>
            </a:r>
            <a:r>
              <a:rPr lang="en-US" dirty="0" smtClean="0"/>
              <a:t> transmission </a:t>
            </a:r>
            <a:r>
              <a:rPr lang="en-US" dirty="0"/>
              <a:t>of information from one process or object </a:t>
            </a:r>
            <a:r>
              <a:rPr lang="en-US" dirty="0" smtClean="0"/>
              <a:t>to another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Coordination:</a:t>
            </a:r>
            <a:r>
              <a:rPr lang="en-US" dirty="0" smtClean="0"/>
              <a:t> control of </a:t>
            </a:r>
            <a:r>
              <a:rPr lang="en-US" dirty="0"/>
              <a:t>the timing of computation at </a:t>
            </a:r>
            <a:r>
              <a:rPr lang="en-US" dirty="0" smtClean="0"/>
              <a:t>participating processes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Recollection:</a:t>
            </a:r>
            <a:r>
              <a:rPr lang="en-US" dirty="0" smtClean="0"/>
              <a:t> encoding </a:t>
            </a:r>
            <a:r>
              <a:rPr lang="en-US" dirty="0"/>
              <a:t>and organization of data in ways to make </a:t>
            </a:r>
            <a:r>
              <a:rPr lang="en-US" dirty="0" smtClean="0"/>
              <a:t>it </a:t>
            </a:r>
            <a:r>
              <a:rPr lang="en-US" dirty="0"/>
              <a:t>efficient to search and perform other </a:t>
            </a:r>
            <a:r>
              <a:rPr lang="en-US" dirty="0" smtClean="0"/>
              <a:t>operations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Automation:</a:t>
            </a:r>
            <a:r>
              <a:rPr lang="en-US" dirty="0" smtClean="0"/>
              <a:t> mapping </a:t>
            </a:r>
            <a:r>
              <a:rPr lang="en-US" dirty="0"/>
              <a:t>of computation to physical </a:t>
            </a:r>
            <a:r>
              <a:rPr lang="en-US" dirty="0" smtClean="0"/>
              <a:t>systems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Evaluation:</a:t>
            </a:r>
            <a:r>
              <a:rPr lang="en-US" dirty="0" smtClean="0"/>
              <a:t> statistical</a:t>
            </a:r>
            <a:r>
              <a:rPr lang="en-US" dirty="0"/>
              <a:t>, numerical, </a:t>
            </a:r>
            <a:r>
              <a:rPr lang="en-US" dirty="0" smtClean="0"/>
              <a:t>or experimental </a:t>
            </a:r>
            <a:r>
              <a:rPr lang="en-US" dirty="0"/>
              <a:t>analysis, and </a:t>
            </a:r>
            <a:r>
              <a:rPr lang="en-US" dirty="0" smtClean="0"/>
              <a:t>visualization </a:t>
            </a:r>
            <a:r>
              <a:rPr lang="en-US" dirty="0"/>
              <a:t>of </a:t>
            </a:r>
            <a:r>
              <a:rPr lang="en-US" dirty="0" smtClean="0"/>
              <a:t>data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Design:</a:t>
            </a:r>
            <a:r>
              <a:rPr lang="en-US" dirty="0" smtClean="0"/>
              <a:t> organization </a:t>
            </a:r>
            <a:r>
              <a:rPr lang="en-US" dirty="0"/>
              <a:t>(using abstraction, modularization, aggregation</a:t>
            </a:r>
            <a:r>
              <a:rPr lang="en-US" dirty="0" smtClean="0"/>
              <a:t>, decomposition</a:t>
            </a:r>
            <a:r>
              <a:rPr lang="en-US" dirty="0"/>
              <a:t>) of a system, process, object,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410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Common Core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irst-year</a:t>
            </a:r>
            <a:r>
              <a:rPr lang="en-US" sz="2000" dirty="0"/>
              <a:t>, two-course sequence in </a:t>
            </a:r>
            <a:r>
              <a:rPr lang="en-US" sz="2000" dirty="0" smtClean="0"/>
              <a:t>Math and </a:t>
            </a:r>
            <a:r>
              <a:rPr lang="en-US" sz="2000" dirty="0"/>
              <a:t>Technology </a:t>
            </a:r>
            <a:r>
              <a:rPr lang="en-US" sz="2000" dirty="0" smtClean="0"/>
              <a:t>Literacy</a:t>
            </a:r>
          </a:p>
          <a:p>
            <a:pPr lvl="1"/>
            <a:r>
              <a:rPr lang="en-US" sz="2000" dirty="0" smtClean="0"/>
              <a:t>Apply quantitative </a:t>
            </a:r>
            <a:r>
              <a:rPr lang="en-US" sz="2000" dirty="0"/>
              <a:t>reasoning and </a:t>
            </a:r>
            <a:r>
              <a:rPr lang="en-US" sz="2000" dirty="0" smtClean="0"/>
              <a:t>information</a:t>
            </a:r>
          </a:p>
          <a:p>
            <a:pPr lvl="1"/>
            <a:r>
              <a:rPr lang="en-US" sz="2000" dirty="0" smtClean="0"/>
              <a:t>Evaluate real-world </a:t>
            </a:r>
            <a:r>
              <a:rPr lang="en-US" sz="2000" dirty="0"/>
              <a:t>problems using </a:t>
            </a:r>
            <a:r>
              <a:rPr lang="en-US" sz="2000" dirty="0" smtClean="0"/>
              <a:t>modern IT</a:t>
            </a:r>
          </a:p>
          <a:p>
            <a:pPr lvl="1"/>
            <a:r>
              <a:rPr lang="en-US" dirty="0"/>
              <a:t>S</a:t>
            </a:r>
            <a:r>
              <a:rPr lang="en-US" sz="2000" dirty="0" smtClean="0"/>
              <a:t>preadsheets</a:t>
            </a:r>
            <a:r>
              <a:rPr lang="en-US" sz="2000" dirty="0"/>
              <a:t>, </a:t>
            </a:r>
            <a:r>
              <a:rPr lang="en-US" sz="2000" dirty="0" smtClean="0"/>
              <a:t>databases, programming algorithms, …</a:t>
            </a:r>
          </a:p>
          <a:p>
            <a:pPr lvl="1"/>
            <a:r>
              <a:rPr lang="en-US" sz="2000" dirty="0" smtClean="0"/>
              <a:t>Authors think that this is necessary to teach CT in </a:t>
            </a:r>
            <a:r>
              <a:rPr lang="en-US" sz="2000" dirty="0"/>
              <a:t>other </a:t>
            </a:r>
            <a:r>
              <a:rPr lang="en-US" sz="2000" dirty="0" smtClean="0"/>
              <a:t>courses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Domain-specific courses</a:t>
            </a:r>
          </a:p>
          <a:p>
            <a:pPr lvl="1"/>
            <a:r>
              <a:rPr lang="en-US" sz="2000" dirty="0" smtClean="0"/>
              <a:t>Courses </a:t>
            </a:r>
            <a:r>
              <a:rPr lang="en-US" sz="2000" dirty="0"/>
              <a:t>in </a:t>
            </a:r>
            <a:r>
              <a:rPr lang="en-US" sz="2000" dirty="0" smtClean="0"/>
              <a:t>various learning domains</a:t>
            </a:r>
          </a:p>
          <a:p>
            <a:pPr lvl="1"/>
            <a:r>
              <a:rPr lang="en-US" sz="2000" dirty="0" smtClean="0"/>
              <a:t>Students </a:t>
            </a:r>
            <a:r>
              <a:rPr lang="en-US" sz="2000" dirty="0"/>
              <a:t>are required to take </a:t>
            </a:r>
            <a:r>
              <a:rPr lang="en-US" sz="2000" dirty="0" smtClean="0"/>
              <a:t>2-3 courses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806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Re-worked Courses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511" y="1600200"/>
            <a:ext cx="4358978" cy="4876800"/>
          </a:xfrm>
        </p:spPr>
      </p:pic>
    </p:spTree>
    <p:extLst>
      <p:ext uri="{BB962C8B-B14F-4D97-AF65-F5344CB8AC3E}">
        <p14:creationId xmlns:p14="http://schemas.microsoft.com/office/powerpoint/2010/main" xmlns="" val="39188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38" b="21153"/>
          <a:stretch/>
        </p:blipFill>
        <p:spPr>
          <a:xfrm>
            <a:off x="3873152" y="4191000"/>
            <a:ext cx="5058971" cy="2329994"/>
          </a:xfrm>
        </p:spPr>
      </p:pic>
      <p:grpSp>
        <p:nvGrpSpPr>
          <p:cNvPr id="11" name="Group 10"/>
          <p:cNvGrpSpPr/>
          <p:nvPr/>
        </p:nvGrpSpPr>
        <p:grpSpPr>
          <a:xfrm>
            <a:off x="2514600" y="1479768"/>
            <a:ext cx="6096925" cy="2591038"/>
            <a:chOff x="152400" y="1600200"/>
            <a:chExt cx="5517372" cy="2591038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2590800"/>
              <a:ext cx="5517372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B.Sc. Computer Engineering, Isfahan University of Technology,1994-1998</a:t>
              </a:r>
            </a:p>
            <a:p>
              <a:r>
                <a:rPr lang="en-US" sz="1400" dirty="0" smtClean="0"/>
                <a:t>M.Sc. Computer Engineering, Isfahan University of Technology, 1998-2000</a:t>
              </a:r>
            </a:p>
            <a:p>
              <a:r>
                <a:rPr lang="en-US" sz="1400" dirty="0" smtClean="0"/>
                <a:t>Ph.D. Electrical Engineering, Isfahan University of Technology, 2000-2006</a:t>
              </a:r>
            </a:p>
            <a:p>
              <a:endParaRPr lang="en-US" sz="1400" dirty="0" smtClean="0"/>
            </a:p>
            <a:p>
              <a:r>
                <a:rPr lang="en-US" sz="1400" dirty="0" smtClean="0"/>
                <a:t>Visiting researcher, McMaster University, 2003</a:t>
              </a:r>
            </a:p>
            <a:p>
              <a:r>
                <a:rPr lang="en-US" sz="1400" dirty="0" smtClean="0"/>
                <a:t>Lecturer, Isfahan University of Technology, 2000-2006</a:t>
              </a:r>
            </a:p>
            <a:p>
              <a:r>
                <a:rPr lang="en-US" sz="1400" dirty="0" smtClean="0"/>
                <a:t>Assistant Professor, Isfahan University of Technology, 2006-2011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1600200"/>
              <a:ext cx="3264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Pejman Khadivi</a:t>
              </a:r>
            </a:p>
            <a:p>
              <a:r>
                <a:rPr lang="en-US" sz="1600" dirty="0" smtClean="0"/>
                <a:t>Ph.D. Student, Computer Science</a:t>
              </a:r>
            </a:p>
            <a:p>
              <a:r>
                <a:rPr lang="en-US" sz="1600" dirty="0" smtClean="0"/>
                <a:t>Working with Prof. </a:t>
              </a:r>
              <a:r>
                <a:rPr lang="en-US" sz="1600" dirty="0" err="1" smtClean="0"/>
                <a:t>Ramakrishnan</a:t>
              </a:r>
              <a:endParaRPr lang="en-US" sz="1600" dirty="0"/>
            </a:p>
          </p:txBody>
        </p:sp>
      </p:grpSp>
      <p:pic>
        <p:nvPicPr>
          <p:cNvPr id="1026" name="Picture 2" descr="http://filebox.vt.edu/users/kikuchi/materials/vt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99" y="1468477"/>
            <a:ext cx="1510203" cy="6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iche-canada.org/files/mcmaster.jpg?12979648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526" y="3393556"/>
            <a:ext cx="1207148" cy="6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d/dc/Iut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906" y="2310765"/>
            <a:ext cx="895915" cy="8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20" y="4191000"/>
            <a:ext cx="3494851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4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Re-worked Courses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511" y="1600200"/>
            <a:ext cx="4358978" cy="4876800"/>
          </a:xfrm>
        </p:spPr>
      </p:pic>
    </p:spTree>
    <p:extLst>
      <p:ext uri="{BB962C8B-B14F-4D97-AF65-F5344CB8AC3E}">
        <p14:creationId xmlns:p14="http://schemas.microsoft.com/office/powerpoint/2010/main" xmlns="" val="38282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concepts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8" y="2590800"/>
            <a:ext cx="4267200" cy="2570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3"/>
          <a:stretch/>
        </p:blipFill>
        <p:spPr>
          <a:xfrm>
            <a:off x="4328348" y="2090738"/>
            <a:ext cx="4782995" cy="4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1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discussed for each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 smtClean="0"/>
              <a:t>catalog course description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 smtClean="0"/>
              <a:t>high-level </a:t>
            </a:r>
            <a:r>
              <a:rPr lang="en-US" dirty="0"/>
              <a:t>description of </a:t>
            </a:r>
            <a:r>
              <a:rPr lang="en-US" dirty="0" smtClean="0"/>
              <a:t>the course </a:t>
            </a:r>
            <a:r>
              <a:rPr lang="en-US" dirty="0"/>
              <a:t>and computational thinking concepts </a:t>
            </a:r>
            <a:r>
              <a:rPr lang="en-US" dirty="0" smtClean="0"/>
              <a:t>covered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C</a:t>
            </a:r>
            <a:r>
              <a:rPr lang="en-US" dirty="0" smtClean="0"/>
              <a:t>) computational </a:t>
            </a:r>
            <a:r>
              <a:rPr lang="en-US" dirty="0"/>
              <a:t>thinking learning </a:t>
            </a:r>
            <a:r>
              <a:rPr lang="en-US" dirty="0" smtClean="0"/>
              <a:t>goal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D) a case </a:t>
            </a:r>
            <a:r>
              <a:rPr lang="en-US" dirty="0" smtClean="0"/>
              <a:t>discussion and </a:t>
            </a:r>
            <a:r>
              <a:rPr lang="en-US" dirty="0"/>
              <a:t>several guiding </a:t>
            </a:r>
            <a:r>
              <a:rPr lang="en-US" dirty="0" smtClean="0"/>
              <a:t>questions</a:t>
            </a:r>
          </a:p>
          <a:p>
            <a:endParaRPr lang="en-US" dirty="0" smtClean="0"/>
          </a:p>
          <a:p>
            <a:r>
              <a:rPr lang="en-US" dirty="0" smtClean="0"/>
              <a:t>(E</a:t>
            </a:r>
            <a:r>
              <a:rPr lang="en-US" dirty="0"/>
              <a:t>) </a:t>
            </a:r>
            <a:r>
              <a:rPr lang="en-US" dirty="0" smtClean="0"/>
              <a:t>assessment for the </a:t>
            </a:r>
            <a:r>
              <a:rPr lang="en-US" dirty="0"/>
              <a:t>specified learning </a:t>
            </a:r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2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Information Systems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introduction to the </a:t>
            </a:r>
            <a:r>
              <a:rPr lang="en-US" dirty="0" smtClean="0"/>
              <a:t>fundamentals of </a:t>
            </a:r>
            <a:r>
              <a:rPr lang="en-US" dirty="0"/>
              <a:t>geospatial information </a:t>
            </a:r>
            <a:r>
              <a:rPr lang="en-US" dirty="0" smtClean="0"/>
              <a:t>processing</a:t>
            </a:r>
          </a:p>
          <a:p>
            <a:endParaRPr lang="en-US" dirty="0" smtClean="0"/>
          </a:p>
          <a:p>
            <a:r>
              <a:rPr lang="en-US" dirty="0" smtClean="0"/>
              <a:t>Introduces </a:t>
            </a:r>
            <a:r>
              <a:rPr lang="en-US" dirty="0"/>
              <a:t>basic concepts and methods that </a:t>
            </a:r>
            <a:r>
              <a:rPr lang="en-US" dirty="0" smtClean="0"/>
              <a:t>underlie information </a:t>
            </a:r>
            <a:r>
              <a:rPr lang="en-US" dirty="0"/>
              <a:t>systems designed to deal with </a:t>
            </a:r>
            <a:r>
              <a:rPr lang="en-US" dirty="0" smtClean="0"/>
              <a:t>geographically referenced </a:t>
            </a:r>
            <a:r>
              <a:rPr lang="en-US" dirty="0"/>
              <a:t>data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Design (data modeling, …)</a:t>
            </a:r>
          </a:p>
          <a:p>
            <a:endParaRPr lang="en-US" dirty="0" smtClean="0"/>
          </a:p>
          <a:p>
            <a:r>
              <a:rPr lang="en-US" dirty="0" smtClean="0"/>
              <a:t>Comparing two different data representations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10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</a:t>
            </a:r>
            <a:r>
              <a:rPr lang="en-US" dirty="0" smtClean="0"/>
              <a:t>to Game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Games from Three Perspectives:</a:t>
            </a:r>
          </a:p>
          <a:p>
            <a:pPr lvl="1"/>
            <a:r>
              <a:rPr lang="en-US" dirty="0" smtClean="0"/>
              <a:t>Media: elements, structure, interactive appreciation</a:t>
            </a:r>
          </a:p>
          <a:p>
            <a:pPr lvl="1"/>
            <a:r>
              <a:rPr lang="en-US" dirty="0" smtClean="0"/>
              <a:t>Complex software artifact</a:t>
            </a:r>
          </a:p>
          <a:p>
            <a:pPr lvl="1"/>
            <a:r>
              <a:rPr lang="en-US" dirty="0" smtClean="0"/>
              <a:t>Cultural artifact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Game rules:</a:t>
            </a:r>
          </a:p>
          <a:p>
            <a:pPr lvl="1"/>
            <a:r>
              <a:rPr lang="en-US" dirty="0" err="1" smtClean="0"/>
              <a:t>Constituative</a:t>
            </a:r>
            <a:r>
              <a:rPr lang="en-US" dirty="0" smtClean="0"/>
              <a:t>, </a:t>
            </a:r>
            <a:r>
              <a:rPr lang="en-US" dirty="0"/>
              <a:t>operational, </a:t>
            </a:r>
            <a:r>
              <a:rPr lang="en-US" dirty="0" smtClean="0"/>
              <a:t>and implicit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(Abstracting </a:t>
            </a:r>
            <a:r>
              <a:rPr lang="en-US" dirty="0"/>
              <a:t>game </a:t>
            </a:r>
            <a:r>
              <a:rPr lang="en-US" dirty="0" smtClean="0"/>
              <a:t>rules, …)</a:t>
            </a:r>
          </a:p>
          <a:p>
            <a:pPr lvl="1"/>
            <a:r>
              <a:rPr lang="en-US" dirty="0" smtClean="0"/>
              <a:t>Relationship </a:t>
            </a:r>
            <a:r>
              <a:rPr lang="en-US" dirty="0"/>
              <a:t>between </a:t>
            </a:r>
            <a:r>
              <a:rPr lang="en-US" dirty="0" smtClean="0"/>
              <a:t>different abstractions </a:t>
            </a:r>
            <a:r>
              <a:rPr lang="en-US" dirty="0"/>
              <a:t>of rules, the modeling of game behavior, </a:t>
            </a:r>
            <a:r>
              <a:rPr lang="en-US" dirty="0" smtClean="0"/>
              <a:t>and the </a:t>
            </a:r>
            <a:r>
              <a:rPr lang="en-US" dirty="0"/>
              <a:t>underlying structure of a game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826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modeling </a:t>
            </a:r>
            <a:r>
              <a:rPr lang="en-US" dirty="0"/>
              <a:t>and texturing techniques required to construct </a:t>
            </a:r>
            <a:r>
              <a:rPr lang="en-US" dirty="0" smtClean="0"/>
              <a:t>3D objects </a:t>
            </a:r>
            <a:r>
              <a:rPr lang="en-US" dirty="0"/>
              <a:t>and scenes to be used for animation and </a:t>
            </a:r>
            <a:r>
              <a:rPr lang="en-US" dirty="0" smtClean="0"/>
              <a:t>gaming</a:t>
            </a:r>
          </a:p>
          <a:p>
            <a:endParaRPr lang="en-US" dirty="0" smtClean="0"/>
          </a:p>
          <a:p>
            <a:r>
              <a:rPr lang="en-US" dirty="0" smtClean="0"/>
              <a:t>Modularization in 3D modeling</a:t>
            </a:r>
          </a:p>
          <a:p>
            <a:endParaRPr lang="en-US" dirty="0" smtClean="0"/>
          </a:p>
          <a:p>
            <a:r>
              <a:rPr lang="en-US" dirty="0" smtClean="0"/>
              <a:t>Design, Automation,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Proposed method: Talk about a domain specific problem with existing computational solutions to teach a CS/CT skill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Alternative method: which concept is relevant to our problems?</a:t>
            </a:r>
          </a:p>
          <a:p>
            <a:pPr lvl="1"/>
            <a:r>
              <a:rPr lang="en" dirty="0">
                <a:solidFill>
                  <a:srgbClr val="002060"/>
                </a:solidFill>
                <a:latin typeface="Comic Sans MS" pitchFamily="66" charset="0"/>
              </a:rPr>
              <a:t>Some simple familiar examples help students to absorb CS concepts not as an “only CS” concept but as a multi-domain concept. Then, domain specific examples can show up and do their magic</a:t>
            </a:r>
            <a:r>
              <a:rPr lang="en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en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2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/>
              <a:t>Discussion</a:t>
            </a:r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76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800" dirty="0" smtClean="0">
                <a:latin typeface="Comic Sans MS" pitchFamily="66" charset="0"/>
              </a:rPr>
              <a:t>Example: Teaching Object Oriented Design</a:t>
            </a:r>
          </a:p>
          <a:p>
            <a:endParaRPr lang="en" sz="1800" dirty="0">
              <a:latin typeface="Comic Sans MS" pitchFamily="66" charset="0"/>
            </a:endParaRPr>
          </a:p>
          <a:p>
            <a:endParaRPr lang="en" sz="1800" dirty="0" smtClean="0">
              <a:latin typeface="Comic Sans MS" pitchFamily="66" charset="0"/>
            </a:endParaRPr>
          </a:p>
          <a:p>
            <a:endParaRPr lang="en" sz="1800" dirty="0">
              <a:latin typeface="Comic Sans MS" pitchFamily="66" charset="0"/>
            </a:endParaRPr>
          </a:p>
          <a:p>
            <a:endParaRPr lang="en" sz="1800" dirty="0" smtClean="0">
              <a:latin typeface="Comic Sans MS" pitchFamily="66" charset="0"/>
            </a:endParaRPr>
          </a:p>
          <a:p>
            <a:endParaRPr lang="en" sz="1800" dirty="0">
              <a:latin typeface="Comic Sans MS" pitchFamily="66" charset="0"/>
            </a:endParaRPr>
          </a:p>
          <a:p>
            <a:endParaRPr lang="en" sz="1800" dirty="0" smtClean="0">
              <a:latin typeface="Comic Sans MS" pitchFamily="66" charset="0"/>
            </a:endParaRPr>
          </a:p>
          <a:p>
            <a:endParaRPr lang="en" sz="1800" dirty="0">
              <a:latin typeface="Comic Sans MS" pitchFamily="66" charset="0"/>
            </a:endParaRPr>
          </a:p>
          <a:p>
            <a:endParaRPr lang="en" sz="1800" dirty="0">
              <a:latin typeface="Comic Sans MS" pitchFamily="66" charset="0"/>
            </a:endParaRPr>
          </a:p>
          <a:p>
            <a:endParaRPr lang="en" sz="1800" dirty="0"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2362200"/>
            <a:ext cx="8305800" cy="3352800"/>
            <a:chOff x="685800" y="2895600"/>
            <a:chExt cx="7151914" cy="2418967"/>
          </a:xfrm>
        </p:grpSpPr>
        <p:sp>
          <p:nvSpPr>
            <p:cNvPr id="5" name="Shape 37"/>
            <p:cNvSpPr/>
            <p:nvPr/>
          </p:nvSpPr>
          <p:spPr>
            <a:xfrm>
              <a:off x="685800" y="2895600"/>
              <a:ext cx="3276600" cy="24189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</p:sp>
        <p:sp>
          <p:nvSpPr>
            <p:cNvPr id="6" name="Shape 38"/>
            <p:cNvSpPr/>
            <p:nvPr/>
          </p:nvSpPr>
          <p:spPr>
            <a:xfrm>
              <a:off x="4294564" y="2895601"/>
              <a:ext cx="3543150" cy="2418966"/>
            </a:xfrm>
            <a:prstGeom prst="rect">
              <a:avLst/>
            </a:prstGeom>
            <a:blipFill>
              <a:blip r:embed="rId4" cstate="print"/>
              <a:srcRect/>
              <a:stretch>
                <a:fillRect b="-2514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xmlns="" val="1754703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Example of alternative method: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092194269"/>
              </p:ext>
            </p:extLst>
          </p:nvPr>
        </p:nvGraphicFramePr>
        <p:xfrm>
          <a:off x="533400" y="22606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20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 smtClean="0">
                <a:latin typeface="Comic Sans MS" pitchFamily="66" charset="0"/>
              </a:rPr>
              <a:t>Which approach do you like more: attacking a domain-specific problem (e.g. in Physics) or building a fundation first?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Should </a:t>
            </a:r>
            <a:r>
              <a:rPr lang="en-US" dirty="0">
                <a:latin typeface="Comic Sans MS" pitchFamily="66" charset="0"/>
              </a:rPr>
              <a:t>we explicitly tell to students that the </a:t>
            </a:r>
            <a:r>
              <a:rPr lang="en-US" dirty="0" smtClean="0">
                <a:latin typeface="Comic Sans MS" pitchFamily="66" charset="0"/>
              </a:rPr>
              <a:t>goal </a:t>
            </a:r>
            <a:r>
              <a:rPr lang="en-US" dirty="0">
                <a:latin typeface="Comic Sans MS" pitchFamily="66" charset="0"/>
              </a:rPr>
              <a:t>is to learn computational thinking or </a:t>
            </a:r>
            <a:r>
              <a:rPr lang="en-US" dirty="0" smtClean="0">
                <a:latin typeface="Comic Sans MS" pitchFamily="66" charset="0"/>
              </a:rPr>
              <a:t>not</a:t>
            </a:r>
            <a:r>
              <a:rPr lang="en-US" dirty="0">
                <a:latin typeface="Comic Sans MS" pitchFamily="66" charset="0"/>
              </a:rPr>
              <a:t>?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Should we tell the students that "now you are </a:t>
            </a:r>
            <a:r>
              <a:rPr lang="en-US" dirty="0" smtClean="0">
                <a:latin typeface="Comic Sans MS" pitchFamily="66" charset="0"/>
              </a:rPr>
              <a:t>familiar </a:t>
            </a:r>
            <a:r>
              <a:rPr lang="en-US" dirty="0">
                <a:latin typeface="Comic Sans MS" pitchFamily="66" charset="0"/>
              </a:rPr>
              <a:t>wit abstraction" or any other concept </a:t>
            </a:r>
            <a:r>
              <a:rPr lang="en-US" dirty="0" smtClean="0">
                <a:latin typeface="Comic Sans MS" pitchFamily="66" charset="0"/>
              </a:rPr>
              <a:t>in CT/CS, </a:t>
            </a:r>
            <a:r>
              <a:rPr lang="en-US" dirty="0">
                <a:latin typeface="Comic Sans MS" pitchFamily="66" charset="0"/>
              </a:rPr>
              <a:t>or not?</a:t>
            </a:r>
          </a:p>
        </p:txBody>
      </p:sp>
    </p:spTree>
    <p:extLst>
      <p:ext uri="{BB962C8B-B14F-4D97-AF65-F5344CB8AC3E}">
        <p14:creationId xmlns:p14="http://schemas.microsoft.com/office/powerpoint/2010/main" xmlns="" val="11610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S. </a:t>
            </a:r>
            <a:r>
              <a:rPr lang="en-US" sz="2400" dirty="0" err="1" smtClean="0"/>
              <a:t>Hambrusch</a:t>
            </a:r>
            <a:r>
              <a:rPr lang="en-US" sz="2400" dirty="0" smtClean="0"/>
              <a:t>, et al. “</a:t>
            </a:r>
            <a:r>
              <a:rPr lang="en-US" sz="2400" b="1" dirty="0" smtClean="0"/>
              <a:t>A Multidisciplinary Approach Towards Computational Thinking for Science Majors</a:t>
            </a:r>
            <a:r>
              <a:rPr lang="en-US" sz="2400" dirty="0" smtClean="0"/>
              <a:t>”, </a:t>
            </a:r>
            <a:r>
              <a:rPr lang="en-US" sz="2400" i="1" dirty="0"/>
              <a:t>SIGCSE’09, </a:t>
            </a:r>
            <a:r>
              <a:rPr lang="en-US" sz="2400" dirty="0"/>
              <a:t>March 3–7, </a:t>
            </a:r>
            <a:r>
              <a:rPr lang="en-US" sz="2400" dirty="0" smtClean="0"/>
              <a:t>2009.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L. </a:t>
            </a:r>
            <a:r>
              <a:rPr lang="en-US" sz="2400" dirty="0" err="1" smtClean="0"/>
              <a:t>Perkoviḉ</a:t>
            </a:r>
            <a:r>
              <a:rPr lang="en-US" sz="2400" dirty="0" smtClean="0"/>
              <a:t>, et al. “</a:t>
            </a:r>
            <a:r>
              <a:rPr lang="en-US" sz="2400" b="1" dirty="0" smtClean="0"/>
              <a:t>A </a:t>
            </a:r>
            <a:r>
              <a:rPr lang="en-US" sz="2400" b="1" dirty="0"/>
              <a:t>Framework for Computational Thinking across </a:t>
            </a:r>
            <a:r>
              <a:rPr lang="en-US" sz="2400" b="1" dirty="0" smtClean="0"/>
              <a:t>the Curriculum</a:t>
            </a:r>
            <a:r>
              <a:rPr lang="en-US" sz="2400" dirty="0" smtClean="0"/>
              <a:t>”, </a:t>
            </a:r>
            <a:r>
              <a:rPr lang="en-US" sz="2400" dirty="0"/>
              <a:t>ITiCSE’10, June 26–30, </a:t>
            </a:r>
            <a:r>
              <a:rPr lang="en-US" sz="2400" dirty="0" smtClean="0"/>
              <a:t>2010.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986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allionmediagroup.com/wp-content/uploads/2013/09/Happy-Hallow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689" y="538833"/>
            <a:ext cx="7372622" cy="57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25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Hambrusch</a:t>
            </a:r>
            <a:r>
              <a:rPr lang="en-US" dirty="0"/>
              <a:t>, et al. “</a:t>
            </a:r>
            <a:r>
              <a:rPr lang="en-US" b="1" dirty="0"/>
              <a:t>A Multidisciplinary Approach Towards Computational Thinking for Science Majors</a:t>
            </a:r>
            <a:r>
              <a:rPr lang="en-US" dirty="0"/>
              <a:t>”, </a:t>
            </a:r>
            <a:r>
              <a:rPr lang="en-US" i="1" dirty="0"/>
              <a:t>SIGCSE’09, </a:t>
            </a:r>
            <a:r>
              <a:rPr lang="en-US" dirty="0"/>
              <a:t>March 3–7, 2009.</a:t>
            </a:r>
          </a:p>
          <a:p>
            <a:endParaRPr lang="en-US" dirty="0" smtClean="0"/>
          </a:p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This paper is about a course which has been designed to teach CT to students from Physics, Chemistry, and Bioinformatics majors. During the course students learn how to program in Python. Domain-specific examples (from each field) are presented in class and students have to do term-projects.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8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Main Principles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Lay the groundwork for computational </a:t>
            </a:r>
            <a:r>
              <a:rPr lang="en" sz="2400" dirty="0" smtClean="0"/>
              <a:t>thinking</a:t>
            </a:r>
          </a:p>
          <a:p>
            <a:pPr marL="731520" lvl="1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Formulating </a:t>
            </a:r>
            <a:r>
              <a:rPr lang="en" sz="1800" dirty="0"/>
              <a:t>problem, abstraction, algorithms, visualization</a:t>
            </a:r>
          </a:p>
          <a:p>
            <a:endParaRPr lang="en" sz="1200"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Present examples in a language familiar to the </a:t>
            </a:r>
            <a:r>
              <a:rPr lang="en" sz="2400" dirty="0" smtClean="0"/>
              <a:t>students</a:t>
            </a:r>
          </a:p>
          <a:p>
            <a:pPr marL="731520" lvl="1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Science </a:t>
            </a:r>
            <a:r>
              <a:rPr lang="en" sz="1800" dirty="0"/>
              <a:t>majors, conversant in the basics of the classical disciplines, will comprehend computational concepts more easily if those concepts can be motivated by examples from their scientific subdisciplines</a:t>
            </a:r>
          </a:p>
          <a:p>
            <a:endParaRPr lang="en" sz="1200"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Teach in a problem-driven </a:t>
            </a:r>
            <a:r>
              <a:rPr lang="en" sz="2400" dirty="0" smtClean="0"/>
              <a:t>way</a:t>
            </a:r>
          </a:p>
          <a:p>
            <a:pPr marL="731520" lvl="1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Start </a:t>
            </a:r>
            <a:r>
              <a:rPr lang="en" sz="1800" dirty="0"/>
              <a:t>description from a real world </a:t>
            </a:r>
            <a:r>
              <a:rPr lang="en" sz="1800" dirty="0" smtClean="0"/>
              <a:t>problem </a:t>
            </a:r>
          </a:p>
          <a:p>
            <a:pPr marL="731520" lvl="1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Thermodynamic </a:t>
            </a:r>
            <a:r>
              <a:rPr lang="en" sz="1800" dirty="0"/>
              <a:t>system → computational perspective → randomized models and Monte Carlo techniques</a:t>
            </a:r>
          </a:p>
          <a:p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xmlns="" val="7231824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Main Principles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The programming language should right away allow a focus on computational </a:t>
            </a:r>
            <a:r>
              <a:rPr lang="en" sz="2400" dirty="0" smtClean="0"/>
              <a:t>principles</a:t>
            </a:r>
          </a:p>
          <a:p>
            <a:pPr marL="731520" lvl="1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Write </a:t>
            </a:r>
            <a:r>
              <a:rPr lang="en" sz="1800" dirty="0"/>
              <a:t>meaningful problems in a short </a:t>
            </a:r>
            <a:r>
              <a:rPr lang="en" sz="1800" dirty="0" smtClean="0"/>
              <a:t>time </a:t>
            </a:r>
          </a:p>
          <a:p>
            <a:pPr marL="731520" lvl="1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Libraries </a:t>
            </a:r>
            <a:r>
              <a:rPr lang="en" sz="1800" dirty="0"/>
              <a:t>used by scientific community</a:t>
            </a:r>
          </a:p>
          <a:p>
            <a:endParaRPr lang="en" sz="1200" dirty="0"/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Make effective use of </a:t>
            </a:r>
            <a:r>
              <a:rPr lang="en" sz="2400" dirty="0" smtClean="0"/>
              <a:t>visualization</a:t>
            </a:r>
          </a:p>
          <a:p>
            <a:pPr marL="731520" lvl="1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Better </a:t>
            </a:r>
            <a:r>
              <a:rPr lang="en" sz="1800" dirty="0"/>
              <a:t>understand scientific </a:t>
            </a:r>
            <a:r>
              <a:rPr lang="en" sz="1800" dirty="0" smtClean="0"/>
              <a:t>questions</a:t>
            </a:r>
          </a:p>
          <a:p>
            <a:pPr marL="731520" lvl="1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Better </a:t>
            </a:r>
            <a:r>
              <a:rPr lang="en" sz="1800" dirty="0"/>
              <a:t>understand computational principles and processes</a:t>
            </a:r>
          </a:p>
          <a:p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xmlns="" val="3090597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Disciplines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Physics</a:t>
            </a:r>
          </a:p>
          <a:p>
            <a:pPr marL="628650" indent="-171450"/>
            <a:r>
              <a:rPr lang="en" sz="1600" dirty="0" smtClean="0"/>
              <a:t>Better </a:t>
            </a:r>
            <a:r>
              <a:rPr lang="en" sz="1600" dirty="0"/>
              <a:t>understanding of </a:t>
            </a:r>
            <a:r>
              <a:rPr lang="en" sz="1600" dirty="0" smtClean="0"/>
              <a:t>computation</a:t>
            </a:r>
          </a:p>
          <a:p>
            <a:pPr marL="628650" indent="-171450"/>
            <a:r>
              <a:rPr lang="en" sz="1600" dirty="0" smtClean="0"/>
              <a:t>New </a:t>
            </a:r>
            <a:r>
              <a:rPr lang="en" sz="1600" dirty="0"/>
              <a:t>computational opportunities for learning and </a:t>
            </a:r>
            <a:r>
              <a:rPr lang="en" sz="1600" dirty="0" smtClean="0"/>
              <a:t>research</a:t>
            </a:r>
          </a:p>
          <a:p>
            <a:pPr marL="628650" indent="-171450"/>
            <a:r>
              <a:rPr lang="en" sz="1600" dirty="0" smtClean="0"/>
              <a:t>New </a:t>
            </a:r>
            <a:r>
              <a:rPr lang="en" sz="1600" dirty="0"/>
              <a:t>perspective on </a:t>
            </a:r>
            <a:r>
              <a:rPr lang="en" sz="1600" dirty="0" smtClean="0"/>
              <a:t>physics </a:t>
            </a:r>
            <a:r>
              <a:rPr lang="en" sz="1600" dirty="0"/>
              <a:t>and applied </a:t>
            </a:r>
            <a:r>
              <a:rPr lang="en" sz="1600" dirty="0" smtClean="0"/>
              <a:t>mathematics</a:t>
            </a:r>
          </a:p>
          <a:p>
            <a:pPr marL="628650" indent="-171450"/>
            <a:endParaRPr lang="en" sz="1600" dirty="0" smtClean="0"/>
          </a:p>
          <a:p>
            <a:r>
              <a:rPr lang="en" dirty="0" smtClean="0"/>
              <a:t>Chemistry</a:t>
            </a:r>
          </a:p>
          <a:p>
            <a:pPr marL="628650" indent="-171450"/>
            <a:r>
              <a:rPr lang="en" sz="1600" dirty="0" smtClean="0"/>
              <a:t>Computational </a:t>
            </a:r>
            <a:r>
              <a:rPr lang="en" sz="1600" dirty="0"/>
              <a:t>methods relevant in chemical </a:t>
            </a:r>
            <a:r>
              <a:rPr lang="en" sz="1600" dirty="0" smtClean="0"/>
              <a:t>research (Monte </a:t>
            </a:r>
            <a:r>
              <a:rPr lang="en" sz="1600" dirty="0"/>
              <a:t>Carlo, Simulated Annealing and Molecular </a:t>
            </a:r>
            <a:r>
              <a:rPr lang="en" sz="1600" dirty="0" smtClean="0"/>
              <a:t>Dynamics)</a:t>
            </a:r>
          </a:p>
          <a:p>
            <a:pPr marL="628650" indent="-171450"/>
            <a:r>
              <a:rPr lang="en" sz="1600" dirty="0" smtClean="0"/>
              <a:t>Use </a:t>
            </a:r>
            <a:r>
              <a:rPr lang="en" sz="1600" dirty="0"/>
              <a:t>and integrate existing Fortran </a:t>
            </a:r>
            <a:r>
              <a:rPr lang="en" sz="1600" dirty="0" smtClean="0"/>
              <a:t>programs</a:t>
            </a:r>
          </a:p>
          <a:p>
            <a:pPr marL="628650" indent="-171450"/>
            <a:r>
              <a:rPr lang="en" sz="1600" dirty="0" smtClean="0"/>
              <a:t>Visualizing techniques</a:t>
            </a:r>
          </a:p>
          <a:p>
            <a:pPr marL="628650" indent="-171450"/>
            <a:endParaRPr lang="en" sz="1600" dirty="0"/>
          </a:p>
          <a:p>
            <a:r>
              <a:rPr lang="en" dirty="0"/>
              <a:t>Bioinformatics</a:t>
            </a:r>
          </a:p>
          <a:p>
            <a:pPr marL="628650" indent="-171450"/>
            <a:r>
              <a:rPr lang="en" sz="1600" dirty="0" smtClean="0"/>
              <a:t>Use </a:t>
            </a:r>
            <a:r>
              <a:rPr lang="en" sz="1600" dirty="0"/>
              <a:t>of R for statistical computing and </a:t>
            </a:r>
            <a:r>
              <a:rPr lang="en" sz="1600" dirty="0" smtClean="0"/>
              <a:t>visualization</a:t>
            </a:r>
          </a:p>
          <a:p>
            <a:pPr marL="628650" indent="-171450"/>
            <a:r>
              <a:rPr lang="en" sz="1600" dirty="0" smtClean="0"/>
              <a:t>Program </a:t>
            </a:r>
            <a:r>
              <a:rPr lang="en" sz="1600" dirty="0"/>
              <a:t>in a language for which bioinformatics software packages exist or can easily be integrated.</a:t>
            </a:r>
          </a:p>
          <a:p>
            <a:endParaRPr lang="en" sz="1200" dirty="0"/>
          </a:p>
          <a:p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xmlns="" val="6912417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Course Syllabus</a:t>
            </a:r>
          </a:p>
        </p:txBody>
      </p:sp>
      <p:sp>
        <p:nvSpPr>
          <p:cNvPr id="62" name="Shape 62"/>
          <p:cNvSpPr/>
          <p:nvPr/>
        </p:nvSpPr>
        <p:spPr>
          <a:xfrm>
            <a:off x="1179662" y="1905000"/>
            <a:ext cx="6784677" cy="4041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1227150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Course Syllabus</a:t>
            </a:r>
          </a:p>
        </p:txBody>
      </p:sp>
      <p:sp>
        <p:nvSpPr>
          <p:cNvPr id="68" name="Shape 68"/>
          <p:cNvSpPr/>
          <p:nvPr/>
        </p:nvSpPr>
        <p:spPr>
          <a:xfrm>
            <a:off x="1774312" y="1580650"/>
            <a:ext cx="6074288" cy="488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1069395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1346</TotalTime>
  <Words>1255</Words>
  <Application>Microsoft Office PowerPoint</Application>
  <PresentationFormat>On-screen Show (4:3)</PresentationFormat>
  <Paragraphs>198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Computational Thinking Across Curriculum</vt:lpstr>
      <vt:lpstr>Who am I?</vt:lpstr>
      <vt:lpstr>Papers</vt:lpstr>
      <vt:lpstr>First Paper</vt:lpstr>
      <vt:lpstr>Main Principles</vt:lpstr>
      <vt:lpstr>Main Principles</vt:lpstr>
      <vt:lpstr>Disciplines</vt:lpstr>
      <vt:lpstr>Course Syllabus</vt:lpstr>
      <vt:lpstr>Course Syllabus</vt:lpstr>
      <vt:lpstr>Course Syllabus</vt:lpstr>
      <vt:lpstr>Course Projects</vt:lpstr>
      <vt:lpstr>Course Projects</vt:lpstr>
      <vt:lpstr>Evaluation</vt:lpstr>
      <vt:lpstr>Evaluation</vt:lpstr>
      <vt:lpstr>Discussion</vt:lpstr>
      <vt:lpstr>Second Paper</vt:lpstr>
      <vt:lpstr>Principles</vt:lpstr>
      <vt:lpstr>Framework</vt:lpstr>
      <vt:lpstr>Re-worked Courses</vt:lpstr>
      <vt:lpstr>Re-worked Courses</vt:lpstr>
      <vt:lpstr>Covered concepts</vt:lpstr>
      <vt:lpstr>What discussed for each course</vt:lpstr>
      <vt:lpstr>Geographic Information Systems I</vt:lpstr>
      <vt:lpstr>Introduction to Game Design</vt:lpstr>
      <vt:lpstr>3D Modeling</vt:lpstr>
      <vt:lpstr>Discussion</vt:lpstr>
      <vt:lpstr>Discussion</vt:lpstr>
      <vt:lpstr>Discussion</vt:lpstr>
      <vt:lpstr>Discussion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</dc:creator>
  <cp:lastModifiedBy>Dennis Kafura</cp:lastModifiedBy>
  <cp:revision>35</cp:revision>
  <dcterms:created xsi:type="dcterms:W3CDTF">2013-10-29T14:56:21Z</dcterms:created>
  <dcterms:modified xsi:type="dcterms:W3CDTF">2013-10-31T14:59:27Z</dcterms:modified>
</cp:coreProperties>
</file>