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68" r:id="rId4"/>
    <p:sldId id="259" r:id="rId5"/>
    <p:sldId id="260" r:id="rId6"/>
    <p:sldId id="270" r:id="rId7"/>
    <p:sldId id="269" r:id="rId8"/>
    <p:sldId id="267" r:id="rId9"/>
    <p:sldId id="262" r:id="rId10"/>
    <p:sldId id="263" r:id="rId11"/>
    <p:sldId id="271" r:id="rId12"/>
    <p:sldId id="265" r:id="rId13"/>
    <p:sldId id="272" r:id="rId14"/>
    <p:sldId id="273" r:id="rId15"/>
    <p:sldId id="274" r:id="rId16"/>
    <p:sldId id="266" r:id="rId17"/>
    <p:sldId id="275" r:id="rId18"/>
    <p:sldId id="276" r:id="rId19"/>
    <p:sldId id="26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E48EF-1456-41F7-A324-BFD9560FE12F}" type="datetimeFigureOut">
              <a:rPr lang="en-US" smtClean="0"/>
              <a:t>10/17/2013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BF24C-4E07-469D-8E18-052297839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6681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9A1A0-2707-4BAE-A526-E3E483BB9B51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451CD9-923D-4C71-B52C-E8323DF1B48B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57200"/>
            <a:ext cx="7696200" cy="762000"/>
          </a:xfrm>
        </p:spPr>
        <p:txBody>
          <a:bodyPr>
            <a:normAutofit/>
          </a:bodyPr>
          <a:lstStyle>
            <a:lvl1pPr>
              <a:defRPr sz="35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00200"/>
            <a:ext cx="7924800" cy="4525963"/>
          </a:xfr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Arial" pitchFamily="34" charset="0"/>
              <a:buChar char="•"/>
              <a:defRPr/>
            </a:lvl2pPr>
            <a:lvl3pPr>
              <a:buFont typeface="Courier New" pitchFamily="49" charset="0"/>
              <a:buChar char="o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900E3-154B-4E2A-ACF6-C43544D84CF8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19A1C-9AEA-4731-A716-CF8C7BD599D8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63D781-704C-4F4B-846F-6D0E1D840EEA}" type="datetime1">
              <a:rPr lang="en-US" smtClean="0"/>
              <a:t>10/17/2013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1F567-79F7-49C5-A548-27E95D5406DC}" type="datetime1">
              <a:rPr lang="en-US" smtClean="0"/>
              <a:t>10/17/2013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7A9C6-3B41-4C29-8B49-F5108ED24EEB}" type="datetime1">
              <a:rPr lang="en-US" smtClean="0"/>
              <a:t>10/17/2013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30F9E-7CF3-42B0-B41D-6C594F5EDA03}" type="datetime1">
              <a:rPr lang="en-US" smtClean="0"/>
              <a:t>10/17/2013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0A1825-7717-4929-A053-1E6741FCD0CB}" type="datetime1">
              <a:rPr lang="en-US" smtClean="0"/>
              <a:t>10/17/2013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81583-95D5-4B12-82D3-004858692A93}" type="datetime1">
              <a:rPr lang="en-US" smtClean="0"/>
              <a:t>10/17/2013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55160-1FAB-4985-928B-7CCB1A192D41}" type="datetime1">
              <a:rPr lang="en-US" smtClean="0"/>
              <a:t>10/17/2013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97358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9735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39F41-1875-4695-9C74-68437C05EFF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1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28600" y="152400"/>
            <a:ext cx="685800" cy="11528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9" name="Straight Connector 8"/>
          <p:cNvCxnSpPr/>
          <p:nvPr userDrawn="1"/>
        </p:nvCxnSpPr>
        <p:spPr>
          <a:xfrm>
            <a:off x="533400" y="1524000"/>
            <a:ext cx="0" cy="457200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 userDrawn="1"/>
        </p:nvCxnSpPr>
        <p:spPr>
          <a:xfrm>
            <a:off x="1219200" y="381000"/>
            <a:ext cx="76962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8" descr="vtlogo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52400" y="6243480"/>
            <a:ext cx="935038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8" name="Straight Connector 17"/>
          <p:cNvCxnSpPr/>
          <p:nvPr userDrawn="1"/>
        </p:nvCxnSpPr>
        <p:spPr>
          <a:xfrm flipH="1">
            <a:off x="1219200" y="6477000"/>
            <a:ext cx="182880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Participatory </a:t>
            </a:r>
            <a:r>
              <a:rPr lang="en-US" dirty="0" smtClean="0"/>
              <a:t>Simulation &amp; </a:t>
            </a:r>
            <a:r>
              <a:rPr lang="en-US" dirty="0"/>
              <a:t>Emergent B</a:t>
            </a:r>
            <a:r>
              <a:rPr lang="en-US" dirty="0" smtClean="0"/>
              <a:t>ehavior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Author : Uri </a:t>
            </a:r>
            <a:r>
              <a:rPr lang="en-US" dirty="0" err="1" smtClean="0"/>
              <a:t>Wilensky</a:t>
            </a:r>
            <a:endParaRPr lang="en-US" dirty="0" smtClean="0"/>
          </a:p>
          <a:p>
            <a:r>
              <a:rPr lang="en-US" sz="2800" dirty="0" smtClean="0"/>
              <a:t>Presenter : </a:t>
            </a:r>
            <a:r>
              <a:rPr lang="en-US" sz="2800" dirty="0" err="1" smtClean="0"/>
              <a:t>Krunal</a:t>
            </a:r>
            <a:r>
              <a:rPr lang="en-US" sz="2800" dirty="0" smtClean="0"/>
              <a:t> </a:t>
            </a:r>
            <a:r>
              <a:rPr lang="en-US" sz="2800" dirty="0" err="1" smtClean="0"/>
              <a:t>Doshi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Demos - </a:t>
            </a:r>
            <a:r>
              <a:rPr lang="en-US" dirty="0" err="1" smtClean="0"/>
              <a:t>NetLogo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Virus-on-a-Network</a:t>
            </a:r>
          </a:p>
          <a:p>
            <a:r>
              <a:rPr lang="en-US" dirty="0" smtClean="0"/>
              <a:t>Gas-in-a-Box </a:t>
            </a:r>
          </a:p>
          <a:p>
            <a:r>
              <a:rPr lang="en-US" dirty="0"/>
              <a:t>Wolf/Sheep Predation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NETLOGO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dirty="0"/>
              <a:t>study of dynamic systems </a:t>
            </a:r>
            <a:r>
              <a:rPr lang="en-US" dirty="0" smtClean="0"/>
              <a:t>stands </a:t>
            </a:r>
            <a:r>
              <a:rPr lang="en-US" dirty="0"/>
              <a:t>as a </a:t>
            </a:r>
            <a:r>
              <a:rPr lang="en-US" i="1" dirty="0"/>
              <a:t>new form of literacy for all</a:t>
            </a:r>
            <a:r>
              <a:rPr lang="en-US" dirty="0"/>
              <a:t>, a new way of describing, viewing, and symbolizing phenomena in the world. </a:t>
            </a:r>
            <a:endParaRPr lang="en-US" dirty="0" smtClean="0"/>
          </a:p>
          <a:p>
            <a:r>
              <a:rPr lang="en-US" dirty="0" err="1" smtClean="0"/>
              <a:t>NetLogo</a:t>
            </a:r>
            <a:r>
              <a:rPr lang="en-US" dirty="0" smtClean="0"/>
              <a:t> enables the rendering</a:t>
            </a:r>
            <a:r>
              <a:rPr lang="en-US" dirty="0"/>
              <a:t>, simulation and visualization of the evolution of </a:t>
            </a:r>
            <a:r>
              <a:rPr lang="en-US" dirty="0" smtClean="0"/>
              <a:t>dynamic and complex </a:t>
            </a:r>
            <a:r>
              <a:rPr lang="en-US" dirty="0"/>
              <a:t>systems over </a:t>
            </a:r>
            <a:r>
              <a:rPr lang="en-US" dirty="0" smtClean="0"/>
              <a:t>time.</a:t>
            </a:r>
          </a:p>
          <a:p>
            <a:r>
              <a:rPr lang="en-US" dirty="0" smtClean="0"/>
              <a:t>A new </a:t>
            </a:r>
            <a:r>
              <a:rPr lang="en-US" dirty="0"/>
              <a:t>framework, a new perspective that </a:t>
            </a:r>
            <a:r>
              <a:rPr lang="en-US" dirty="0" smtClean="0"/>
              <a:t>allows us </a:t>
            </a:r>
            <a:r>
              <a:rPr lang="en-US" dirty="0"/>
              <a:t>to see old scientific content in new ways.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27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Netlogo</a:t>
            </a:r>
            <a:r>
              <a:rPr lang="en-US" dirty="0" smtClean="0"/>
              <a:t> Pedagogical - 5 phases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Phase I: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teacher typically leads the students in off-computer activities </a:t>
            </a:r>
            <a:r>
              <a:rPr lang="en-US" dirty="0" smtClean="0"/>
              <a:t>that </a:t>
            </a:r>
            <a:r>
              <a:rPr lang="en-US" dirty="0"/>
              <a:t>provoke thinking about </a:t>
            </a:r>
            <a:r>
              <a:rPr lang="en-US" dirty="0" smtClean="0"/>
              <a:t>emergent phenomena</a:t>
            </a:r>
            <a:r>
              <a:rPr lang="en-US" dirty="0"/>
              <a:t>.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/>
              <a:t>these activities, students typically enact the role of individual elements of </a:t>
            </a:r>
            <a:r>
              <a:rPr lang="en-US" dirty="0" smtClean="0"/>
              <a:t>a system. 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Then </a:t>
            </a:r>
            <a:r>
              <a:rPr lang="en-US" dirty="0"/>
              <a:t>discuss amongst themselves what global patterns they detect and how </a:t>
            </a:r>
            <a:r>
              <a:rPr lang="en-US" dirty="0" smtClean="0"/>
              <a:t>those patterns </a:t>
            </a:r>
            <a:r>
              <a:rPr lang="en-US" dirty="0"/>
              <a:t>could arise from their individual behaviors.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924800" cy="50593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Phase II:</a:t>
            </a:r>
          </a:p>
          <a:p>
            <a:r>
              <a:rPr lang="en-US" dirty="0" smtClean="0"/>
              <a:t>Teacher </a:t>
            </a:r>
            <a:r>
              <a:rPr lang="en-US" dirty="0"/>
              <a:t>presents a “seed” model </a:t>
            </a:r>
            <a:r>
              <a:rPr lang="en-US" dirty="0" smtClean="0"/>
              <a:t>- a </a:t>
            </a:r>
            <a:r>
              <a:rPr lang="en-US" dirty="0"/>
              <a:t>simple starting </a:t>
            </a:r>
            <a:r>
              <a:rPr lang="en-US" dirty="0" smtClean="0"/>
              <a:t>model to the whole </a:t>
            </a:r>
            <a:r>
              <a:rPr lang="en-US" dirty="0"/>
              <a:t>class, projected upfront so that everyone can view it. The teacher engages the class </a:t>
            </a:r>
            <a:r>
              <a:rPr lang="en-US" dirty="0" smtClean="0"/>
              <a:t>in discussion </a:t>
            </a:r>
            <a:r>
              <a:rPr lang="en-US" dirty="0"/>
              <a:t>as to what is going on. </a:t>
            </a:r>
            <a:endParaRPr lang="en-US" dirty="0" smtClean="0"/>
          </a:p>
          <a:p>
            <a:r>
              <a:rPr lang="en-US" dirty="0" smtClean="0"/>
              <a:t>Why </a:t>
            </a:r>
            <a:r>
              <a:rPr lang="en-US" dirty="0"/>
              <a:t>are they observing that particular behavior? </a:t>
            </a:r>
            <a:endParaRPr lang="en-US" dirty="0" smtClean="0"/>
          </a:p>
          <a:p>
            <a:r>
              <a:rPr lang="en-US" dirty="0" smtClean="0"/>
              <a:t>How would it </a:t>
            </a:r>
            <a:r>
              <a:rPr lang="en-US" dirty="0"/>
              <a:t>be different if model parameters were changed</a:t>
            </a:r>
            <a:r>
              <a:rPr lang="en-US" dirty="0" smtClean="0"/>
              <a:t>?</a:t>
            </a:r>
          </a:p>
          <a:p>
            <a:r>
              <a:rPr lang="en-US" dirty="0" smtClean="0"/>
              <a:t>Is </a:t>
            </a:r>
            <a:r>
              <a:rPr lang="en-US" dirty="0"/>
              <a:t>this a good model of the phenomenon it </a:t>
            </a:r>
            <a:r>
              <a:rPr lang="en-US" dirty="0" smtClean="0"/>
              <a:t>is meant </a:t>
            </a:r>
            <a:r>
              <a:rPr lang="en-US" dirty="0"/>
              <a:t>to simulate?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266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924800" cy="5059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Phase III:</a:t>
            </a:r>
          </a:p>
          <a:p>
            <a:r>
              <a:rPr lang="en-US" dirty="0" smtClean="0"/>
              <a:t>Students run </a:t>
            </a:r>
            <a:r>
              <a:rPr lang="en-US" dirty="0"/>
              <a:t>the model (either singly or in small groups) on individual </a:t>
            </a:r>
            <a:r>
              <a:rPr lang="en-US" dirty="0" smtClean="0"/>
              <a:t>computers </a:t>
            </a:r>
            <a:r>
              <a:rPr lang="en-US" dirty="0"/>
              <a:t>and explore the parameter space of the </a:t>
            </a:r>
            <a:r>
              <a:rPr lang="en-US" dirty="0" smtClean="0"/>
              <a:t>model.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Phase IV:</a:t>
            </a:r>
          </a:p>
          <a:p>
            <a:r>
              <a:rPr lang="en-US" dirty="0" smtClean="0"/>
              <a:t>Students proposes </a:t>
            </a:r>
            <a:r>
              <a:rPr lang="en-US" dirty="0"/>
              <a:t>an extension to the model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79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924800" cy="5059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Phase V:</a:t>
            </a:r>
          </a:p>
          <a:p>
            <a:r>
              <a:rPr lang="en-US" dirty="0"/>
              <a:t>students are asked to propose a </a:t>
            </a:r>
            <a:r>
              <a:rPr lang="en-US" dirty="0" smtClean="0"/>
              <a:t>phenomenon </a:t>
            </a:r>
            <a:r>
              <a:rPr lang="en-US" dirty="0"/>
              <a:t>and build a model of it from </a:t>
            </a:r>
            <a:r>
              <a:rPr lang="en-US" dirty="0" smtClean="0"/>
              <a:t>“</a:t>
            </a:r>
            <a:r>
              <a:rPr lang="en-US" dirty="0"/>
              <a:t>scratch” using the </a:t>
            </a:r>
            <a:r>
              <a:rPr lang="en-US" dirty="0" err="1"/>
              <a:t>NetLogo</a:t>
            </a:r>
            <a:r>
              <a:rPr lang="en-US" dirty="0"/>
              <a:t> modeling </a:t>
            </a:r>
            <a:r>
              <a:rPr lang="en-US" dirty="0" smtClean="0"/>
              <a:t>primitives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67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school settings </a:t>
            </a:r>
            <a:r>
              <a:rPr lang="en-US" dirty="0" smtClean="0"/>
              <a:t>- phases I,  II  </a:t>
            </a:r>
            <a:r>
              <a:rPr lang="en-US" dirty="0"/>
              <a:t>&amp; </a:t>
            </a:r>
            <a:r>
              <a:rPr lang="en-US" dirty="0" smtClean="0"/>
              <a:t>III</a:t>
            </a:r>
          </a:p>
          <a:p>
            <a:r>
              <a:rPr lang="en-US" dirty="0"/>
              <a:t>Working in phase </a:t>
            </a:r>
            <a:r>
              <a:rPr lang="en-US" dirty="0" smtClean="0"/>
              <a:t>IV &amp; V is  </a:t>
            </a:r>
            <a:r>
              <a:rPr lang="en-US" dirty="0"/>
              <a:t>the “extensible modeling” approach, allows learners to dive </a:t>
            </a:r>
            <a:r>
              <a:rPr lang="en-US" dirty="0" smtClean="0"/>
              <a:t>right </a:t>
            </a:r>
            <a:r>
              <a:rPr lang="en-US" dirty="0"/>
              <a:t>into the model content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smtClean="0"/>
              <a:t>Learners </a:t>
            </a:r>
            <a:r>
              <a:rPr lang="en-US" dirty="0"/>
              <a:t>typically start by exploring the model at the level of </a:t>
            </a:r>
            <a:r>
              <a:rPr lang="en-US" dirty="0" smtClean="0"/>
              <a:t>domain </a:t>
            </a:r>
            <a:r>
              <a:rPr lang="en-US" dirty="0"/>
              <a:t>content.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Insightful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Though there is increased desire for interdisciplinary learning, students studying in a traditional </a:t>
            </a:r>
            <a:r>
              <a:rPr lang="en-US" dirty="0" smtClean="0"/>
              <a:t>curricular </a:t>
            </a:r>
            <a:r>
              <a:rPr lang="en-US" dirty="0"/>
              <a:t>framework find it difficult to see the connections between different domains of </a:t>
            </a:r>
            <a:r>
              <a:rPr lang="en-US" dirty="0" smtClean="0"/>
              <a:t>knowledge</a:t>
            </a:r>
            <a:r>
              <a:rPr lang="en-US" dirty="0"/>
              <a:t>. One strength of the complex systems theory perspective is that it enables us to see </a:t>
            </a:r>
            <a:r>
              <a:rPr lang="en-US" dirty="0" smtClean="0"/>
              <a:t>common </a:t>
            </a:r>
            <a:r>
              <a:rPr lang="en-US" dirty="0"/>
              <a:t>patterns across traditionally separate </a:t>
            </a:r>
            <a:r>
              <a:rPr lang="en-US" dirty="0" smtClean="0"/>
              <a:t>fields.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By </a:t>
            </a:r>
            <a:r>
              <a:rPr lang="en-US" dirty="0"/>
              <a:t>introducing a perspective of complexity and emergent phenomena, </a:t>
            </a:r>
            <a:r>
              <a:rPr lang="en-US" dirty="0" smtClean="0"/>
              <a:t>science is made more accurate</a:t>
            </a:r>
            <a:r>
              <a:rPr lang="en-US" dirty="0"/>
              <a:t>, more inclusive and more accessible to the great majority of students</a:t>
            </a:r>
            <a:r>
              <a:rPr lang="en-US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4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consider Emergent phenomena &amp; perspective as one of the separate facet of Computational Thinking?</a:t>
            </a:r>
          </a:p>
          <a:p>
            <a:r>
              <a:rPr lang="en-US" smtClean="0"/>
              <a:t>If then </a:t>
            </a:r>
            <a:r>
              <a:rPr lang="en-US" dirty="0" smtClean="0"/>
              <a:t>strong or weak facet?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48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err="1"/>
              <a:t>Wilensky</a:t>
            </a:r>
            <a:r>
              <a:rPr lang="en-US" sz="1800" dirty="0"/>
              <a:t>, U. (2001, updated 2013) Modeling nature's emergent patterns with multi-agent languages. Proceedings of </a:t>
            </a:r>
            <a:r>
              <a:rPr lang="en-US" sz="1800" dirty="0" err="1"/>
              <a:t>EuroLogo</a:t>
            </a:r>
            <a:r>
              <a:rPr lang="en-US" sz="1800" dirty="0"/>
              <a:t> 2001. Linz, Austria</a:t>
            </a:r>
            <a:r>
              <a:rPr lang="en-US" sz="1800" dirty="0" smtClean="0"/>
              <a:t>.</a:t>
            </a:r>
          </a:p>
          <a:p>
            <a:r>
              <a:rPr lang="en-US" sz="1800" dirty="0" err="1"/>
              <a:t>Wilensky</a:t>
            </a:r>
            <a:r>
              <a:rPr lang="en-US" sz="1800" dirty="0"/>
              <a:t>, U., &amp; Stroup, W. (1999). Learning through participatory simulations: Network-based design for systems learning in classrooms. Proceedings of Computer Supported Collaborative Learning (CSCL'99). Stanford, CA, December 12 - 15.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a Participatory Simulation?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610600" cy="4724400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Students engaged in participatory simulations act out the roles of individual system </a:t>
            </a:r>
            <a:r>
              <a:rPr lang="en-US" dirty="0" smtClean="0"/>
              <a:t>elements </a:t>
            </a:r>
            <a:r>
              <a:rPr lang="en-US" dirty="0"/>
              <a:t>and then see how the behavior of the system as a whole can emerge from these </a:t>
            </a:r>
            <a:r>
              <a:rPr lang="en-US" dirty="0" smtClean="0"/>
              <a:t>individual </a:t>
            </a:r>
            <a:r>
              <a:rPr lang="en-US" dirty="0"/>
              <a:t>behaviors. 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Participatory </a:t>
            </a:r>
            <a:r>
              <a:rPr lang="en-US" dirty="0"/>
              <a:t>simulations is intended to refer to such </a:t>
            </a:r>
            <a:r>
              <a:rPr lang="en-US" dirty="0" smtClean="0"/>
              <a:t>role-play </a:t>
            </a:r>
            <a:r>
              <a:rPr lang="en-US" dirty="0"/>
              <a:t>activities aimed at exploring how complex dynamic systems evolve over time.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What’s a Participatory Simulation?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4819650"/>
            <a:ext cx="7620000" cy="150494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It </a:t>
            </a:r>
            <a:r>
              <a:rPr lang="en-US" dirty="0"/>
              <a:t>helps to understand systems dynamics and </a:t>
            </a:r>
            <a:r>
              <a:rPr lang="en-US" dirty="0" smtClean="0"/>
              <a:t>systems </a:t>
            </a:r>
            <a:r>
              <a:rPr lang="en-US" dirty="0"/>
              <a:t>learning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143000"/>
            <a:ext cx="5286375" cy="367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0602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do Participatory Simulations and Emergent Activities Matter?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How </a:t>
            </a:r>
            <a:r>
              <a:rPr lang="en-US" dirty="0"/>
              <a:t>systems of many interacting elements change and evolve over </a:t>
            </a:r>
            <a:r>
              <a:rPr lang="en-US" dirty="0" smtClean="0"/>
              <a:t>time? </a:t>
            </a:r>
          </a:p>
          <a:p>
            <a:pPr lvl="1"/>
            <a:r>
              <a:rPr lang="en-US" dirty="0" smtClean="0"/>
              <a:t>How </a:t>
            </a:r>
            <a:r>
              <a:rPr lang="en-US" dirty="0"/>
              <a:t>global phenomena can arise from local interactions of these </a:t>
            </a:r>
            <a:r>
              <a:rPr lang="en-US" dirty="0" smtClean="0"/>
              <a:t>elements</a:t>
            </a:r>
            <a:r>
              <a:rPr lang="en-US" dirty="0"/>
              <a:t>?</a:t>
            </a:r>
            <a:endParaRPr lang="en-US" dirty="0" smtClean="0"/>
          </a:p>
          <a:p>
            <a:pPr lvl="1"/>
            <a:r>
              <a:rPr lang="en-US" dirty="0" smtClean="0"/>
              <a:t>Dynamic system touches </a:t>
            </a:r>
            <a:r>
              <a:rPr lang="en-US" dirty="0"/>
              <a:t>on some of the deepest issues in science </a:t>
            </a:r>
            <a:r>
              <a:rPr lang="en-US" dirty="0" smtClean="0"/>
              <a:t>:</a:t>
            </a:r>
          </a:p>
          <a:p>
            <a:pPr marL="457200" lvl="1" indent="0">
              <a:buNone/>
            </a:pPr>
            <a:r>
              <a:rPr lang="en-US" dirty="0" smtClean="0"/>
              <a:t>	order </a:t>
            </a:r>
            <a:r>
              <a:rPr lang="en-US" dirty="0"/>
              <a:t>vs. </a:t>
            </a:r>
            <a:r>
              <a:rPr lang="en-US" dirty="0" smtClean="0"/>
              <a:t>chaos</a:t>
            </a:r>
          </a:p>
          <a:p>
            <a:pPr marL="457200" lvl="1" indent="0">
              <a:buNone/>
            </a:pPr>
            <a:r>
              <a:rPr lang="en-US" dirty="0" smtClean="0"/>
              <a:t>	randomness </a:t>
            </a:r>
            <a:r>
              <a:rPr lang="en-US" dirty="0"/>
              <a:t>vs. </a:t>
            </a:r>
            <a:r>
              <a:rPr lang="en-US" dirty="0" smtClean="0"/>
              <a:t>determinacy</a:t>
            </a:r>
          </a:p>
          <a:p>
            <a:pPr marL="457200" lvl="1" indent="0">
              <a:buNone/>
            </a:pPr>
            <a:r>
              <a:rPr lang="en-US" dirty="0" smtClean="0"/>
              <a:t>	analysis </a:t>
            </a:r>
            <a:r>
              <a:rPr lang="en-US" dirty="0"/>
              <a:t>vs. synthesis.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57200"/>
            <a:ext cx="8001000" cy="762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HUBNET: Participatory Simulation Project(PSP)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724400"/>
            <a:ext cx="7772400" cy="1828800"/>
          </a:xfrm>
        </p:spPr>
        <p:txBody>
          <a:bodyPr>
            <a:normAutofit fontScale="5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Learner’s </a:t>
            </a:r>
            <a:r>
              <a:rPr lang="en-US" dirty="0"/>
              <a:t>intuitions </a:t>
            </a:r>
            <a:r>
              <a:rPr lang="en-US" dirty="0" smtClean="0"/>
              <a:t> are connected through network with </a:t>
            </a:r>
            <a:r>
              <a:rPr lang="en-US" dirty="0"/>
              <a:t>tools of analysis and </a:t>
            </a:r>
            <a:r>
              <a:rPr lang="en-US" dirty="0" smtClean="0"/>
              <a:t>modeling.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Learners’ </a:t>
            </a:r>
            <a:r>
              <a:rPr lang="en-US" dirty="0"/>
              <a:t>working in the networked environment make overt and visible their strategies in relation to generating different kinds of emergent behavior. In </a:t>
            </a:r>
            <a:r>
              <a:rPr lang="en-US" dirty="0" smtClean="0"/>
              <a:t>doing so, </a:t>
            </a:r>
            <a:r>
              <a:rPr lang="en-US" dirty="0"/>
              <a:t>these strategies become </a:t>
            </a:r>
            <a:r>
              <a:rPr lang="en-US" dirty="0" smtClean="0"/>
              <a:t>increasingly well-articulated </a:t>
            </a:r>
            <a:r>
              <a:rPr lang="en-US" dirty="0"/>
              <a:t>and refined in ways that scaffold both learner understanding of dynamic systems and the actual use by learners of the tools themselves. 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5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85950" y="1143000"/>
            <a:ext cx="5372100" cy="358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HUBNET in classroom : Function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The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teacher begins the conversation by asking students if there is any pattern in this collection of points.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Although students will occasionally qualify their comments with the observation that there "might" be a pattern, the general consensus is that there is not an obvious pattern.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6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740" y="1600200"/>
            <a:ext cx="2691848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505200" y="1752600"/>
            <a:ext cx="5334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/>
              <a:t>The Function </a:t>
            </a:r>
            <a:r>
              <a:rPr lang="en-US" sz="2500" dirty="0" smtClean="0"/>
              <a:t>Example begins </a:t>
            </a:r>
            <a:r>
              <a:rPr lang="en-US" sz="2500" dirty="0"/>
              <a:t>with a seemingly random collection of points visible on the up-front projection </a:t>
            </a:r>
            <a:r>
              <a:rPr lang="en-US" sz="2500" dirty="0" smtClean="0"/>
              <a:t>system.</a:t>
            </a:r>
          </a:p>
        </p:txBody>
      </p:sp>
    </p:spTree>
    <p:extLst>
      <p:ext uri="{BB962C8B-B14F-4D97-AF65-F5344CB8AC3E}">
        <p14:creationId xmlns:p14="http://schemas.microsoft.com/office/powerpoint/2010/main" val="150253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7</a:t>
            </a:fld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752600"/>
            <a:ext cx="2409825" cy="169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3657600" y="1752600"/>
            <a:ext cx="51816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/>
              <a:t>The teacher </a:t>
            </a:r>
            <a:r>
              <a:rPr lang="en-US" sz="2500" dirty="0" smtClean="0"/>
              <a:t>"</a:t>
            </a:r>
            <a:r>
              <a:rPr lang="en-US" sz="2500" dirty="0"/>
              <a:t>hands out" one of these points to </a:t>
            </a:r>
            <a:r>
              <a:rPr lang="en-US" sz="2500" dirty="0" smtClean="0"/>
              <a:t>each </a:t>
            </a:r>
            <a:r>
              <a:rPr lang="en-US" sz="2500" dirty="0"/>
              <a:t>of the students using the network</a:t>
            </a:r>
            <a:r>
              <a:rPr lang="en-US" sz="25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500" dirty="0"/>
              <a:t>A single point is then visible on each student’s screen</a:t>
            </a:r>
            <a:r>
              <a:rPr lang="en-US" sz="2500" dirty="0" smtClean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dirty="0"/>
          </a:p>
          <a:p>
            <a:endParaRPr lang="en-US" sz="25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Move </a:t>
            </a:r>
            <a:r>
              <a:rPr lang="en-US" sz="2400" dirty="0"/>
              <a:t>until your y-value is two-times your x-value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500" dirty="0"/>
          </a:p>
          <a:p>
            <a:endParaRPr lang="en-US" sz="2500" dirty="0" smtClean="0"/>
          </a:p>
          <a:p>
            <a:endParaRPr lang="en-US" sz="25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1" y="4526496"/>
            <a:ext cx="2409824" cy="17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603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Interesting observation in </a:t>
            </a:r>
            <a:r>
              <a:rPr lang="en-US" dirty="0"/>
              <a:t>the video-tapes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700" dirty="0"/>
              <a:t>If a particular student realizes that his or her point is "off" the emergent pattern, s/he will sometimes offer an explanation for what </a:t>
            </a:r>
            <a:r>
              <a:rPr lang="en-US" sz="2700" dirty="0" smtClean="0"/>
              <a:t>happened. Students </a:t>
            </a:r>
            <a:r>
              <a:rPr lang="en-US" sz="2700" dirty="0"/>
              <a:t>are willing to try and make sense of other students’ reasoning. </a:t>
            </a:r>
            <a:endParaRPr lang="en-US" sz="2700" dirty="0" smtClean="0"/>
          </a:p>
          <a:p>
            <a:r>
              <a:rPr lang="en-US" sz="2700" dirty="0"/>
              <a:t>"oh, that person must have just switched his y and his x," </a:t>
            </a:r>
            <a:endParaRPr lang="en-US" sz="2700" dirty="0" smtClean="0"/>
          </a:p>
          <a:p>
            <a:r>
              <a:rPr lang="en-US" sz="2700" dirty="0" smtClean="0"/>
              <a:t>"she </a:t>
            </a:r>
            <a:r>
              <a:rPr lang="en-US" sz="2700" dirty="0"/>
              <a:t>didn’t multiply by the negative." </a:t>
            </a:r>
            <a:endParaRPr lang="en-US" sz="2700" dirty="0" smtClean="0"/>
          </a:p>
          <a:p>
            <a:r>
              <a:rPr lang="en-US" sz="2700" dirty="0"/>
              <a:t>By using this participatory approach, cognitive scaffolding is provided for moving from "my point" to big ideas related to the concept of a function and to various analytic forms of expressing the functional dependency. </a:t>
            </a:r>
            <a:endParaRPr lang="en-US" sz="2700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5400" dirty="0" smtClean="0">
              <a:latin typeface="+mj-lt"/>
            </a:endParaRPr>
          </a:p>
          <a:p>
            <a:pPr marL="0" indent="0" algn="ctr">
              <a:buNone/>
            </a:pPr>
            <a:r>
              <a:rPr lang="en-US" sz="5400" dirty="0">
                <a:latin typeface="+mj-lt"/>
              </a:rPr>
              <a:t>Modeling Nature’s Emergent Patterns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Computational Thinking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39F41-1875-4695-9C74-68437C05EFF1}" type="slidenum">
              <a:rPr lang="en-US" smtClean="0"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2027</TotalTime>
  <Words>969</Words>
  <Application>Microsoft Office PowerPoint</Application>
  <PresentationFormat>On-screen Show (4:3)</PresentationFormat>
  <Paragraphs>117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Participatory Simulation &amp; Emergent Behavior</vt:lpstr>
      <vt:lpstr>What’s a Participatory Simulation? </vt:lpstr>
      <vt:lpstr>What’s a Participatory Simulation? </vt:lpstr>
      <vt:lpstr>Why do Participatory Simulations and Emergent Activities Matter?</vt:lpstr>
      <vt:lpstr>HUBNET: Participatory Simulation Project(PSP)</vt:lpstr>
      <vt:lpstr>HUBNET in classroom : Function Example</vt:lpstr>
      <vt:lpstr>Example</vt:lpstr>
      <vt:lpstr>Interesting observation in the video-tapes </vt:lpstr>
      <vt:lpstr>PowerPoint Presentation</vt:lpstr>
      <vt:lpstr>3 Demos - NetLogo</vt:lpstr>
      <vt:lpstr>NETLOGO</vt:lpstr>
      <vt:lpstr>Netlogo Pedagogical - 5 phases</vt:lpstr>
      <vt:lpstr>PowerPoint Presentation</vt:lpstr>
      <vt:lpstr>PowerPoint Presentation</vt:lpstr>
      <vt:lpstr>PowerPoint Presentation</vt:lpstr>
      <vt:lpstr>PowerPoint Presentation</vt:lpstr>
      <vt:lpstr>Insightful Remarks</vt:lpstr>
      <vt:lpstr>PowerPoint Presentation</vt:lpstr>
      <vt:lpstr>References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Thinking</dc:title>
  <dc:creator>Dennis Kafura</dc:creator>
  <cp:lastModifiedBy>Krunal</cp:lastModifiedBy>
  <cp:revision>97</cp:revision>
  <dcterms:created xsi:type="dcterms:W3CDTF">2013-08-26T14:00:27Z</dcterms:created>
  <dcterms:modified xsi:type="dcterms:W3CDTF">2013-10-17T20:46:48Z</dcterms:modified>
</cp:coreProperties>
</file>