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65" r:id="rId3"/>
    <p:sldId id="266" r:id="rId4"/>
    <p:sldId id="273" r:id="rId5"/>
    <p:sldId id="267" r:id="rId6"/>
    <p:sldId id="272" r:id="rId7"/>
    <p:sldId id="274" r:id="rId8"/>
    <p:sldId id="276" r:id="rId9"/>
    <p:sldId id="270" r:id="rId10"/>
    <p:sldId id="268" r:id="rId11"/>
    <p:sldId id="271" r:id="rId12"/>
    <p:sldId id="277" r:id="rId13"/>
    <p:sldId id="278" r:id="rId14"/>
    <p:sldId id="279" r:id="rId15"/>
    <p:sldId id="280" r:id="rId16"/>
    <p:sldId id="281" r:id="rId17"/>
    <p:sldId id="269" r:id="rId18"/>
    <p:sldId id="275" r:id="rId19"/>
    <p:sldId id="283" r:id="rId20"/>
    <p:sldId id="26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35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DE48EF-1456-41F7-A324-BFD9560FE12F}" type="datetimeFigureOut">
              <a:rPr lang="en-US" smtClean="0"/>
              <a:pPr/>
              <a:t>9/3/2013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BF24C-4E07-469D-8E18-052297839F0F}" type="slidenum">
              <a:rPr lang="en-US" smtClean="0"/>
              <a:pPr/>
              <a:t>‹#›</a:t>
            </a:fld>
            <a:endParaRPr lang="en-US"/>
          </a:p>
        </p:txBody>
      </p:sp>
    </p:spTree>
    <p:extLst>
      <p:ext uri="{BB962C8B-B14F-4D97-AF65-F5344CB8AC3E}">
        <p14:creationId xmlns="" xmlns:p14="http://schemas.microsoft.com/office/powerpoint/2010/main" val="390149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9A1A0-2707-4BAE-A526-E3E483BB9B51}" type="datetime1">
              <a:rPr lang="en-US" smtClean="0"/>
              <a:pPr/>
              <a:t>9/3/2013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51CD9-923D-4C71-B52C-E8323DF1B48B}" type="datetime1">
              <a:rPr lang="en-US" smtClean="0"/>
              <a:pPr/>
              <a:t>9/3/2013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96200" cy="762000"/>
          </a:xfrm>
        </p:spPr>
        <p:txBody>
          <a:bodyPr>
            <a:normAutofit/>
          </a:bodyPr>
          <a:lstStyle>
            <a:lvl1pPr>
              <a:defRPr sz="35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600200"/>
            <a:ext cx="7924800" cy="4525963"/>
          </a:xfrm>
        </p:spPr>
        <p:txBody>
          <a:bodyPr/>
          <a:lstStyle>
            <a:lvl1pPr>
              <a:buFont typeface="Wingdings" pitchFamily="2" charset="2"/>
              <a:buChar char="§"/>
              <a:defRPr/>
            </a:lvl1pPr>
            <a:lvl2pPr>
              <a:buFont typeface="Arial" pitchFamily="34" charset="0"/>
              <a:buChar char="•"/>
              <a:defRPr/>
            </a:lvl2pPr>
            <a:lvl3pPr>
              <a:buFont typeface="Courier New" pitchFamily="49" charset="0"/>
              <a:buChar char="o"/>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EB900E3-154B-4E2A-ACF6-C43544D84CF8}" type="datetime1">
              <a:rPr lang="en-US" smtClean="0"/>
              <a:pPr/>
              <a:t>9/3/2013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19A1C-9AEA-4731-A716-CF8C7BD599D8}" type="datetime1">
              <a:rPr lang="en-US" smtClean="0"/>
              <a:pPr/>
              <a:t>9/3/2013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63D781-704C-4F4B-846F-6D0E1D840EEA}" type="datetime1">
              <a:rPr lang="en-US" smtClean="0"/>
              <a:pPr/>
              <a:t>9/3/2013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51F567-79F7-49C5-A548-27E95D5406DC}" type="datetime1">
              <a:rPr lang="en-US" smtClean="0"/>
              <a:pPr/>
              <a:t>9/3/2013</a:t>
            </a:fld>
            <a:endParaRPr lang="en-US"/>
          </a:p>
        </p:txBody>
      </p:sp>
      <p:sp>
        <p:nvSpPr>
          <p:cNvPr id="8" name="Footer Placeholder 7"/>
          <p:cNvSpPr>
            <a:spLocks noGrp="1"/>
          </p:cNvSpPr>
          <p:nvPr>
            <p:ph type="ftr" sz="quarter" idx="11"/>
          </p:nvPr>
        </p:nvSpPr>
        <p:spPr/>
        <p:txBody>
          <a:bodyPr/>
          <a:lstStyle/>
          <a:p>
            <a:r>
              <a:rPr lang="en-US" smtClean="0"/>
              <a:t>Computational Thinking</a:t>
            </a:r>
            <a:endParaRPr lang="en-US"/>
          </a:p>
        </p:txBody>
      </p:sp>
      <p:sp>
        <p:nvSpPr>
          <p:cNvPr id="9" name="Slide Number Placeholder 8"/>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D7A9C6-3B41-4C29-8B49-F5108ED24EEB}" type="datetime1">
              <a:rPr lang="en-US" smtClean="0"/>
              <a:pPr/>
              <a:t>9/3/2013</a:t>
            </a:fld>
            <a:endParaRPr lang="en-US"/>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30F9E-7CF3-42B0-B41D-6C594F5EDA03}" type="datetime1">
              <a:rPr lang="en-US" smtClean="0"/>
              <a:pPr/>
              <a:t>9/3/2013</a:t>
            </a:fld>
            <a:endParaRPr lang="en-US"/>
          </a:p>
        </p:txBody>
      </p:sp>
      <p:sp>
        <p:nvSpPr>
          <p:cNvPr id="3" name="Footer Placeholder 2"/>
          <p:cNvSpPr>
            <a:spLocks noGrp="1"/>
          </p:cNvSpPr>
          <p:nvPr>
            <p:ph type="ftr" sz="quarter" idx="11"/>
          </p:nvPr>
        </p:nvSpPr>
        <p:spPr/>
        <p:txBody>
          <a:bodyPr/>
          <a:lstStyle/>
          <a:p>
            <a:r>
              <a:rPr lang="en-US" smtClean="0"/>
              <a:t>Computational Thinking</a:t>
            </a:r>
            <a:endParaRPr lang="en-US"/>
          </a:p>
        </p:txBody>
      </p:sp>
      <p:sp>
        <p:nvSpPr>
          <p:cNvPr id="4" name="Slide Number Placeholder 3"/>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A1825-7717-4929-A053-1E6741FCD0CB}" type="datetime1">
              <a:rPr lang="en-US" smtClean="0"/>
              <a:pPr/>
              <a:t>9/3/2013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581583-95D5-4B12-82D3-004858692A93}" type="datetime1">
              <a:rPr lang="en-US" smtClean="0"/>
              <a:pPr/>
              <a:t>9/3/2013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55160-1FAB-4985-928B-7CCB1A192D41}" type="datetime1">
              <a:rPr lang="en-US" smtClean="0"/>
              <a:pPr/>
              <a:t>9/3/2013</a:t>
            </a:fld>
            <a:endParaRPr lang="en-US"/>
          </a:p>
        </p:txBody>
      </p:sp>
      <p:sp>
        <p:nvSpPr>
          <p:cNvPr id="5" name="Footer Placeholder 4"/>
          <p:cNvSpPr>
            <a:spLocks noGrp="1"/>
          </p:cNvSpPr>
          <p:nvPr>
            <p:ph type="ftr" sz="quarter" idx="3"/>
          </p:nvPr>
        </p:nvSpPr>
        <p:spPr>
          <a:xfrm>
            <a:off x="3124200" y="6297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Computational Thinking</a:t>
            </a:r>
            <a:endParaRPr lang="en-US"/>
          </a:p>
        </p:txBody>
      </p:sp>
      <p:sp>
        <p:nvSpPr>
          <p:cNvPr id="6" name="Slide Number Placeholder 5"/>
          <p:cNvSpPr>
            <a:spLocks noGrp="1"/>
          </p:cNvSpPr>
          <p:nvPr>
            <p:ph type="sldNum" sz="quarter" idx="4"/>
          </p:nvPr>
        </p:nvSpPr>
        <p:spPr>
          <a:xfrm>
            <a:off x="6553200" y="6297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F39F41-1875-4695-9C74-68437C05EFF1}" type="slidenum">
              <a:rPr lang="en-US" smtClean="0"/>
              <a:pPr/>
              <a:t>‹#›</a:t>
            </a:fld>
            <a:endParaRPr lang="en-US"/>
          </a:p>
        </p:txBody>
      </p:sp>
      <p:pic>
        <p:nvPicPr>
          <p:cNvPr id="7" name="Picture 13"/>
          <p:cNvPicPr>
            <a:picLocks noChangeAspect="1" noChangeArrowheads="1"/>
          </p:cNvPicPr>
          <p:nvPr userDrawn="1"/>
        </p:nvPicPr>
        <p:blipFill>
          <a:blip r:embed="rId13" cstate="print"/>
          <a:srcRect/>
          <a:stretch>
            <a:fillRect/>
          </a:stretch>
        </p:blipFill>
        <p:spPr bwMode="auto">
          <a:xfrm>
            <a:off x="228600" y="152400"/>
            <a:ext cx="685800" cy="1152821"/>
          </a:xfrm>
          <a:prstGeom prst="rect">
            <a:avLst/>
          </a:prstGeom>
          <a:noFill/>
          <a:ln w="9525">
            <a:noFill/>
            <a:miter lim="800000"/>
            <a:headEnd/>
            <a:tailEnd/>
          </a:ln>
        </p:spPr>
      </p:pic>
      <p:cxnSp>
        <p:nvCxnSpPr>
          <p:cNvPr id="9" name="Straight Connector 8"/>
          <p:cNvCxnSpPr/>
          <p:nvPr userDrawn="1"/>
        </p:nvCxnSpPr>
        <p:spPr>
          <a:xfrm>
            <a:off x="533400" y="1524000"/>
            <a:ext cx="0" cy="45720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219200" y="381000"/>
            <a:ext cx="76962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15" name="Picture 18" descr="vtlogo"/>
          <p:cNvPicPr>
            <a:picLocks noChangeAspect="1" noChangeArrowheads="1"/>
          </p:cNvPicPr>
          <p:nvPr userDrawn="1"/>
        </p:nvPicPr>
        <p:blipFill>
          <a:blip r:embed="rId14" cstate="print"/>
          <a:srcRect/>
          <a:stretch>
            <a:fillRect/>
          </a:stretch>
        </p:blipFill>
        <p:spPr bwMode="auto">
          <a:xfrm>
            <a:off x="152400" y="6243480"/>
            <a:ext cx="935038" cy="407987"/>
          </a:xfrm>
          <a:prstGeom prst="rect">
            <a:avLst/>
          </a:prstGeom>
          <a:noFill/>
          <a:ln w="9525">
            <a:noFill/>
            <a:miter lim="800000"/>
            <a:headEnd/>
            <a:tailEnd/>
          </a:ln>
        </p:spPr>
      </p:pic>
      <p:cxnSp>
        <p:nvCxnSpPr>
          <p:cNvPr id="18" name="Straight Connector 17"/>
          <p:cNvCxnSpPr/>
          <p:nvPr userDrawn="1"/>
        </p:nvCxnSpPr>
        <p:spPr>
          <a:xfrm flipH="1">
            <a:off x="1219200" y="6477000"/>
            <a:ext cx="18288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Computational Thinking</a:t>
            </a:r>
            <a:endParaRPr lang="en-US" dirty="0"/>
          </a:p>
        </p:txBody>
      </p:sp>
      <p:sp>
        <p:nvSpPr>
          <p:cNvPr id="3" name="Subtitle 2"/>
          <p:cNvSpPr>
            <a:spLocks noGrp="1"/>
          </p:cNvSpPr>
          <p:nvPr>
            <p:ph type="subTitle" idx="1"/>
          </p:nvPr>
        </p:nvSpPr>
        <p:spPr/>
        <p:txBody>
          <a:bodyPr/>
          <a:lstStyle/>
          <a:p>
            <a:r>
              <a:rPr lang="en-US" dirty="0" smtClean="0"/>
              <a:t>NRC Report on Nature/Scope of CT</a:t>
            </a:r>
          </a:p>
          <a:p>
            <a:r>
              <a:rPr lang="en-US" sz="2800" dirty="0" smtClean="0"/>
              <a:t>web site: www.cs.vt.edu/~kafura/CS6604</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a:t>
            </a:r>
            <a:endParaRPr lang="en-US" dirty="0"/>
          </a:p>
        </p:txBody>
      </p:sp>
      <p:sp>
        <p:nvSpPr>
          <p:cNvPr id="3" name="Content Placeholder 2"/>
          <p:cNvSpPr>
            <a:spLocks noGrp="1"/>
          </p:cNvSpPr>
          <p:nvPr>
            <p:ph idx="1"/>
          </p:nvPr>
        </p:nvSpPr>
        <p:spPr>
          <a:xfrm>
            <a:off x="762000" y="1371600"/>
            <a:ext cx="8153400" cy="5029200"/>
          </a:xfrm>
        </p:spPr>
        <p:txBody>
          <a:bodyPr>
            <a:normAutofit fontScale="77500" lnSpcReduction="20000"/>
          </a:bodyPr>
          <a:lstStyle/>
          <a:p>
            <a:r>
              <a:rPr lang="en-US" dirty="0" smtClean="0"/>
              <a:t>“Reformulation of </a:t>
            </a:r>
            <a:r>
              <a:rPr lang="en-US" dirty="0"/>
              <a:t>difficult problems by reduction and </a:t>
            </a:r>
            <a:r>
              <a:rPr lang="en-US" dirty="0" smtClean="0"/>
              <a:t>transformation; approximate solutions</a:t>
            </a:r>
            <a:r>
              <a:rPr lang="en-US" dirty="0"/>
              <a:t>; parallel processing; type checking and model checking as </a:t>
            </a:r>
            <a:r>
              <a:rPr lang="en-US" dirty="0" smtClean="0"/>
              <a:t>generalizations of </a:t>
            </a:r>
            <a:r>
              <a:rPr lang="en-US" dirty="0"/>
              <a:t>dimensional analysis; problem abstraction and </a:t>
            </a:r>
            <a:r>
              <a:rPr lang="en-US" dirty="0" smtClean="0"/>
              <a:t>decomposition; problem </a:t>
            </a:r>
            <a:r>
              <a:rPr lang="en-US" dirty="0"/>
              <a:t>representation; modularization; error prevention, </a:t>
            </a:r>
            <a:r>
              <a:rPr lang="en-US" dirty="0" smtClean="0"/>
              <a:t>testing, debugging</a:t>
            </a:r>
            <a:r>
              <a:rPr lang="en-US" dirty="0"/>
              <a:t>, recovery, and correction; damage containment; </a:t>
            </a:r>
            <a:r>
              <a:rPr lang="en-US" dirty="0" smtClean="0"/>
              <a:t>simulation; heuristic </a:t>
            </a:r>
            <a:r>
              <a:rPr lang="en-US" dirty="0"/>
              <a:t>reasoning; planning, learning, and scheduling in the presence </a:t>
            </a:r>
            <a:r>
              <a:rPr lang="en-US" dirty="0" smtClean="0"/>
              <a:t>of uncertainty</a:t>
            </a:r>
            <a:r>
              <a:rPr lang="en-US" dirty="0"/>
              <a:t>; search strategies; analysis of the computational </a:t>
            </a:r>
            <a:r>
              <a:rPr lang="en-US" dirty="0" smtClean="0"/>
              <a:t>complexity of </a:t>
            </a:r>
            <a:r>
              <a:rPr lang="en-US" dirty="0"/>
              <a:t>algorithms and processes; and balancing computational costs </a:t>
            </a:r>
            <a:r>
              <a:rPr lang="en-US" dirty="0" smtClean="0"/>
              <a:t>against other </a:t>
            </a:r>
            <a:r>
              <a:rPr lang="en-US" dirty="0"/>
              <a:t>design </a:t>
            </a:r>
            <a:r>
              <a:rPr lang="en-US" dirty="0" smtClean="0"/>
              <a:t>criteria,…algorithm, process</a:t>
            </a:r>
            <a:r>
              <a:rPr lang="en-US" dirty="0"/>
              <a:t>, state machine, task specification, formal correctness of </a:t>
            </a:r>
            <a:r>
              <a:rPr lang="en-US" dirty="0" smtClean="0"/>
              <a:t>solutions, machine </a:t>
            </a:r>
            <a:r>
              <a:rPr lang="en-US" dirty="0"/>
              <a:t>learning, recursion, pipelining, and </a:t>
            </a:r>
            <a:r>
              <a:rPr lang="en-US" dirty="0" smtClean="0"/>
              <a:t>optimization.” [p 3]</a:t>
            </a:r>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10</a:t>
            </a:fld>
            <a:endParaRPr lang="en-US"/>
          </a:p>
        </p:txBody>
      </p:sp>
    </p:spTree>
    <p:extLst>
      <p:ext uri="{BB962C8B-B14F-4D97-AF65-F5344CB8AC3E}">
        <p14:creationId xmlns="" xmlns:p14="http://schemas.microsoft.com/office/powerpoint/2010/main" val="4131299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Linn: problems in a wide range of courses require certain types of computational thinking ideas [NRC 2011] [p 47-48]</a:t>
            </a:r>
          </a:p>
          <a:p>
            <a:pPr lvl="1"/>
            <a:r>
              <a:rPr lang="en-US" dirty="0" smtClean="0"/>
              <a:t>Human genome sequencing</a:t>
            </a:r>
          </a:p>
          <a:p>
            <a:pPr lvl="2"/>
            <a:r>
              <a:rPr lang="en-US" dirty="0" smtClean="0"/>
              <a:t>algorithms</a:t>
            </a:r>
            <a:r>
              <a:rPr lang="en-US" dirty="0"/>
              <a:t>; precisely </a:t>
            </a:r>
            <a:r>
              <a:rPr lang="en-US" dirty="0" smtClean="0"/>
              <a:t>formulated, unambiguous </a:t>
            </a:r>
            <a:r>
              <a:rPr lang="en-US" dirty="0"/>
              <a:t>procedures; search, pattern matching, and </a:t>
            </a:r>
            <a:r>
              <a:rPr lang="en-US" dirty="0" smtClean="0"/>
              <a:t>iterative refinement</a:t>
            </a:r>
            <a:r>
              <a:rPr lang="en-US" dirty="0"/>
              <a:t>; and </a:t>
            </a:r>
            <a:r>
              <a:rPr lang="en-US" dirty="0" smtClean="0"/>
              <a:t>randomization</a:t>
            </a:r>
          </a:p>
          <a:p>
            <a:pPr lvl="1"/>
            <a:r>
              <a:rPr lang="en-US" dirty="0" smtClean="0"/>
              <a:t>Economics/sociology</a:t>
            </a:r>
          </a:p>
          <a:p>
            <a:pPr lvl="2"/>
            <a:r>
              <a:rPr lang="en-US" dirty="0" smtClean="0"/>
              <a:t>aggregating multiple	independently </a:t>
            </a:r>
            <a:r>
              <a:rPr lang="en-US" dirty="0"/>
              <a:t>specified rule-based agents and sensitivity to initial </a:t>
            </a:r>
            <a:r>
              <a:rPr lang="en-US" dirty="0" smtClean="0"/>
              <a:t>conditions.</a:t>
            </a:r>
          </a:p>
          <a:p>
            <a:pPr lvl="2"/>
            <a:r>
              <a:rPr lang="en-US" dirty="0" smtClean="0"/>
              <a:t>knowledge </a:t>
            </a:r>
            <a:r>
              <a:rPr lang="en-US" dirty="0"/>
              <a:t>of community </a:t>
            </a:r>
            <a:r>
              <a:rPr lang="en-US" dirty="0" smtClean="0"/>
              <a:t>as	a </a:t>
            </a:r>
            <a:r>
              <a:rPr lang="en-US" dirty="0"/>
              <a:t>collection of independent decision makers</a:t>
            </a:r>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11</a:t>
            </a:fld>
            <a:endParaRPr lang="en-US"/>
          </a:p>
        </p:txBody>
      </p:sp>
    </p:spTree>
    <p:extLst>
      <p:ext uri="{BB962C8B-B14F-4D97-AF65-F5344CB8AC3E}">
        <p14:creationId xmlns="" xmlns:p14="http://schemas.microsoft.com/office/powerpoint/2010/main" val="42036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perspective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“…computational thinking is another language (in addition to written and spoken language, science, and mathematics) that humans can use to talk about the universe and the complex processes within it.” [p 13]</a:t>
            </a:r>
          </a:p>
          <a:p>
            <a:r>
              <a:rPr lang="en-US" dirty="0" smtClean="0"/>
              <a:t>“… programming is a particularly important form of expression, and that “programming, like writing, is a means of expression and an entry point for developing new ways of thinking.” [p 13]</a:t>
            </a:r>
          </a:p>
          <a:p>
            <a:r>
              <a:rPr lang="en-US" dirty="0" smtClean="0"/>
              <a:t>Kay: “that a powerful aspect of computational thinking entails the ability to create a language well adapted to a personally relevant purpose—and indeed that this ability could be taught to students.” [p16]</a:t>
            </a:r>
          </a:p>
          <a:p>
            <a:r>
              <a:rPr lang="en-US" dirty="0" err="1" smtClean="0"/>
              <a:t>Sussman</a:t>
            </a:r>
            <a:r>
              <a:rPr lang="en-US" dirty="0" smtClean="0"/>
              <a:t>: “…computational thinking and mathematics both have an “underlying linguistic structure . . . [that is] language for precise descriptions and about how to do things and language describing the structure of things.” [p 33]</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 perspective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“…that computational thinking focuses on the process of creating and managing abstractions, and defining relationships between layers of abstraction. … In this view, computational thinking is a tool for explaining and representing complexity through automation.” [p 16]</a:t>
            </a:r>
          </a:p>
          <a:p>
            <a:r>
              <a:rPr lang="en-US" dirty="0" smtClean="0"/>
              <a:t>Kahn: “that computational thinking provides a concretization—the creation of something concrete and tangible—of subjects that are typically dominated by abstract concepts. …an example of such concretization is computer games—“ [p 17]</a:t>
            </a:r>
          </a:p>
          <a:p>
            <a:r>
              <a:rPr lang="en-US" dirty="0" smtClean="0"/>
              <a:t>Wing:  “…while similar to mathematical thinking in many respects, computational thinking does have to consider the physical constraints of the underlying computer.” [p 34]</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perspective</a:t>
            </a:r>
            <a:endParaRPr lang="en-US" dirty="0"/>
          </a:p>
        </p:txBody>
      </p:sp>
      <p:sp>
        <p:nvSpPr>
          <p:cNvPr id="3" name="Content Placeholder 2"/>
          <p:cNvSpPr>
            <a:spLocks noGrp="1"/>
          </p:cNvSpPr>
          <p:nvPr>
            <p:ph idx="1"/>
          </p:nvPr>
        </p:nvSpPr>
        <p:spPr/>
        <p:txBody>
          <a:bodyPr/>
          <a:lstStyle/>
          <a:p>
            <a:r>
              <a:rPr lang="en-US" dirty="0" err="1" smtClean="0"/>
              <a:t>Moursund</a:t>
            </a:r>
            <a:r>
              <a:rPr lang="en-US" dirty="0" smtClean="0"/>
              <a:t> (referring to Perkins’ Person Plus concept):</a:t>
            </a:r>
          </a:p>
          <a:p>
            <a:pPr lvl="1"/>
            <a:r>
              <a:rPr lang="en-US" dirty="0" smtClean="0"/>
              <a:t>Three dimensions of team problem solving </a:t>
            </a:r>
          </a:p>
          <a:p>
            <a:pPr lvl="2"/>
            <a:r>
              <a:rPr lang="en-US" dirty="0" smtClean="0"/>
              <a:t>Tools that expand or extend mental capabilities</a:t>
            </a:r>
          </a:p>
          <a:p>
            <a:pPr lvl="2"/>
            <a:r>
              <a:rPr lang="en-US" dirty="0" smtClean="0"/>
              <a:t>Tools that extend physical capabilities</a:t>
            </a:r>
          </a:p>
          <a:p>
            <a:pPr lvl="2"/>
            <a:r>
              <a:rPr lang="en-US" dirty="0" smtClean="0"/>
              <a:t>Education and training</a:t>
            </a:r>
          </a:p>
          <a:p>
            <a:pPr lvl="1"/>
            <a:r>
              <a:rPr lang="en-US" dirty="0" smtClean="0"/>
              <a:t>“computational thinking and computers fit into both categories [of tools].” [p18]</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without programming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Danish: an example of young students engaging in computational thinking concepts without using computers [p 20-22]</a:t>
            </a:r>
          </a:p>
          <a:p>
            <a:pPr lvl="1"/>
            <a:r>
              <a:rPr lang="en-US" dirty="0" smtClean="0"/>
              <a:t>Individual creation of representations</a:t>
            </a:r>
          </a:p>
          <a:p>
            <a:pPr lvl="1"/>
            <a:r>
              <a:rPr lang="en-US" dirty="0" smtClean="0"/>
              <a:t>Participatory modeling – collaborative demonstration</a:t>
            </a:r>
          </a:p>
          <a:p>
            <a:pPr lvl="1"/>
            <a:r>
              <a:rPr lang="en-US" dirty="0" smtClean="0"/>
              <a:t>participatory simulation – instructing others</a:t>
            </a:r>
          </a:p>
          <a:p>
            <a:pPr lvl="1"/>
            <a:r>
              <a:rPr lang="en-US" dirty="0" smtClean="0"/>
              <a:t>Technology use – simulation environment</a:t>
            </a:r>
          </a:p>
          <a:p>
            <a:r>
              <a:rPr lang="en-US" dirty="0" smtClean="0"/>
              <a:t>Bell: illustrations from Computer Science Unplugged</a:t>
            </a:r>
          </a:p>
          <a:p>
            <a:pPr lvl="1"/>
            <a:r>
              <a:rPr lang="en-US" dirty="0" smtClean="0"/>
              <a:t>User interfaces – recognizing that the controls on a watch for a user interface</a:t>
            </a:r>
          </a:p>
          <a:p>
            <a:pPr lvl="1"/>
            <a:r>
              <a:rPr lang="en-US" dirty="0" smtClean="0"/>
              <a:t>Routing – physical simulation</a:t>
            </a:r>
          </a:p>
          <a:p>
            <a:r>
              <a:rPr lang="en-US" dirty="0" err="1" smtClean="0"/>
              <a:t>Astrachan</a:t>
            </a:r>
            <a:endParaRPr lang="en-US" dirty="0" smtClean="0"/>
          </a:p>
          <a:p>
            <a:pPr lvl="1"/>
            <a:r>
              <a:rPr lang="en-US" dirty="0" smtClean="0"/>
              <a:t>Word puzzle: “white”</a:t>
            </a:r>
            <a:r>
              <a:rPr lang="en-US" dirty="0" smtClean="0">
                <a:sym typeface="Wingdings" pitchFamily="2" charset="2"/>
              </a:rPr>
              <a:t>”house” by a sequence of single letter substitutions</a:t>
            </a:r>
          </a:p>
          <a:p>
            <a:pPr lvl="1"/>
            <a:r>
              <a:rPr lang="en-US" dirty="0" smtClean="0">
                <a:sym typeface="Wingdings" pitchFamily="2" charset="2"/>
              </a:rPr>
              <a:t>Illustrates breadth-first search using graph structure</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Technology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Is technology use necessary for computational thinkers?</a:t>
            </a:r>
          </a:p>
          <a:p>
            <a:pPr lvl="1"/>
            <a:r>
              <a:rPr lang="en-US" dirty="0" smtClean="0"/>
              <a:t>“Many participants argued that the ability to develop facility with new technologies is a part of computational thinking. Computational thinking in this view involves finding the right technology for a problem and applying the technology to resolve the problem. … computers and other computational devices enable computational thinking.” [p 26]</a:t>
            </a:r>
          </a:p>
          <a:p>
            <a:pPr lvl="1"/>
            <a:r>
              <a:rPr lang="en-US" dirty="0" smtClean="0"/>
              <a:t>“…others … argued strongly that because computers are not restricted to mechanical computers but instead can refer to human agents, computational thinking becomes relevant to individuals outside the context of mechanical computers.” [p 26]</a:t>
            </a:r>
          </a:p>
          <a:p>
            <a:pPr lvl="1"/>
            <a:r>
              <a:rPr lang="en-US" dirty="0" smtClean="0"/>
              <a:t>“at its core, computational thinking was independent of technology—that being a competent computational thinker did not necessarily imply anything about one’s ability to use modern information technology. “ [p 61]</a:t>
            </a:r>
          </a:p>
          <a:p>
            <a:pPr lvl="1"/>
            <a:r>
              <a:rPr lang="en-US" dirty="0" smtClean="0"/>
              <a:t>“Others believed that the connections between information technology and computational thinking were so deep that it effectively makes no sense to regard the two as separate.” [p 61]</a:t>
            </a:r>
          </a:p>
          <a:p>
            <a:pPr lvl="1"/>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Questions</a:t>
            </a:r>
            <a:endParaRPr lang="en-US" dirty="0"/>
          </a:p>
        </p:txBody>
      </p:sp>
      <p:sp>
        <p:nvSpPr>
          <p:cNvPr id="3" name="Content Placeholder 2"/>
          <p:cNvSpPr>
            <a:spLocks noGrp="1"/>
          </p:cNvSpPr>
          <p:nvPr>
            <p:ph idx="1"/>
          </p:nvPr>
        </p:nvSpPr>
        <p:spPr/>
        <p:txBody>
          <a:bodyPr>
            <a:normAutofit/>
          </a:bodyPr>
          <a:lstStyle/>
          <a:p>
            <a:r>
              <a:rPr lang="en-US" dirty="0" smtClean="0"/>
              <a:t>What </a:t>
            </a:r>
            <a:r>
              <a:rPr lang="en-US" dirty="0"/>
              <a:t>is the core of computational thinking?</a:t>
            </a:r>
          </a:p>
          <a:p>
            <a:r>
              <a:rPr lang="en-US" dirty="0" smtClean="0"/>
              <a:t>What </a:t>
            </a:r>
            <a:r>
              <a:rPr lang="en-US" dirty="0"/>
              <a:t>are the elements of computational thinking?</a:t>
            </a:r>
          </a:p>
          <a:p>
            <a:r>
              <a:rPr lang="en-US" dirty="0" smtClean="0"/>
              <a:t>What </a:t>
            </a:r>
            <a:r>
              <a:rPr lang="en-US" dirty="0"/>
              <a:t>is the sequence or trajectory of development of </a:t>
            </a:r>
            <a:r>
              <a:rPr lang="en-US" dirty="0" smtClean="0"/>
              <a:t>computational thinking</a:t>
            </a:r>
            <a:r>
              <a:rPr lang="en-US" dirty="0"/>
              <a:t>?</a:t>
            </a:r>
          </a:p>
          <a:p>
            <a:r>
              <a:rPr lang="en-US" dirty="0" smtClean="0"/>
              <a:t>Does </a:t>
            </a:r>
            <a:r>
              <a:rPr lang="en-US" dirty="0"/>
              <a:t>computational thinking vary by discipline</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17</a:t>
            </a:fld>
            <a:endParaRPr lang="en-US"/>
          </a:p>
        </p:txBody>
      </p:sp>
    </p:spTree>
    <p:extLst>
      <p:ext uri="{BB962C8B-B14F-4D97-AF65-F5344CB8AC3E}">
        <p14:creationId xmlns="" xmlns:p14="http://schemas.microsoft.com/office/powerpoint/2010/main" val="67960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Tensions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Between CT as a problem-solving skill or a means of creative </a:t>
            </a:r>
            <a:r>
              <a:rPr lang="en-US" dirty="0" smtClean="0"/>
              <a:t>expression</a:t>
            </a:r>
          </a:p>
          <a:p>
            <a:pPr lvl="1"/>
            <a:r>
              <a:rPr lang="en-US" dirty="0" smtClean="0"/>
              <a:t>Affects definition of CT</a:t>
            </a:r>
          </a:p>
          <a:p>
            <a:pPr lvl="1"/>
            <a:r>
              <a:rPr lang="en-US" dirty="0" smtClean="0"/>
              <a:t>Has implications for curriculum design</a:t>
            </a:r>
            <a:endParaRPr lang="en-US" dirty="0" smtClean="0"/>
          </a:p>
          <a:p>
            <a:r>
              <a:rPr lang="en-US" dirty="0" smtClean="0"/>
              <a:t>Between CT being learned in context or as a general topic in its own </a:t>
            </a:r>
            <a:r>
              <a:rPr lang="en-US" dirty="0" smtClean="0"/>
              <a:t>right</a:t>
            </a:r>
          </a:p>
          <a:p>
            <a:pPr lvl="1"/>
            <a:r>
              <a:rPr lang="en-US" dirty="0" smtClean="0"/>
              <a:t>Affects curriculum design</a:t>
            </a:r>
          </a:p>
          <a:p>
            <a:pPr lvl="1"/>
            <a:r>
              <a:rPr lang="en-US" dirty="0" smtClean="0"/>
              <a:t>Guides development of assessment</a:t>
            </a:r>
            <a:endParaRPr lang="en-US" dirty="0" smtClean="0"/>
          </a:p>
          <a:p>
            <a:r>
              <a:rPr lang="en-US" dirty="0" smtClean="0"/>
              <a:t>Between CT as a cognitive ability or also requiring competence in applying the ability using </a:t>
            </a:r>
            <a:r>
              <a:rPr lang="en-US" dirty="0" smtClean="0"/>
              <a:t>technology</a:t>
            </a:r>
          </a:p>
          <a:p>
            <a:pPr lvl="1"/>
            <a:r>
              <a:rPr lang="en-US" dirty="0" smtClean="0"/>
              <a:t>Influences definition of CT</a:t>
            </a:r>
          </a:p>
          <a:p>
            <a:pPr lvl="1"/>
            <a:r>
              <a:rPr lang="en-US" dirty="0" smtClean="0"/>
              <a:t>Has implications for assessment</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Evolving definition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Computational thinking is a cognitive ability characterized by creative work using information susceptible to automation. </a:t>
            </a:r>
          </a:p>
          <a:p>
            <a:pPr lvl="1"/>
            <a:r>
              <a:rPr lang="en-US" dirty="0" smtClean="0"/>
              <a:t>Cognitive – a fundamental mental ability, not just skill in tool use</a:t>
            </a:r>
          </a:p>
          <a:p>
            <a:pPr lvl="1"/>
            <a:r>
              <a:rPr lang="en-US" dirty="0" err="1" smtClean="0"/>
              <a:t>Information+automation</a:t>
            </a:r>
            <a:r>
              <a:rPr lang="en-US" dirty="0" smtClean="0"/>
              <a:t> –</a:t>
            </a:r>
          </a:p>
          <a:p>
            <a:pPr lvl="2"/>
            <a:r>
              <a:rPr lang="en-US" dirty="0" smtClean="0"/>
              <a:t>what distinguishes computational thinking from other ways of thinking</a:t>
            </a:r>
          </a:p>
          <a:p>
            <a:pPr lvl="2"/>
            <a:r>
              <a:rPr lang="en-US" dirty="0" smtClean="0"/>
              <a:t>Need not be automated, but must be automat</a:t>
            </a:r>
            <a:r>
              <a:rPr lang="en-US" b="1" dirty="0" smtClean="0"/>
              <a:t>able</a:t>
            </a:r>
          </a:p>
          <a:p>
            <a:pPr lvl="2"/>
            <a:r>
              <a:rPr lang="en-US" dirty="0" smtClean="0"/>
              <a:t>Automation provided by traditional computing devices, biological systems, quantum computers, …</a:t>
            </a:r>
          </a:p>
          <a:p>
            <a:r>
              <a:rPr lang="en-US" dirty="0" smtClean="0"/>
              <a:t>The </a:t>
            </a:r>
            <a:r>
              <a:rPr lang="en-US" dirty="0" smtClean="0"/>
              <a:t>ability is derived from sufficient mastery of a conceptual framework. </a:t>
            </a:r>
            <a:endParaRPr lang="en-US" dirty="0" smtClean="0"/>
          </a:p>
          <a:p>
            <a:r>
              <a:rPr lang="en-US" dirty="0" smtClean="0"/>
              <a:t>A </a:t>
            </a:r>
            <a:r>
              <a:rPr lang="en-US" dirty="0" smtClean="0"/>
              <a:t>practicing computational </a:t>
            </a:r>
            <a:r>
              <a:rPr lang="en-US" dirty="0" smtClean="0"/>
              <a:t>thinker is an individual capable of using automation to realize their creative work in the world</a:t>
            </a:r>
          </a:p>
          <a:p>
            <a:endParaRPr lang="en-US" dirty="0" smtClean="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NRC Report</a:t>
            </a:r>
            <a:endParaRPr lang="en-US" dirty="0"/>
          </a:p>
        </p:txBody>
      </p:sp>
      <p:sp>
        <p:nvSpPr>
          <p:cNvPr id="3" name="Content Placeholder 2"/>
          <p:cNvSpPr>
            <a:spLocks noGrp="1"/>
          </p:cNvSpPr>
          <p:nvPr>
            <p:ph idx="1"/>
          </p:nvPr>
        </p:nvSpPr>
        <p:spPr>
          <a:xfrm>
            <a:off x="762000" y="1600201"/>
            <a:ext cx="4343400" cy="3810000"/>
          </a:xfrm>
        </p:spPr>
        <p:txBody>
          <a:bodyPr/>
          <a:lstStyle/>
          <a:p>
            <a:r>
              <a:rPr lang="en-US" dirty="0" smtClean="0"/>
              <a:t>Sponsored by National Research Council</a:t>
            </a:r>
          </a:p>
          <a:p>
            <a:r>
              <a:rPr lang="en-US" dirty="0" smtClean="0"/>
              <a:t>First of two reports</a:t>
            </a:r>
          </a:p>
          <a:p>
            <a:r>
              <a:rPr lang="en-US" dirty="0" smtClean="0"/>
              <a:t>Not intended to produce or reflect a consensus among participants</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2</a:t>
            </a:fld>
            <a:endParaRPr lang="en-US"/>
          </a:p>
        </p:txBody>
      </p:sp>
      <p:pic>
        <p:nvPicPr>
          <p:cNvPr id="1026" name="Picture 2" descr="http://images.nap.edu/images/cover.php?id=12840&amp;type=covers450"/>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486400" y="1143000"/>
            <a:ext cx="2919286" cy="4424341"/>
          </a:xfrm>
          <a:prstGeom prst="rect">
            <a:avLst/>
          </a:prstGeom>
          <a:noFill/>
          <a:extLst>
            <a:ext uri="{909E8E84-426E-40DD-AFC4-6F175D3DCCD1}">
              <a14:hiddenFill xmlns="" xmlns:a14="http://schemas.microsoft.com/office/drawing/2010/main">
                <a:solidFill>
                  <a:srgbClr val="FFFFFF"/>
                </a:solidFill>
              </a14:hiddenFill>
            </a:ext>
          </a:extLst>
        </p:spPr>
      </p:pic>
      <p:sp>
        <p:nvSpPr>
          <p:cNvPr id="8" name="TextBox 7"/>
          <p:cNvSpPr txBox="1"/>
          <p:nvPr/>
        </p:nvSpPr>
        <p:spPr>
          <a:xfrm>
            <a:off x="1371600" y="5638800"/>
            <a:ext cx="6728380" cy="646331"/>
          </a:xfrm>
          <a:prstGeom prst="rect">
            <a:avLst/>
          </a:prstGeom>
          <a:noFill/>
        </p:spPr>
        <p:txBody>
          <a:bodyPr wrap="none" rtlCol="0">
            <a:spAutoFit/>
          </a:bodyPr>
          <a:lstStyle/>
          <a:p>
            <a:r>
              <a:rPr lang="en-US" dirty="0" smtClean="0"/>
              <a:t>Unless otherwise noted all quotations are from this report.</a:t>
            </a:r>
          </a:p>
          <a:p>
            <a:r>
              <a:rPr lang="en-US" dirty="0" smtClean="0"/>
              <a:t>Page numbers are those in the report not those in the PDF document.</a:t>
            </a:r>
            <a:endParaRPr lang="en-US" dirty="0"/>
          </a:p>
        </p:txBody>
      </p:sp>
    </p:spTree>
    <p:extLst>
      <p:ext uri="{BB962C8B-B14F-4D97-AF65-F5344CB8AC3E}">
        <p14:creationId xmlns="" xmlns:p14="http://schemas.microsoft.com/office/powerpoint/2010/main" val="2182353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sz="1800" dirty="0" smtClean="0"/>
              <a:t>[NRC 2010] </a:t>
            </a:r>
            <a:r>
              <a:rPr lang="en-US" sz="1800" i="1" dirty="0" smtClean="0"/>
              <a:t>Report </a:t>
            </a:r>
            <a:r>
              <a:rPr lang="en-US" sz="1800" i="1" dirty="0"/>
              <a:t>of a Workshop on the Scope and Nature of Computational Thinking</a:t>
            </a:r>
            <a:r>
              <a:rPr lang="en-US" sz="1800" dirty="0"/>
              <a:t>. 2010, National Research Council</a:t>
            </a:r>
            <a:r>
              <a:rPr lang="en-US" sz="1800" dirty="0" smtClean="0"/>
              <a:t>.</a:t>
            </a:r>
          </a:p>
          <a:p>
            <a:r>
              <a:rPr lang="en-US" sz="1800" dirty="0" smtClean="0"/>
              <a:t>[NRC 2011] </a:t>
            </a:r>
            <a:r>
              <a:rPr lang="en-US" sz="1800" i="1" dirty="0" smtClean="0"/>
              <a:t>Report </a:t>
            </a:r>
            <a:r>
              <a:rPr lang="en-US" sz="1800" i="1" dirty="0"/>
              <a:t>of a Workshop on the Pedagogical Aspects of Computational Thinking</a:t>
            </a:r>
            <a:r>
              <a:rPr lang="en-US" sz="1800" dirty="0"/>
              <a:t>. 2011, National Research Council. </a:t>
            </a:r>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20</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What </a:t>
            </a:r>
            <a:r>
              <a:rPr lang="en-US" dirty="0"/>
              <a:t>are the scope and the nature of computational thinking? </a:t>
            </a:r>
            <a:endParaRPr lang="en-US" dirty="0" smtClean="0"/>
          </a:p>
          <a:p>
            <a:r>
              <a:rPr lang="en-US" dirty="0" smtClean="0"/>
              <a:t>How does it </a:t>
            </a:r>
            <a:r>
              <a:rPr lang="en-US" dirty="0"/>
              <a:t>differ from other ways of thinking, such as mathematical thinking, </a:t>
            </a:r>
            <a:r>
              <a:rPr lang="en-US" dirty="0" smtClean="0"/>
              <a:t>quantitative reasoning</a:t>
            </a:r>
            <a:r>
              <a:rPr lang="en-US" dirty="0"/>
              <a:t>, scientific thinking, and fluency with information technology?</a:t>
            </a:r>
          </a:p>
          <a:p>
            <a:r>
              <a:rPr lang="en-US" dirty="0"/>
              <a:t>What kinds of problems require computational thinking? </a:t>
            </a:r>
            <a:r>
              <a:rPr lang="en-US" dirty="0" smtClean="0"/>
              <a:t>What are </a:t>
            </a:r>
            <a:r>
              <a:rPr lang="en-US" dirty="0"/>
              <a:t>some examples? </a:t>
            </a:r>
            <a:endParaRPr lang="en-US" dirty="0" smtClean="0"/>
          </a:p>
          <a:p>
            <a:r>
              <a:rPr lang="en-US" dirty="0" smtClean="0"/>
              <a:t>How</a:t>
            </a:r>
            <a:r>
              <a:rPr lang="en-US" dirty="0"/>
              <a:t>, if at all, does computational thinking vary </a:t>
            </a:r>
            <a:r>
              <a:rPr lang="en-US" dirty="0" smtClean="0"/>
              <a:t>by discipline</a:t>
            </a:r>
            <a:r>
              <a:rPr lang="en-US" dirty="0"/>
              <a:t>? </a:t>
            </a:r>
            <a:endParaRPr lang="en-US" dirty="0" smtClean="0"/>
          </a:p>
          <a:p>
            <a:r>
              <a:rPr lang="en-US" dirty="0" smtClean="0"/>
              <a:t>What </a:t>
            </a:r>
            <a:r>
              <a:rPr lang="en-US" dirty="0"/>
              <a:t>is the value of computational thinking for nonscientists?</a:t>
            </a:r>
          </a:p>
          <a:p>
            <a:r>
              <a:rPr lang="en-US" dirty="0"/>
              <a:t>How, if at all, would widespread facility with computational </a:t>
            </a:r>
            <a:r>
              <a:rPr lang="en-US" dirty="0" smtClean="0"/>
              <a:t>thinking enhance </a:t>
            </a:r>
            <a:r>
              <a:rPr lang="en-US" dirty="0"/>
              <a:t>the productivity of American workers? </a:t>
            </a:r>
            <a:endParaRPr lang="en-US" dirty="0" smtClean="0"/>
          </a:p>
          <a:p>
            <a:r>
              <a:rPr lang="en-US" dirty="0" smtClean="0"/>
              <a:t>What </a:t>
            </a:r>
            <a:r>
              <a:rPr lang="en-US" dirty="0"/>
              <a:t>affordances </a:t>
            </a:r>
            <a:r>
              <a:rPr lang="en-US" dirty="0" smtClean="0"/>
              <a:t>are provided </a:t>
            </a:r>
            <a:r>
              <a:rPr lang="en-US" dirty="0"/>
              <a:t>by new technologies for computational thinking? </a:t>
            </a:r>
            <a:endParaRPr lang="en-US" dirty="0" smtClean="0"/>
          </a:p>
          <a:p>
            <a:r>
              <a:rPr lang="en-US" dirty="0" smtClean="0"/>
              <a:t>What </a:t>
            </a:r>
            <a:r>
              <a:rPr lang="en-US" dirty="0"/>
              <a:t>is </a:t>
            </a:r>
            <a:r>
              <a:rPr lang="en-US" dirty="0" smtClean="0"/>
              <a:t>the role </a:t>
            </a:r>
            <a:r>
              <a:rPr lang="en-US" dirty="0"/>
              <a:t>of information technology in imparting computational thinking skills</a:t>
            </a:r>
            <a:r>
              <a:rPr lang="en-US" dirty="0" smtClean="0"/>
              <a:t>?</a:t>
            </a:r>
          </a:p>
          <a:p>
            <a:r>
              <a:rPr lang="en-US" dirty="0"/>
              <a:t>What parts of computational thinking can be taught without the use of</a:t>
            </a:r>
          </a:p>
          <a:p>
            <a:r>
              <a:rPr lang="en-US" dirty="0"/>
              <a:t>computers? Without the skills of computer programming</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3</a:t>
            </a:fld>
            <a:endParaRPr lang="en-US"/>
          </a:p>
        </p:txBody>
      </p:sp>
    </p:spTree>
    <p:extLst>
      <p:ext uri="{BB962C8B-B14F-4D97-AF65-F5344CB8AC3E}">
        <p14:creationId xmlns="" xmlns:p14="http://schemas.microsoft.com/office/powerpoint/2010/main" val="584678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dirty="0" smtClean="0"/>
              <a:t>Succeeding in a technological society</a:t>
            </a:r>
          </a:p>
          <a:p>
            <a:r>
              <a:rPr lang="en-US" dirty="0" smtClean="0"/>
              <a:t>Increasing interest in the information technology professions</a:t>
            </a:r>
          </a:p>
          <a:p>
            <a:r>
              <a:rPr lang="en-US" dirty="0" smtClean="0"/>
              <a:t>Maintaining and enhancing U.S. economic competitiveness</a:t>
            </a:r>
          </a:p>
          <a:p>
            <a:r>
              <a:rPr lang="en-US" dirty="0" smtClean="0"/>
              <a:t>Supporting inquiry in other disciplines</a:t>
            </a:r>
          </a:p>
          <a:p>
            <a:r>
              <a:rPr lang="en-US" dirty="0" smtClean="0"/>
              <a:t>Enabling personal empowerment</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“…computational </a:t>
            </a:r>
            <a:r>
              <a:rPr lang="en-US" dirty="0"/>
              <a:t>thinking includes a </a:t>
            </a:r>
            <a:r>
              <a:rPr lang="en-US" dirty="0" smtClean="0"/>
              <a:t>broad range </a:t>
            </a:r>
            <a:r>
              <a:rPr lang="en-US" dirty="0"/>
              <a:t>of mental tools and concepts from computer science that </a:t>
            </a:r>
            <a:r>
              <a:rPr lang="en-US" dirty="0" smtClean="0"/>
              <a:t>help people </a:t>
            </a:r>
            <a:r>
              <a:rPr lang="en-US" dirty="0"/>
              <a:t>solve problems, design systems, understand human behavior, </a:t>
            </a:r>
            <a:r>
              <a:rPr lang="en-US" dirty="0" smtClean="0"/>
              <a:t>and engage </a:t>
            </a:r>
            <a:r>
              <a:rPr lang="en-US" dirty="0"/>
              <a:t>computers to assist in automating a wide range of </a:t>
            </a:r>
            <a:r>
              <a:rPr lang="en-US" dirty="0" smtClean="0"/>
              <a:t>intellectual processes.” [p 3]</a:t>
            </a:r>
          </a:p>
          <a:p>
            <a:r>
              <a:rPr lang="en-US" dirty="0" smtClean="0"/>
              <a:t>Computer science, of course, has no monopoly on such concepts. For example, physicists have used abstraction and modeling for centuries…Nevertheless, computer science provides a basis for a unified framework and language with which to discuss such notions explicitly, and these notions are the fundamental concepts of this discipline broadly construed [p 3]</a:t>
            </a:r>
          </a:p>
          <a:p>
            <a:r>
              <a:rPr lang="en-US" dirty="0" smtClean="0"/>
              <a:t>“…computational thinking is a set of skills that transfer across disciplinary boundaries.” [NRC 2011] [p 54]</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5</a:t>
            </a:fld>
            <a:endParaRPr lang="en-US"/>
          </a:p>
        </p:txBody>
      </p:sp>
    </p:spTree>
    <p:extLst>
      <p:ext uri="{BB962C8B-B14F-4D97-AF65-F5344CB8AC3E}">
        <p14:creationId xmlns="" xmlns:p14="http://schemas.microsoft.com/office/powerpoint/2010/main" val="58090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contrasting views</a:t>
            </a:r>
            <a:endParaRPr lang="en-US" dirty="0"/>
          </a:p>
        </p:txBody>
      </p:sp>
      <p:sp>
        <p:nvSpPr>
          <p:cNvPr id="3" name="Content Placeholder 2"/>
          <p:cNvSpPr>
            <a:spLocks noGrp="1"/>
          </p:cNvSpPr>
          <p:nvPr>
            <p:ph idx="1"/>
          </p:nvPr>
        </p:nvSpPr>
        <p:spPr>
          <a:xfrm>
            <a:off x="762000" y="1447800"/>
            <a:ext cx="7924800" cy="4800600"/>
          </a:xfrm>
        </p:spPr>
        <p:txBody>
          <a:bodyPr>
            <a:normAutofit fontScale="77500" lnSpcReduction="20000"/>
          </a:bodyPr>
          <a:lstStyle/>
          <a:p>
            <a:r>
              <a:rPr lang="en-US" dirty="0" err="1" smtClean="0"/>
              <a:t>Kolodner</a:t>
            </a:r>
            <a:r>
              <a:rPr lang="en-US" dirty="0" smtClean="0"/>
              <a:t> [NRC 2011] [p 53-56]</a:t>
            </a:r>
          </a:p>
          <a:p>
            <a:r>
              <a:rPr lang="en-US" dirty="0" smtClean="0"/>
              <a:t>“…thinking </a:t>
            </a:r>
            <a:r>
              <a:rPr lang="en-US" dirty="0"/>
              <a:t>in terms of processes to be carried </a:t>
            </a:r>
            <a:r>
              <a:rPr lang="en-US" dirty="0" smtClean="0"/>
              <a:t>out, imagining </a:t>
            </a:r>
            <a:r>
              <a:rPr lang="en-US" dirty="0"/>
              <a:t>the functional pieces of those processes, and identifying </a:t>
            </a:r>
            <a:r>
              <a:rPr lang="en-US" dirty="0" smtClean="0"/>
              <a:t>which of </a:t>
            </a:r>
            <a:r>
              <a:rPr lang="en-US" dirty="0"/>
              <a:t>those pieces have been used in solving previous problems and </a:t>
            </a:r>
            <a:r>
              <a:rPr lang="en-US" dirty="0" smtClean="0"/>
              <a:t>which might </a:t>
            </a:r>
            <a:r>
              <a:rPr lang="en-US" dirty="0"/>
              <a:t>be used in solving later ones</a:t>
            </a:r>
            <a:r>
              <a:rPr lang="en-US" dirty="0" smtClean="0"/>
              <a:t>.” (the Tinker-</a:t>
            </a:r>
            <a:r>
              <a:rPr lang="en-US" dirty="0" err="1" smtClean="0"/>
              <a:t>Edelson</a:t>
            </a:r>
            <a:r>
              <a:rPr lang="en-US" dirty="0" smtClean="0"/>
              <a:t> view)</a:t>
            </a:r>
          </a:p>
          <a:p>
            <a:pPr lvl="1"/>
            <a:r>
              <a:rPr lang="en-US" dirty="0" smtClean="0"/>
              <a:t>A kind of problem-solving</a:t>
            </a:r>
          </a:p>
          <a:p>
            <a:pPr lvl="1"/>
            <a:r>
              <a:rPr lang="en-US" dirty="0" smtClean="0"/>
              <a:t>Consistent with system-thinking and model-based reasoning</a:t>
            </a:r>
          </a:p>
          <a:p>
            <a:r>
              <a:rPr lang="en-US" dirty="0" smtClean="0"/>
              <a:t>“Computational thinking means expressing oneself… </a:t>
            </a:r>
            <a:r>
              <a:rPr lang="en-US" dirty="0"/>
              <a:t>being able to create, build, and </a:t>
            </a:r>
            <a:r>
              <a:rPr lang="en-US" dirty="0" smtClean="0"/>
              <a:t>invent presentations </a:t>
            </a:r>
            <a:r>
              <a:rPr lang="en-US" dirty="0"/>
              <a:t>and representations </a:t>
            </a:r>
            <a:r>
              <a:rPr lang="en-US" i="1" dirty="0"/>
              <a:t>using computation. </a:t>
            </a:r>
            <a:r>
              <a:rPr lang="en-US" dirty="0"/>
              <a:t>This requires </a:t>
            </a:r>
            <a:r>
              <a:rPr lang="en-US" dirty="0" smtClean="0"/>
              <a:t>fluency with </a:t>
            </a:r>
            <a:r>
              <a:rPr lang="en-US" dirty="0"/>
              <a:t>computational media</a:t>
            </a:r>
            <a:r>
              <a:rPr lang="en-US" dirty="0" smtClean="0"/>
              <a:t>.” (the </a:t>
            </a:r>
            <a:r>
              <a:rPr lang="en-US" dirty="0" err="1" smtClean="0"/>
              <a:t>Resnick</a:t>
            </a:r>
            <a:r>
              <a:rPr lang="en-US" dirty="0" smtClean="0"/>
              <a:t> view)</a:t>
            </a:r>
          </a:p>
          <a:p>
            <a:r>
              <a:rPr lang="en-US" dirty="0" smtClean="0"/>
              <a:t>Individuals facile in one view might not be facile in the other view</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6</a:t>
            </a:fld>
            <a:endParaRPr lang="en-US"/>
          </a:p>
        </p:txBody>
      </p:sp>
    </p:spTree>
    <p:extLst>
      <p:ext uri="{BB962C8B-B14F-4D97-AF65-F5344CB8AC3E}">
        <p14:creationId xmlns="" xmlns:p14="http://schemas.microsoft.com/office/powerpoint/2010/main" val="1551211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views</a:t>
            </a:r>
            <a:endParaRPr lang="en-US" dirty="0"/>
          </a:p>
        </p:txBody>
      </p:sp>
      <p:sp>
        <p:nvSpPr>
          <p:cNvPr id="3" name="Content Placeholder 2"/>
          <p:cNvSpPr>
            <a:spLocks noGrp="1"/>
          </p:cNvSpPr>
          <p:nvPr>
            <p:ph idx="1"/>
          </p:nvPr>
        </p:nvSpPr>
        <p:spPr>
          <a:xfrm>
            <a:off x="762000" y="1600200"/>
            <a:ext cx="7924800" cy="4800600"/>
          </a:xfrm>
        </p:spPr>
        <p:txBody>
          <a:bodyPr>
            <a:normAutofit fontScale="62500" lnSpcReduction="20000"/>
          </a:bodyPr>
          <a:lstStyle/>
          <a:p>
            <a:r>
              <a:rPr lang="en-US" dirty="0" err="1" smtClean="0"/>
              <a:t>Moursund</a:t>
            </a:r>
            <a:r>
              <a:rPr lang="en-US" dirty="0" smtClean="0"/>
              <a:t>: “…closely related to, if not the same as, the original notions of procedural thinking developed by Seymour </a:t>
            </a:r>
            <a:r>
              <a:rPr lang="en-US" dirty="0" err="1" smtClean="0"/>
              <a:t>Papert</a:t>
            </a:r>
            <a:r>
              <a:rPr lang="en-US" dirty="0" smtClean="0"/>
              <a:t>” [p 11]</a:t>
            </a:r>
          </a:p>
          <a:p>
            <a:r>
              <a:rPr lang="en-US" dirty="0" smtClean="0"/>
              <a:t>Lee: “…computational thinking is fundamentally about expanding human mental capabilities </a:t>
            </a:r>
            <a:r>
              <a:rPr lang="en-US" dirty="0" err="1" smtClean="0"/>
              <a:t>throug</a:t>
            </a:r>
            <a:r>
              <a:rPr lang="en-US" dirty="0" smtClean="0"/>
              <a:t> abstract tools that help manage complexity and allow for automation of tasks.” [p 11]</a:t>
            </a:r>
          </a:p>
          <a:p>
            <a:r>
              <a:rPr lang="en-US" dirty="0" err="1" smtClean="0"/>
              <a:t>McGettrick</a:t>
            </a:r>
            <a:r>
              <a:rPr lang="en-US" dirty="0" smtClean="0"/>
              <a:t>: “computational ‘thinking’ had to involve actual capability and competency with technological artifacts in addition to thought processes.” [p 11]</a:t>
            </a:r>
          </a:p>
          <a:p>
            <a:r>
              <a:rPr lang="en-US" dirty="0" err="1" smtClean="0"/>
              <a:t>Wulf</a:t>
            </a:r>
            <a:r>
              <a:rPr lang="en-US" dirty="0" smtClean="0"/>
              <a:t>: “…computational thinking was primarily about process.” [p 11]</a:t>
            </a:r>
          </a:p>
          <a:p>
            <a:r>
              <a:rPr lang="en-US" dirty="0" smtClean="0"/>
              <a:t>Abrahamson: “…computational thinking as the use of computation-related symbol systems (semiotic systems) to articulate explicit knowledge and to objectify tacit knowledge, to manifest such knowledge in concrete computational forms, and to manage the products emerging from such intellectual efforts.” [p 11]</a:t>
            </a:r>
          </a:p>
          <a:p>
            <a:pPr>
              <a:buNone/>
            </a:pP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views</a:t>
            </a:r>
            <a:endParaRPr lang="en-US" dirty="0"/>
          </a:p>
        </p:txBody>
      </p:sp>
      <p:sp>
        <p:nvSpPr>
          <p:cNvPr id="3" name="Content Placeholder 2"/>
          <p:cNvSpPr>
            <a:spLocks noGrp="1"/>
          </p:cNvSpPr>
          <p:nvPr>
            <p:ph idx="1"/>
          </p:nvPr>
        </p:nvSpPr>
        <p:spPr/>
        <p:txBody>
          <a:bodyPr>
            <a:normAutofit fontScale="62500" lnSpcReduction="20000"/>
          </a:bodyPr>
          <a:lstStyle/>
          <a:p>
            <a:r>
              <a:rPr lang="en-US" dirty="0" err="1" smtClean="0"/>
              <a:t>Sussman</a:t>
            </a:r>
            <a:r>
              <a:rPr lang="en-US" dirty="0" smtClean="0"/>
              <a:t>:  “…computational thinking as a way of formulating precise methods of doing things. Computational thinking is about rigorous analysis and procedures for accomplishing a defined task efficiently.” [p 11]</a:t>
            </a:r>
          </a:p>
          <a:p>
            <a:r>
              <a:rPr lang="en-US" dirty="0" smtClean="0"/>
              <a:t>Wing, </a:t>
            </a:r>
            <a:r>
              <a:rPr lang="en-US" dirty="0" err="1" smtClean="0"/>
              <a:t>Sussman</a:t>
            </a:r>
            <a:r>
              <a:rPr lang="en-US" dirty="0" smtClean="0"/>
              <a:t>: “a meta-science about studying ways or methods of thinking that are applicable across the different disciplines.” [p 12]</a:t>
            </a:r>
          </a:p>
          <a:p>
            <a:r>
              <a:rPr lang="en-US" dirty="0" smtClean="0"/>
              <a:t>Fox: “…handling and manipulating intangible abstractions for problem-solving purposes [are] at the core of computational thinking.” [p 12]</a:t>
            </a:r>
          </a:p>
          <a:p>
            <a:r>
              <a:rPr lang="en-US" dirty="0" smtClean="0"/>
              <a:t>Blake: “…computational thinking had to include representations, visualizations, modeling, or meta-modeling.” [p 12]</a:t>
            </a:r>
          </a:p>
          <a:p>
            <a:r>
              <a:rPr lang="en-US" dirty="0" smtClean="0"/>
              <a:t>Constable: “…an open-ended and growing list of concepts that reflects the dynamic nature of technology and human learning.” [p 12]</a:t>
            </a:r>
          </a:p>
          <a:p>
            <a:r>
              <a:rPr lang="en-US" dirty="0" smtClean="0"/>
              <a:t>Collins: “…one key feature of computational thinking is representational competence … the effective application of computational means of representation of knowledge.” [p 25]</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of Understanding CT</a:t>
            </a:r>
            <a:endParaRPr lang="en-US" dirty="0"/>
          </a:p>
        </p:txBody>
      </p:sp>
      <p:sp>
        <p:nvSpPr>
          <p:cNvPr id="3" name="Content Placeholder 2"/>
          <p:cNvSpPr>
            <a:spLocks noGrp="1"/>
          </p:cNvSpPr>
          <p:nvPr>
            <p:ph idx="1"/>
          </p:nvPr>
        </p:nvSpPr>
        <p:spPr/>
        <p:txBody>
          <a:bodyPr>
            <a:normAutofit lnSpcReduction="10000"/>
          </a:bodyPr>
          <a:lstStyle/>
          <a:p>
            <a:r>
              <a:rPr lang="en-US" dirty="0" err="1" smtClean="0"/>
              <a:t>Wilensky</a:t>
            </a:r>
            <a:r>
              <a:rPr lang="en-US" dirty="0" smtClean="0"/>
              <a:t> [NRC 2011] [p 41]</a:t>
            </a:r>
          </a:p>
          <a:p>
            <a:pPr lvl="1"/>
            <a:r>
              <a:rPr lang="en-US" dirty="0" smtClean="0"/>
              <a:t>Ways of seeing and knowing</a:t>
            </a:r>
          </a:p>
          <a:p>
            <a:pPr lvl="2"/>
            <a:r>
              <a:rPr lang="en-US" dirty="0" smtClean="0"/>
              <a:t>Seeing the world as information and processes</a:t>
            </a:r>
          </a:p>
          <a:p>
            <a:pPr lvl="1"/>
            <a:r>
              <a:rPr lang="en-US" dirty="0" smtClean="0"/>
              <a:t>Ways of doing and capacities</a:t>
            </a:r>
          </a:p>
          <a:p>
            <a:pPr lvl="2"/>
            <a:r>
              <a:rPr lang="en-US" dirty="0" smtClean="0"/>
              <a:t>Building, designing, modeling</a:t>
            </a:r>
          </a:p>
          <a:p>
            <a:pPr lvl="1"/>
            <a:r>
              <a:rPr lang="en-US" dirty="0" smtClean="0"/>
              <a:t>A method of inquiry</a:t>
            </a:r>
          </a:p>
          <a:p>
            <a:pPr lvl="2"/>
            <a:r>
              <a:rPr lang="en-US" dirty="0" smtClean="0"/>
              <a:t>Creating simulated world for exploration</a:t>
            </a:r>
          </a:p>
          <a:p>
            <a:pPr lvl="1"/>
            <a:r>
              <a:rPr lang="en-US" dirty="0" smtClean="0"/>
              <a:t>Way of collaborating</a:t>
            </a:r>
          </a:p>
          <a:p>
            <a:pPr lvl="2"/>
            <a:r>
              <a:rPr lang="en-US" dirty="0" smtClean="0"/>
              <a:t>New opportunities for working in groups over time and across space</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9</a:t>
            </a:fld>
            <a:endParaRPr lang="en-US"/>
          </a:p>
        </p:txBody>
      </p:sp>
    </p:spTree>
    <p:extLst>
      <p:ext uri="{BB962C8B-B14F-4D97-AF65-F5344CB8AC3E}">
        <p14:creationId xmlns="" xmlns:p14="http://schemas.microsoft.com/office/powerpoint/2010/main" val="866459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8151</TotalTime>
  <Words>1904</Words>
  <Application>Microsoft Office PowerPoint</Application>
  <PresentationFormat>On-screen Show (4:3)</PresentationFormat>
  <Paragraphs>168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Computational Thinking</vt:lpstr>
      <vt:lpstr>NRC Report</vt:lpstr>
      <vt:lpstr>Questions</vt:lpstr>
      <vt:lpstr>Motivation</vt:lpstr>
      <vt:lpstr>Definition</vt:lpstr>
      <vt:lpstr>Two contrasting views</vt:lpstr>
      <vt:lpstr>Other views</vt:lpstr>
      <vt:lpstr>…more views</vt:lpstr>
      <vt:lpstr>Ways of Understanding CT</vt:lpstr>
      <vt:lpstr>Elements</vt:lpstr>
      <vt:lpstr>Elements</vt:lpstr>
      <vt:lpstr>Language perspective</vt:lpstr>
      <vt:lpstr>Abstraction perspective</vt:lpstr>
      <vt:lpstr>Cognitive perspective</vt:lpstr>
      <vt:lpstr>CT without programming</vt:lpstr>
      <vt:lpstr>Role of Technology</vt:lpstr>
      <vt:lpstr>Concluding Questions</vt:lpstr>
      <vt:lpstr>Tensions</vt:lpstr>
      <vt:lpstr>Evolving definition</vt:lpstr>
      <vt:lpstr>References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Computational Thinking</dc:title>
  <dc:creator>Dennis Kafura</dc:creator>
  <cp:lastModifiedBy>Dennis Kafura</cp:lastModifiedBy>
  <cp:revision>102</cp:revision>
  <dcterms:created xsi:type="dcterms:W3CDTF">2013-08-26T14:00:27Z</dcterms:created>
  <dcterms:modified xsi:type="dcterms:W3CDTF">2013-09-03T13:47:46Z</dcterms:modified>
</cp:coreProperties>
</file>