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66" r:id="rId3"/>
    <p:sldId id="267" r:id="rId4"/>
    <p:sldId id="265" r:id="rId5"/>
    <p:sldId id="268" r:id="rId6"/>
    <p:sldId id="269" r:id="rId7"/>
    <p:sldId id="270" r:id="rId8"/>
    <p:sldId id="271" r:id="rId9"/>
    <p:sldId id="279" r:id="rId10"/>
    <p:sldId id="277" r:id="rId11"/>
    <p:sldId id="280" r:id="rId12"/>
    <p:sldId id="272" r:id="rId13"/>
    <p:sldId id="273" r:id="rId14"/>
    <p:sldId id="274" r:id="rId15"/>
    <p:sldId id="278" r:id="rId16"/>
    <p:sldId id="275" r:id="rId17"/>
    <p:sldId id="283" r:id="rId18"/>
    <p:sldId id="276" r:id="rId19"/>
    <p:sldId id="281" r:id="rId20"/>
    <p:sldId id="282" r:id="rId21"/>
    <p:sldId id="26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E48EF-1456-41F7-A324-BFD9560FE12F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BF24C-4E07-469D-8E18-052297839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7871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A1A0-2707-4BAE-A526-E3E483BB9B51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1CD9-923D-4C71-B52C-E8323DF1B48B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696200" cy="762000"/>
          </a:xfrm>
        </p:spPr>
        <p:txBody>
          <a:bodyPr>
            <a:normAutofit/>
          </a:bodyPr>
          <a:lstStyle>
            <a:lvl1pPr>
              <a:defRPr sz="35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900E3-154B-4E2A-ACF6-C43544D84CF8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9A1C-9AEA-4731-A716-CF8C7BD599D8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D781-704C-4F4B-846F-6D0E1D840EEA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F567-79F7-49C5-A548-27E95D5406DC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A9C6-3B41-4C29-8B49-F5108ED24EEB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0F9E-7CF3-42B0-B41D-6C594F5EDA03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1825-7717-4929-A053-1E6741FCD0CB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1583-95D5-4B12-82D3-004858692A93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5160-1FAB-4985-928B-7CCB1A192D41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97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97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9F41-1875-4695-9C74-68437C05EF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152400"/>
            <a:ext cx="685800" cy="115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533400" y="1524000"/>
            <a:ext cx="0" cy="45720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219200" y="381000"/>
            <a:ext cx="7696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8" descr="vt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243480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/>
          <p:nvPr userDrawn="1"/>
        </p:nvCxnSpPr>
        <p:spPr>
          <a:xfrm flipH="1">
            <a:off x="1219200" y="6477000"/>
            <a:ext cx="182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Computational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NRC Report on Pedagogy</a:t>
            </a:r>
          </a:p>
          <a:p>
            <a:r>
              <a:rPr lang="en-US" sz="2800" dirty="0" smtClean="0"/>
              <a:t>web site: www.cs.vt.edu/~kafura/CS6604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Declarative vs. Procedural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“… often </a:t>
            </a:r>
            <a:r>
              <a:rPr lang="en-US" dirty="0"/>
              <a:t>typical </a:t>
            </a:r>
            <a:r>
              <a:rPr lang="en-US" dirty="0" smtClean="0"/>
              <a:t>instruction is </a:t>
            </a:r>
            <a:r>
              <a:rPr lang="en-US" dirty="0"/>
              <a:t>oriented toward declarative knowledge, whereas </a:t>
            </a:r>
            <a:r>
              <a:rPr lang="en-US" dirty="0" smtClean="0"/>
              <a:t>computational thinking </a:t>
            </a:r>
            <a:r>
              <a:rPr lang="en-US" dirty="0"/>
              <a:t>is oriented toward </a:t>
            </a:r>
            <a:r>
              <a:rPr lang="en-US" dirty="0" smtClean="0"/>
              <a:t>procedural knowledge</a:t>
            </a:r>
            <a:r>
              <a:rPr lang="en-US" dirty="0"/>
              <a:t>. In this view, </a:t>
            </a:r>
            <a:r>
              <a:rPr lang="en-US" dirty="0" smtClean="0"/>
              <a:t>declarative knowledge </a:t>
            </a:r>
            <a:r>
              <a:rPr lang="en-US" dirty="0"/>
              <a:t>provides content (and is essential to particular fields </a:t>
            </a:r>
            <a:r>
              <a:rPr lang="en-US" dirty="0" smtClean="0"/>
              <a:t>or careers</a:t>
            </a:r>
            <a:r>
              <a:rPr lang="en-US" dirty="0"/>
              <a:t>), whereas computational thinking is most useful for </a:t>
            </a:r>
            <a:r>
              <a:rPr lang="en-US" dirty="0" smtClean="0"/>
              <a:t>integrating and </a:t>
            </a:r>
            <a:r>
              <a:rPr lang="en-US" dirty="0"/>
              <a:t>building connections in the midst of such knowledge</a:t>
            </a:r>
            <a:r>
              <a:rPr lang="en-US" dirty="0" smtClean="0"/>
              <a:t>.” [p 30]</a:t>
            </a:r>
          </a:p>
          <a:p>
            <a:r>
              <a:rPr lang="en-US" dirty="0" smtClean="0"/>
              <a:t>Offers a rationale for embedding study of computational thinking into domain-specific classes</a:t>
            </a:r>
          </a:p>
          <a:p>
            <a:r>
              <a:rPr lang="en-US" dirty="0" smtClean="0"/>
              <a:t>Puts at risk the explicit recognition, understanding and adoption of computational thinking itself outside of the context in which it was seen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6166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and Transfer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772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Kolodner</a:t>
            </a:r>
            <a:r>
              <a:rPr lang="en-US" dirty="0" smtClean="0"/>
              <a:t> ‘s argument[p 57]</a:t>
            </a:r>
          </a:p>
          <a:p>
            <a:r>
              <a:rPr lang="en-US" dirty="0" smtClean="0"/>
              <a:t>“…it </a:t>
            </a:r>
            <a:r>
              <a:rPr lang="en-US" dirty="0"/>
              <a:t>is important not </a:t>
            </a:r>
            <a:r>
              <a:rPr lang="en-US" dirty="0" smtClean="0"/>
              <a:t>to fall </a:t>
            </a:r>
            <a:r>
              <a:rPr lang="en-US" dirty="0"/>
              <a:t>prey to the mistaken notion that if one learns computational </a:t>
            </a:r>
            <a:r>
              <a:rPr lang="en-US" dirty="0" smtClean="0"/>
              <a:t>thinking skills </a:t>
            </a:r>
            <a:r>
              <a:rPr lang="en-US" dirty="0"/>
              <a:t>in one context, one will automatically be able to use them in </a:t>
            </a:r>
            <a:r>
              <a:rPr lang="en-US" dirty="0" smtClean="0"/>
              <a:t>another context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“Rather</a:t>
            </a:r>
            <a:r>
              <a:rPr lang="en-US" dirty="0"/>
              <a:t>, it will be important to remember that one can learn </a:t>
            </a:r>
            <a:r>
              <a:rPr lang="en-US" dirty="0" smtClean="0"/>
              <a:t>to use </a:t>
            </a:r>
            <a:r>
              <a:rPr lang="en-US" dirty="0"/>
              <a:t>computational thinking skills across contexts only if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1) the skills </a:t>
            </a:r>
            <a:r>
              <a:rPr lang="en-US" dirty="0" smtClean="0"/>
              <a:t>are practiced </a:t>
            </a:r>
            <a:r>
              <a:rPr lang="en-US" dirty="0"/>
              <a:t>across contexts,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2) their use is identified and articulated in </a:t>
            </a:r>
            <a:r>
              <a:rPr lang="en-US" dirty="0" smtClean="0"/>
              <a:t>each context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3) their use is compared and contrasted across situations, and </a:t>
            </a:r>
            <a:endParaRPr lang="en-US" dirty="0" smtClean="0"/>
          </a:p>
          <a:p>
            <a:pPr lvl="1"/>
            <a:r>
              <a:rPr lang="en-US" dirty="0" smtClean="0"/>
              <a:t>(4) learners </a:t>
            </a:r>
            <a:r>
              <a:rPr lang="en-US" dirty="0"/>
              <a:t>are pushed to anticipate other situations in which they might </a:t>
            </a:r>
            <a:r>
              <a:rPr lang="en-US" dirty="0" smtClean="0"/>
              <a:t>use the </a:t>
            </a:r>
            <a:r>
              <a:rPr lang="en-US" dirty="0"/>
              <a:t>same skills (and how they would</a:t>
            </a:r>
            <a:r>
              <a:rPr lang="en-US" dirty="0" smtClean="0"/>
              <a:t>).”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295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Everyday life [p 10]</a:t>
            </a:r>
          </a:p>
          <a:p>
            <a:pPr lvl="1"/>
            <a:r>
              <a:rPr lang="en-US" dirty="0" smtClean="0"/>
              <a:t>Just because you can describe/articulate a situation in computational terms does not necessarily mean that the people involved are using computational thinking</a:t>
            </a:r>
          </a:p>
          <a:p>
            <a:pPr lvl="1"/>
            <a:r>
              <a:rPr lang="en-US" dirty="0" smtClean="0"/>
              <a:t>Analogies must be in service of deeper learning</a:t>
            </a:r>
          </a:p>
          <a:p>
            <a:r>
              <a:rPr lang="en-US" dirty="0" smtClean="0"/>
              <a:t>Games and Gaming[p 10-11]</a:t>
            </a:r>
          </a:p>
          <a:p>
            <a:pPr lvl="1"/>
            <a:r>
              <a:rPr lang="en-US" dirty="0" smtClean="0"/>
              <a:t>Playing a game is not computational thinking; defining/modifying the rules of the game is</a:t>
            </a:r>
          </a:p>
          <a:p>
            <a:pPr lvl="1"/>
            <a:r>
              <a:rPr lang="en-US" dirty="0" smtClean="0"/>
              <a:t>Provides an opportunity for team work and context-based grounding (a science game)</a:t>
            </a:r>
          </a:p>
          <a:p>
            <a:r>
              <a:rPr lang="en-US" dirty="0" smtClean="0"/>
              <a:t>Science [p 11]</a:t>
            </a:r>
          </a:p>
          <a:p>
            <a:pPr lvl="1"/>
            <a:r>
              <a:rPr lang="en-US" dirty="0" smtClean="0"/>
              <a:t>Collecting/graphing data is not computational thinking</a:t>
            </a:r>
          </a:p>
          <a:p>
            <a:pPr lvl="1"/>
            <a:r>
              <a:rPr lang="en-US" dirty="0" smtClean="0"/>
              <a:t>Using genomic databases  or environmental simulation to learn science is not computational thinking</a:t>
            </a:r>
          </a:p>
          <a:p>
            <a:pPr lvl="1"/>
            <a:r>
              <a:rPr lang="en-US" dirty="0" smtClean="0"/>
              <a:t>Defining the rules of behavior, observing the result and modifying the rules to achieve a goal is computational thinking</a:t>
            </a:r>
          </a:p>
          <a:p>
            <a:pPr lvl="1"/>
            <a:r>
              <a:rPr lang="en-US" dirty="0" smtClean="0"/>
              <a:t>Defining a representation of a geo-image and realizing the advantages and limitations of that representation is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251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Science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Geographic data can be used to illustrate [p13]:</a:t>
            </a:r>
          </a:p>
          <a:p>
            <a:pPr lvl="2"/>
            <a:r>
              <a:rPr lang="en-US" dirty="0" smtClean="0"/>
              <a:t>Continuous vs. discrete data</a:t>
            </a:r>
          </a:p>
          <a:p>
            <a:pPr lvl="3"/>
            <a:r>
              <a:rPr lang="en-US" dirty="0" smtClean="0"/>
              <a:t>Implications of each representation</a:t>
            </a:r>
          </a:p>
          <a:p>
            <a:pPr lvl="2"/>
            <a:r>
              <a:rPr lang="en-US" dirty="0" smtClean="0"/>
              <a:t>Implication of color coded data</a:t>
            </a:r>
          </a:p>
          <a:p>
            <a:pPr lvl="3"/>
            <a:r>
              <a:rPr lang="en-US" dirty="0" smtClean="0"/>
              <a:t>The underlying numeric representation (model) is separable from its display (view)</a:t>
            </a:r>
          </a:p>
          <a:p>
            <a:pPr lvl="2"/>
            <a:r>
              <a:rPr lang="en-US" dirty="0" smtClean="0"/>
              <a:t>Boolean operations (threshold based selection)</a:t>
            </a:r>
          </a:p>
          <a:p>
            <a:pPr lvl="2"/>
            <a:r>
              <a:rPr lang="en-US" dirty="0" smtClean="0"/>
              <a:t>Spatial relationships</a:t>
            </a:r>
          </a:p>
          <a:p>
            <a:pPr lvl="2"/>
            <a:r>
              <a:rPr lang="en-US" dirty="0" smtClean="0"/>
              <a:t>Multiple constraint satisfaction</a:t>
            </a:r>
          </a:p>
          <a:p>
            <a:r>
              <a:rPr lang="en-US" dirty="0" smtClean="0"/>
              <a:t>Engineering</a:t>
            </a:r>
          </a:p>
          <a:p>
            <a:pPr lvl="1"/>
            <a:r>
              <a:rPr lang="en-US" dirty="0" smtClean="0"/>
              <a:t>Connections between science and engineering is not computational thinking</a:t>
            </a:r>
          </a:p>
          <a:p>
            <a:r>
              <a:rPr lang="en-US" dirty="0" smtClean="0"/>
              <a:t>Journalism</a:t>
            </a:r>
          </a:p>
          <a:p>
            <a:pPr lvl="1"/>
            <a:r>
              <a:rPr lang="en-US" dirty="0" smtClean="0"/>
              <a:t>Similarities/difference of natural vs. computational languages</a:t>
            </a:r>
          </a:p>
          <a:p>
            <a:pPr lvl="1"/>
            <a:r>
              <a:rPr lang="en-US" dirty="0" smtClean="0"/>
              <a:t>Relationship between the steps in journalistic editing and computational problems solving is only a surface analogy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0078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Pedagogical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“…interactive visualizations or simulations are at the heart of computational thinking.” [p17]</a:t>
            </a:r>
          </a:p>
          <a:p>
            <a:pPr lvl="1"/>
            <a:r>
              <a:rPr lang="en-US" dirty="0" smtClean="0"/>
              <a:t>But only if the representation/abstraction and its advantages/limitations are specifically investigated</a:t>
            </a:r>
          </a:p>
          <a:p>
            <a:pPr lvl="1"/>
            <a:r>
              <a:rPr lang="en-US" dirty="0" smtClean="0"/>
              <a:t>Just using visualization/simulation is not enough</a:t>
            </a:r>
          </a:p>
          <a:p>
            <a:r>
              <a:rPr lang="en-US" dirty="0" smtClean="0"/>
              <a:t>Modeling/troubleshooting of data sets</a:t>
            </a:r>
          </a:p>
          <a:p>
            <a:pPr lvl="1"/>
            <a:r>
              <a:rPr lang="en-US" dirty="0" smtClean="0"/>
              <a:t>Student collect data to form and refine a model</a:t>
            </a:r>
          </a:p>
          <a:p>
            <a:pPr lvl="2"/>
            <a:r>
              <a:rPr lang="en-US" dirty="0" smtClean="0"/>
              <a:t>Comes to grips with abstraction and representation</a:t>
            </a:r>
          </a:p>
          <a:p>
            <a:r>
              <a:rPr lang="en-US" dirty="0" smtClean="0"/>
              <a:t>Finding patterns in data</a:t>
            </a:r>
          </a:p>
          <a:p>
            <a:pPr lvl="1"/>
            <a:r>
              <a:rPr lang="en-US" dirty="0" smtClean="0"/>
              <a:t>What are the computational thinking ideas?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5630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Lack of “developmentally appropriate definition of computational thinking.” [p 46]</a:t>
            </a:r>
          </a:p>
          <a:p>
            <a:r>
              <a:rPr lang="en-US" dirty="0" err="1" smtClean="0"/>
              <a:t>Kafai</a:t>
            </a:r>
            <a:r>
              <a:rPr lang="en-US" dirty="0" smtClean="0"/>
              <a:t>: “…we </a:t>
            </a:r>
            <a:r>
              <a:rPr lang="en-US" dirty="0"/>
              <a:t>really do need a more profound understanding of what </a:t>
            </a:r>
            <a:r>
              <a:rPr lang="en-US" dirty="0" smtClean="0"/>
              <a:t>kids’ engagement </a:t>
            </a:r>
            <a:r>
              <a:rPr lang="en-US" dirty="0"/>
              <a:t>with computational thinking at different ages is, and </a:t>
            </a:r>
            <a:r>
              <a:rPr lang="en-US" dirty="0" smtClean="0"/>
              <a:t>then how </a:t>
            </a:r>
            <a:r>
              <a:rPr lang="en-US" dirty="0"/>
              <a:t>we can kind of build pedagogies, examples, on it</a:t>
            </a:r>
            <a:r>
              <a:rPr lang="en-US" dirty="0" smtClean="0"/>
              <a:t>.” [p 46]</a:t>
            </a:r>
          </a:p>
          <a:p>
            <a:r>
              <a:rPr lang="en-US" dirty="0"/>
              <a:t>Is there a need to think about a learning progression at the university level?</a:t>
            </a:r>
          </a:p>
          <a:p>
            <a:pPr lvl="1"/>
            <a:r>
              <a:rPr lang="en-US" dirty="0"/>
              <a:t>How broadly across the curriculum is CT embedded?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3976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Use-modify-create paradigm [p25]</a:t>
            </a:r>
          </a:p>
          <a:p>
            <a:pPr lvl="1"/>
            <a:r>
              <a:rPr lang="en-US" dirty="0" smtClean="0"/>
              <a:t>Steps</a:t>
            </a:r>
          </a:p>
          <a:p>
            <a:pPr lvl="2"/>
            <a:r>
              <a:rPr lang="en-US" dirty="0" smtClean="0"/>
              <a:t>Use a model</a:t>
            </a:r>
          </a:p>
          <a:p>
            <a:pPr lvl="2"/>
            <a:r>
              <a:rPr lang="en-US" dirty="0" smtClean="0"/>
              <a:t>Adjust model controllers (sliders) to see effect</a:t>
            </a:r>
          </a:p>
          <a:p>
            <a:pPr lvl="2"/>
            <a:r>
              <a:rPr lang="en-US" dirty="0" smtClean="0"/>
              <a:t>Add new controls</a:t>
            </a:r>
          </a:p>
          <a:p>
            <a:pPr lvl="2"/>
            <a:r>
              <a:rPr lang="en-US" dirty="0" smtClean="0"/>
              <a:t>Develop a model and its controllers</a:t>
            </a:r>
          </a:p>
          <a:p>
            <a:pPr lvl="1"/>
            <a:r>
              <a:rPr lang="en-US" dirty="0" smtClean="0"/>
              <a:t>Learning moves from passive use of computational tools to active use of computational thinking skills</a:t>
            </a:r>
          </a:p>
          <a:p>
            <a:r>
              <a:rPr lang="en-US" dirty="0" err="1" smtClean="0"/>
              <a:t>Wilensky’s</a:t>
            </a:r>
            <a:r>
              <a:rPr lang="en-US" dirty="0" smtClean="0"/>
              <a:t> alternative : ”…creating</a:t>
            </a:r>
            <a:r>
              <a:rPr lang="en-US" dirty="0"/>
              <a:t>” in small bites as well, and </a:t>
            </a:r>
            <a:r>
              <a:rPr lang="en-US" dirty="0" smtClean="0"/>
              <a:t>sometimes creation </a:t>
            </a:r>
            <a:r>
              <a:rPr lang="en-US" dirty="0"/>
              <a:t>is a lot easier than modifying as a different kind of </a:t>
            </a:r>
            <a:r>
              <a:rPr lang="en-US" dirty="0" smtClean="0"/>
              <a:t>entry point</a:t>
            </a:r>
            <a:r>
              <a:rPr lang="en-US" dirty="0"/>
              <a:t>, and all of the outcomes are ones that we want</a:t>
            </a:r>
            <a:r>
              <a:rPr lang="en-US" dirty="0" smtClean="0"/>
              <a:t>.” [p 45]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6184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77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Tinker’s example [p 67]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There </a:t>
            </a:r>
            <a:r>
              <a:rPr lang="en-US" dirty="0"/>
              <a:t>are numeric values associated with every object and </a:t>
            </a:r>
            <a:r>
              <a:rPr lang="en-US" dirty="0" smtClean="0"/>
              <a:t>their interactions</a:t>
            </a:r>
            <a:r>
              <a:rPr lang="en-US" dirty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These </a:t>
            </a:r>
            <a:r>
              <a:rPr lang="en-US" dirty="0"/>
              <a:t>values change over time.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These </a:t>
            </a:r>
            <a:r>
              <a:rPr lang="en-US" dirty="0"/>
              <a:t>changes can be modeled.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Models </a:t>
            </a:r>
            <a:r>
              <a:rPr lang="en-US" dirty="0"/>
              <a:t>involve lots of simple steps defined by simple rules (e.g</a:t>
            </a:r>
            <a:r>
              <a:rPr lang="en-US" dirty="0" smtClean="0"/>
              <a:t>., the </a:t>
            </a:r>
            <a:r>
              <a:rPr lang="en-US" dirty="0"/>
              <a:t>molecular dance).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Models </a:t>
            </a:r>
            <a:r>
              <a:rPr lang="en-US" dirty="0"/>
              <a:t>can be tested to find their range of applicability.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You </a:t>
            </a:r>
            <a:r>
              <a:rPr lang="en-US" dirty="0"/>
              <a:t>can make models.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Many </a:t>
            </a:r>
            <a:r>
              <a:rPr lang="en-US" dirty="0"/>
              <a:t>other applications of computers share the same features.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0492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“…narrow goals for evaluation are counterproductive…need to appreciate the links among topics and goals for courses.” [p 26]</a:t>
            </a:r>
          </a:p>
          <a:p>
            <a:r>
              <a:rPr lang="en-US" dirty="0" err="1" smtClean="0"/>
              <a:t>Kolodner</a:t>
            </a:r>
            <a:r>
              <a:rPr lang="en-US" dirty="0" smtClean="0"/>
              <a:t>:  [p 60]</a:t>
            </a:r>
          </a:p>
          <a:p>
            <a:pPr lvl="1"/>
            <a:r>
              <a:rPr lang="en-US" dirty="0" smtClean="0"/>
              <a:t>…one has to apply an entire toolbox of  assessment and evaluation tools“</a:t>
            </a:r>
          </a:p>
          <a:p>
            <a:pPr lvl="1"/>
            <a:r>
              <a:rPr lang="en-US" dirty="0" smtClean="0"/>
              <a:t>Indicators</a:t>
            </a:r>
          </a:p>
          <a:p>
            <a:pPr lvl="2"/>
            <a:r>
              <a:rPr lang="en-US" dirty="0" smtClean="0"/>
              <a:t>Student’s reflection on a computational activity</a:t>
            </a:r>
          </a:p>
          <a:p>
            <a:pPr lvl="2"/>
            <a:r>
              <a:rPr lang="en-US" dirty="0" smtClean="0"/>
              <a:t>Being able to teach/help someone else learn the concept</a:t>
            </a:r>
          </a:p>
          <a:p>
            <a:pPr lvl="2"/>
            <a:r>
              <a:rPr lang="en-US" dirty="0" smtClean="0"/>
              <a:t>Being able to effectively articulate the relevant computational process at issue</a:t>
            </a:r>
          </a:p>
          <a:p>
            <a:r>
              <a:rPr lang="en-US" dirty="0" err="1" smtClean="0"/>
              <a:t>Aho</a:t>
            </a:r>
            <a:r>
              <a:rPr lang="en-US" dirty="0" smtClean="0"/>
              <a:t>: determining what </a:t>
            </a:r>
            <a:r>
              <a:rPr lang="en-US" dirty="0"/>
              <a:t>students are learning in computational </a:t>
            </a:r>
            <a:r>
              <a:rPr lang="en-US" dirty="0" smtClean="0"/>
              <a:t>thinking activities </a:t>
            </a:r>
            <a:r>
              <a:rPr lang="en-US" dirty="0"/>
              <a:t>may be difficult. He noted that assessing how a student </a:t>
            </a:r>
            <a:r>
              <a:rPr lang="en-US" dirty="0" smtClean="0"/>
              <a:t>has internalized </a:t>
            </a:r>
            <a:r>
              <a:rPr lang="en-US" dirty="0"/>
              <a:t>the abstractions of computational thinking may be </a:t>
            </a:r>
            <a:r>
              <a:rPr lang="en-US" dirty="0" smtClean="0"/>
              <a:t>challenging, and </a:t>
            </a:r>
            <a:r>
              <a:rPr lang="en-US" dirty="0"/>
              <a:t>even assessing programming skills can be </a:t>
            </a:r>
            <a:r>
              <a:rPr lang="en-US" dirty="0" smtClean="0"/>
              <a:t>difficult.</a:t>
            </a:r>
          </a:p>
          <a:p>
            <a:r>
              <a:rPr lang="en-US" dirty="0" smtClean="0"/>
              <a:t>How is assessment to be done at the university level?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4051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Purposes for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smtClean="0"/>
              <a:t>“ </a:t>
            </a:r>
            <a:r>
              <a:rPr lang="en-US" dirty="0" smtClean="0"/>
              <a:t>In </a:t>
            </a:r>
            <a:r>
              <a:rPr lang="en-US" dirty="0"/>
              <a:t>addition to knowing what one wants to assess, one must </a:t>
            </a:r>
            <a:r>
              <a:rPr lang="en-US" dirty="0" smtClean="0"/>
              <a:t>consider the </a:t>
            </a:r>
            <a:r>
              <a:rPr lang="en-US" dirty="0"/>
              <a:t>purpose of the assessment, because the reason for any </a:t>
            </a:r>
            <a:r>
              <a:rPr lang="en-US" dirty="0" smtClean="0"/>
              <a:t>assessment plays </a:t>
            </a:r>
            <a:r>
              <a:rPr lang="en-US" dirty="0"/>
              <a:t>a critical role in determining the data and process necessary </a:t>
            </a:r>
            <a:r>
              <a:rPr lang="en-US" dirty="0" smtClean="0"/>
              <a:t>to perform </a:t>
            </a:r>
            <a:r>
              <a:rPr lang="en-US" dirty="0"/>
              <a:t>it</a:t>
            </a:r>
            <a:r>
              <a:rPr lang="en-US" dirty="0" smtClean="0"/>
              <a:t>.” [p 61]</a:t>
            </a:r>
          </a:p>
          <a:p>
            <a:r>
              <a:rPr lang="en-US" dirty="0" smtClean="0"/>
              <a:t>Possible goals: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judge the curriculum and related materials and pedagogy,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judge the progress of individuals, e.g., for giving grades, and </a:t>
            </a:r>
            <a:endParaRPr lang="en-US" dirty="0" smtClean="0"/>
          </a:p>
          <a:p>
            <a:pPr lvl="1"/>
            <a:r>
              <a:rPr lang="en-US" dirty="0" smtClean="0"/>
              <a:t>to manage </a:t>
            </a:r>
            <a:r>
              <a:rPr lang="en-US" dirty="0"/>
              <a:t>instructor training and support.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2580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NRC Report on Pedagogy for 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5181600" cy="36766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Second of two workshops</a:t>
            </a:r>
          </a:p>
          <a:p>
            <a:r>
              <a:rPr lang="en-US" dirty="0" smtClean="0"/>
              <a:t>Focused on K12 Education</a:t>
            </a:r>
          </a:p>
          <a:p>
            <a:r>
              <a:rPr lang="en-US" dirty="0" smtClean="0"/>
              <a:t>Identified different approaches to the teaching of computational thinking</a:t>
            </a:r>
          </a:p>
          <a:p>
            <a:r>
              <a:rPr lang="en-US" dirty="0" smtClean="0"/>
              <a:t>What do these approaches and ideas mean for the university level?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http://images.nap.edu/images/cover.php?id=13170&amp;type=covers4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828800"/>
            <a:ext cx="2329764" cy="34480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43000" y="5647702"/>
            <a:ext cx="6728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Unless otherwise noted all quotations are from this report.</a:t>
            </a:r>
          </a:p>
          <a:p>
            <a:r>
              <a:rPr lang="en-US" dirty="0" smtClean="0"/>
              <a:t>Page numbers are those in the report not those in the PDF document.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77277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vs.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What have students learned</a:t>
            </a:r>
          </a:p>
          <a:p>
            <a:pPr lvl="1"/>
            <a:r>
              <a:rPr lang="en-US" dirty="0" smtClean="0"/>
              <a:t>How they feel about something</a:t>
            </a:r>
          </a:p>
          <a:p>
            <a:pPr lvl="1"/>
            <a:r>
              <a:rPr lang="en-US" dirty="0" smtClean="0"/>
              <a:t>Capabilities</a:t>
            </a:r>
          </a:p>
          <a:p>
            <a:pPr lvl="1"/>
            <a:r>
              <a:rPr lang="en-US" dirty="0" smtClean="0"/>
              <a:t>Kinds</a:t>
            </a:r>
          </a:p>
          <a:p>
            <a:pPr lvl="2"/>
            <a:r>
              <a:rPr lang="en-US" dirty="0" smtClean="0"/>
              <a:t>Formative</a:t>
            </a:r>
          </a:p>
          <a:p>
            <a:pPr lvl="2"/>
            <a:r>
              <a:rPr lang="en-US" dirty="0" smtClean="0"/>
              <a:t>Summative</a:t>
            </a:r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How well a curriculum or software component is working</a:t>
            </a:r>
          </a:p>
          <a:p>
            <a:pPr lvl="2"/>
            <a:r>
              <a:rPr lang="en-US" dirty="0" smtClean="0"/>
              <a:t>efficacy</a:t>
            </a:r>
          </a:p>
          <a:p>
            <a:pPr lvl="2"/>
            <a:r>
              <a:rPr lang="en-US" dirty="0" smtClean="0"/>
              <a:t>cost</a:t>
            </a:r>
          </a:p>
          <a:p>
            <a:pPr lvl="2"/>
            <a:r>
              <a:rPr lang="en-US" dirty="0" smtClean="0"/>
              <a:t>usability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8199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[NRC 2010] </a:t>
            </a:r>
            <a:r>
              <a:rPr lang="en-US" sz="1800" i="1" dirty="0"/>
              <a:t>Report of a Workshop on the Scope and Nature of Computational Thinking</a:t>
            </a:r>
            <a:r>
              <a:rPr lang="en-US" sz="1800" dirty="0"/>
              <a:t>. 2010, National Research Council.</a:t>
            </a:r>
          </a:p>
          <a:p>
            <a:r>
              <a:rPr lang="en-US" sz="1800" dirty="0"/>
              <a:t>[NRC 2011] </a:t>
            </a:r>
            <a:r>
              <a:rPr lang="en-US" sz="1800" i="1" dirty="0"/>
              <a:t>Report of a Workshop on the Pedagogical Aspects of Computational Thinking</a:t>
            </a:r>
            <a:r>
              <a:rPr lang="en-US" sz="1800" dirty="0"/>
              <a:t>. 2011, National Research Council. 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48768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What are the relevant lessons learned and </a:t>
            </a:r>
            <a:r>
              <a:rPr lang="en-US" b="1" dirty="0"/>
              <a:t>best practices </a:t>
            </a:r>
            <a:r>
              <a:rPr lang="en-US" dirty="0"/>
              <a:t>for </a:t>
            </a:r>
            <a:r>
              <a:rPr lang="en-US" dirty="0" smtClean="0"/>
              <a:t>improving computational </a:t>
            </a:r>
            <a:r>
              <a:rPr lang="en-US" dirty="0"/>
              <a:t>thinking in K-12 education?</a:t>
            </a:r>
          </a:p>
          <a:p>
            <a:r>
              <a:rPr lang="en-US" dirty="0" smtClean="0"/>
              <a:t>What </a:t>
            </a:r>
            <a:r>
              <a:rPr lang="en-US" dirty="0"/>
              <a:t>are some </a:t>
            </a:r>
            <a:r>
              <a:rPr lang="en-US" b="1" dirty="0"/>
              <a:t>examples</a:t>
            </a:r>
            <a:r>
              <a:rPr lang="en-US" dirty="0"/>
              <a:t> of computational thinking and how, if </a:t>
            </a:r>
            <a:r>
              <a:rPr lang="en-US" dirty="0" smtClean="0"/>
              <a:t>at all</a:t>
            </a:r>
            <a:r>
              <a:rPr lang="en-US" dirty="0"/>
              <a:t>, does computational thinking vary by discipline at the K-12 level?</a:t>
            </a:r>
          </a:p>
          <a:p>
            <a:r>
              <a:rPr lang="en-US" dirty="0" smtClean="0"/>
              <a:t>What </a:t>
            </a:r>
            <a:r>
              <a:rPr lang="en-US" b="1" dirty="0"/>
              <a:t>exposures and experience</a:t>
            </a:r>
            <a:r>
              <a:rPr lang="en-US" dirty="0"/>
              <a:t>s contribute to developing </a:t>
            </a:r>
            <a:r>
              <a:rPr lang="en-US" dirty="0" smtClean="0"/>
              <a:t>computational thinking </a:t>
            </a:r>
            <a:r>
              <a:rPr lang="en-US" dirty="0"/>
              <a:t>in the disciplines?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are some innovative </a:t>
            </a:r>
            <a:r>
              <a:rPr lang="en-US" b="1" dirty="0" smtClean="0"/>
              <a:t>environments</a:t>
            </a:r>
            <a:r>
              <a:rPr lang="en-US" dirty="0" smtClean="0"/>
              <a:t> for </a:t>
            </a:r>
            <a:r>
              <a:rPr lang="en-US" dirty="0"/>
              <a:t>teaching computational thinking</a:t>
            </a:r>
            <a:r>
              <a:rPr lang="en-US" dirty="0" smtClean="0"/>
              <a:t>?</a:t>
            </a:r>
          </a:p>
          <a:p>
            <a:r>
              <a:rPr lang="en-US" dirty="0"/>
              <a:t>Is there a </a:t>
            </a:r>
            <a:r>
              <a:rPr lang="en-US" b="1" dirty="0"/>
              <a:t>progression</a:t>
            </a:r>
            <a:r>
              <a:rPr lang="en-US" dirty="0"/>
              <a:t> of computational thinking concepts in K-12</a:t>
            </a:r>
          </a:p>
          <a:p>
            <a:r>
              <a:rPr lang="en-US" dirty="0"/>
              <a:t>education? What are some criteria by which to order such a progression?</a:t>
            </a:r>
          </a:p>
          <a:p>
            <a:r>
              <a:rPr lang="en-US" dirty="0" smtClean="0"/>
              <a:t>How </a:t>
            </a:r>
            <a:r>
              <a:rPr lang="en-US" dirty="0"/>
              <a:t>should </a:t>
            </a:r>
            <a:r>
              <a:rPr lang="en-US" b="1" dirty="0"/>
              <a:t>professional development </a:t>
            </a:r>
            <a:r>
              <a:rPr lang="en-US" dirty="0"/>
              <a:t>efforts and classroom </a:t>
            </a:r>
            <a:r>
              <a:rPr lang="en-US" dirty="0" smtClean="0"/>
              <a:t>support be </a:t>
            </a:r>
            <a:r>
              <a:rPr lang="en-US" dirty="0"/>
              <a:t>adapted to the varying experience levels of teachers such </a:t>
            </a:r>
            <a:r>
              <a:rPr lang="en-US" dirty="0" smtClean="0"/>
              <a:t>as pre-service</a:t>
            </a:r>
            <a:r>
              <a:rPr lang="en-US" dirty="0"/>
              <a:t>, inducted, and in-service levels?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b="1" dirty="0"/>
              <a:t>tools</a:t>
            </a:r>
            <a:r>
              <a:rPr lang="en-US" dirty="0"/>
              <a:t> are available </a:t>
            </a:r>
            <a:r>
              <a:rPr lang="en-US" dirty="0" smtClean="0"/>
              <a:t>to support </a:t>
            </a:r>
            <a:r>
              <a:rPr lang="en-US" dirty="0"/>
              <a:t>teachers as they teach computational thinking?</a:t>
            </a:r>
          </a:p>
          <a:p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does computational thinking education </a:t>
            </a:r>
            <a:r>
              <a:rPr lang="en-US" b="1" dirty="0"/>
              <a:t>connect with </a:t>
            </a:r>
            <a:r>
              <a:rPr lang="en-US" b="1" dirty="0" smtClean="0"/>
              <a:t>other subjects</a:t>
            </a:r>
            <a:r>
              <a:rPr lang="en-US" dirty="0"/>
              <a:t>? Should computational thinking be integrated in other </a:t>
            </a:r>
            <a:r>
              <a:rPr lang="en-US" dirty="0" smtClean="0"/>
              <a:t>subjects taught </a:t>
            </a:r>
            <a:r>
              <a:rPr lang="en-US" dirty="0"/>
              <a:t>in the classroom?</a:t>
            </a:r>
          </a:p>
          <a:p>
            <a:r>
              <a:rPr lang="en-US" dirty="0" smtClean="0"/>
              <a:t>How </a:t>
            </a:r>
            <a:r>
              <a:rPr lang="en-US" dirty="0"/>
              <a:t>can learning of computational thinking be </a:t>
            </a:r>
            <a:r>
              <a:rPr lang="en-US" b="1" dirty="0"/>
              <a:t>assessed</a:t>
            </a:r>
            <a:r>
              <a:rPr lang="en-US" dirty="0"/>
              <a:t>? </a:t>
            </a:r>
            <a:r>
              <a:rPr lang="en-US" dirty="0" smtClean="0"/>
              <a:t>How should </a:t>
            </a:r>
            <a:r>
              <a:rPr lang="en-US" dirty="0"/>
              <a:t>we measure the success of efforts to teach computational thinking?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4933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“…adopting </a:t>
            </a:r>
            <a:r>
              <a:rPr lang="en-US" dirty="0"/>
              <a:t>a consistent definition of computational thinking is </a:t>
            </a:r>
            <a:r>
              <a:rPr lang="en-US" dirty="0" smtClean="0"/>
              <a:t>necessary because </a:t>
            </a:r>
            <a:r>
              <a:rPr lang="en-US" dirty="0"/>
              <a:t>people see computational thinking through only </a:t>
            </a:r>
            <a:r>
              <a:rPr lang="en-US" dirty="0" smtClean="0"/>
              <a:t>their own </a:t>
            </a:r>
            <a:r>
              <a:rPr lang="en-US" dirty="0"/>
              <a:t>lenses—and efforts to advocate for computational thinking in </a:t>
            </a:r>
            <a:r>
              <a:rPr lang="en-US" dirty="0" smtClean="0"/>
              <a:t>the curriculum </a:t>
            </a:r>
            <a:r>
              <a:rPr lang="en-US" dirty="0"/>
              <a:t>will not be credible in the absence of  </a:t>
            </a:r>
            <a:r>
              <a:rPr lang="en-US" dirty="0" smtClean="0"/>
              <a:t>consensus </a:t>
            </a:r>
            <a:r>
              <a:rPr lang="en-US" dirty="0"/>
              <a:t>about </a:t>
            </a:r>
            <a:r>
              <a:rPr lang="en-US" dirty="0" smtClean="0"/>
              <a:t>its structure </a:t>
            </a:r>
            <a:r>
              <a:rPr lang="en-US" dirty="0"/>
              <a:t>and content</a:t>
            </a:r>
            <a:r>
              <a:rPr lang="en-US" dirty="0" smtClean="0"/>
              <a:t>.” [p3]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742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K12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Observations attributed to Jeannette Wing [p4-5]</a:t>
            </a:r>
          </a:p>
          <a:p>
            <a:pPr lvl="1"/>
            <a:r>
              <a:rPr lang="en-US" dirty="0" smtClean="0"/>
              <a:t>Math education has a long history of defining learning progressions based on human development</a:t>
            </a:r>
          </a:p>
          <a:p>
            <a:pPr lvl="1"/>
            <a:r>
              <a:rPr lang="en-US" dirty="0" smtClean="0"/>
              <a:t>Computational education in K12 </a:t>
            </a:r>
          </a:p>
          <a:p>
            <a:pPr lvl="2"/>
            <a:r>
              <a:rPr lang="en-US" dirty="0" smtClean="0"/>
              <a:t>Lacks a clear plan of progressions</a:t>
            </a:r>
          </a:p>
          <a:p>
            <a:pPr lvl="2"/>
            <a:r>
              <a:rPr lang="en-US" dirty="0" smtClean="0"/>
              <a:t>Belief that abstract concepts of computing cannot be learned until late in K12 (8</a:t>
            </a:r>
            <a:r>
              <a:rPr lang="en-US" baseline="30000" dirty="0" smtClean="0"/>
              <a:t>th</a:t>
            </a:r>
            <a:r>
              <a:rPr lang="en-US" dirty="0" smtClean="0"/>
              <a:t> grade) because of the highly symbolic/abstract nature of computation</a:t>
            </a:r>
          </a:p>
          <a:p>
            <a:pPr lvl="2"/>
            <a:r>
              <a:rPr lang="en-US" dirty="0" smtClean="0"/>
              <a:t>Belief has not been subjected to rigorous study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564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0772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“…computational thinking [is] generalized problem solving with constraints.” [p6]</a:t>
            </a:r>
          </a:p>
          <a:p>
            <a:r>
              <a:rPr lang="en-US" dirty="0" smtClean="0"/>
              <a:t>“…core of computational thinking is to break big problems into smaller problems that lend themselves to efficient automated solutions.” [p8]</a:t>
            </a:r>
          </a:p>
          <a:p>
            <a:r>
              <a:rPr lang="en-US" dirty="0"/>
              <a:t>“…the ability to construct rules to specify the behavior of an agent is important to computational thinking.” [p8]</a:t>
            </a:r>
          </a:p>
          <a:p>
            <a:r>
              <a:rPr lang="en-US" dirty="0"/>
              <a:t>Using “computational media to create, build, </a:t>
            </a:r>
            <a:r>
              <a:rPr lang="en-US" dirty="0" smtClean="0"/>
              <a:t>and </a:t>
            </a:r>
            <a:r>
              <a:rPr lang="en-US" dirty="0"/>
              <a:t>invent solutions to problems is central to computational thinking.” </a:t>
            </a:r>
            <a:r>
              <a:rPr lang="en-US" dirty="0" smtClean="0"/>
              <a:t>[p8]</a:t>
            </a:r>
          </a:p>
          <a:p>
            <a:r>
              <a:rPr lang="en-US" dirty="0" smtClean="0"/>
              <a:t>“systems thinking is an essential activity in computational thinking.” [p 9]</a:t>
            </a:r>
          </a:p>
          <a:p>
            <a:r>
              <a:rPr lang="en-US" dirty="0" smtClean="0"/>
              <a:t>“understanding complex systems requires computational thinking.” [p9]</a:t>
            </a:r>
          </a:p>
          <a:p>
            <a:r>
              <a:rPr lang="en-US" dirty="0" smtClean="0"/>
              <a:t>Common points</a:t>
            </a:r>
          </a:p>
          <a:p>
            <a:pPr lvl="1"/>
            <a:r>
              <a:rPr lang="en-US" dirty="0" smtClean="0"/>
              <a:t>relationship </a:t>
            </a:r>
            <a:r>
              <a:rPr lang="en-US" dirty="0"/>
              <a:t>to problem solving</a:t>
            </a:r>
          </a:p>
          <a:p>
            <a:pPr lvl="1"/>
            <a:r>
              <a:rPr lang="en-US" dirty="0" smtClean="0"/>
              <a:t>constraints </a:t>
            </a:r>
            <a:r>
              <a:rPr lang="en-US" dirty="0"/>
              <a:t>come from need for solution to be </a:t>
            </a:r>
            <a:r>
              <a:rPr lang="en-US" dirty="0" smtClean="0"/>
              <a:t>automatable</a:t>
            </a:r>
          </a:p>
          <a:p>
            <a:pPr lvl="1"/>
            <a:r>
              <a:rPr lang="en-US" dirty="0" smtClean="0"/>
              <a:t>activities are constructive and involve computational elements as first-order entities, not merely using compute-based tools</a:t>
            </a:r>
          </a:p>
          <a:p>
            <a:pPr lvl="1"/>
            <a:r>
              <a:rPr lang="en-US" dirty="0" smtClean="0"/>
              <a:t>view world as collection of interacting parts, manage complexity, break problems down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4650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teams/groups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“…students </a:t>
            </a:r>
            <a:r>
              <a:rPr lang="en-US" dirty="0"/>
              <a:t>need a way to design solutions that are </a:t>
            </a:r>
            <a:r>
              <a:rPr lang="en-US" dirty="0" smtClean="0"/>
              <a:t>rich enough </a:t>
            </a:r>
            <a:r>
              <a:rPr lang="en-US" dirty="0"/>
              <a:t>to cope with complexity and interactivity in a manner often </a:t>
            </a:r>
            <a:r>
              <a:rPr lang="en-US" dirty="0" smtClean="0"/>
              <a:t>associated with </a:t>
            </a:r>
            <a:r>
              <a:rPr lang="en-US" dirty="0"/>
              <a:t>computational expression. And the design environment </a:t>
            </a:r>
            <a:r>
              <a:rPr lang="en-US" dirty="0" smtClean="0"/>
              <a:t>needs to </a:t>
            </a:r>
            <a:r>
              <a:rPr lang="en-US" dirty="0"/>
              <a:t>support social cooperation in constructing meaningful expressions</a:t>
            </a:r>
            <a:r>
              <a:rPr lang="en-US" dirty="0" smtClean="0"/>
              <a:t>.” [p 8]</a:t>
            </a:r>
          </a:p>
          <a:p>
            <a:r>
              <a:rPr lang="en-US" dirty="0" smtClean="0"/>
              <a:t>“…most students find programming in pairs highly motivating.” [p 9]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8863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“…the </a:t>
            </a:r>
            <a:r>
              <a:rPr lang="en-US" dirty="0"/>
              <a:t>power of computational thinking is best realized </a:t>
            </a:r>
            <a:r>
              <a:rPr lang="en-US" dirty="0" smtClean="0"/>
              <a:t>in conjunction </a:t>
            </a:r>
            <a:r>
              <a:rPr lang="en-US" dirty="0"/>
              <a:t>with some domain-specific content</a:t>
            </a:r>
            <a:r>
              <a:rPr lang="en-US" dirty="0" smtClean="0"/>
              <a:t>.” [p 9]</a:t>
            </a:r>
          </a:p>
          <a:p>
            <a:pPr lvl="1"/>
            <a:r>
              <a:rPr lang="en-US" dirty="0" smtClean="0"/>
              <a:t>Opportunities in the science and social science domains</a:t>
            </a:r>
          </a:p>
          <a:p>
            <a:r>
              <a:rPr lang="en-US" dirty="0" smtClean="0"/>
              <a:t>“Developing </a:t>
            </a:r>
            <a:r>
              <a:rPr lang="en-US" dirty="0"/>
              <a:t>expertise in </a:t>
            </a:r>
            <a:r>
              <a:rPr lang="en-US" dirty="0" smtClean="0"/>
              <a:t>computational thinking </a:t>
            </a:r>
            <a:r>
              <a:rPr lang="en-US" dirty="0"/>
              <a:t>involves learning to recognize its application and use </a:t>
            </a:r>
            <a:r>
              <a:rPr lang="en-US" dirty="0" smtClean="0"/>
              <a:t>across domains.” [p 10]</a:t>
            </a:r>
          </a:p>
          <a:p>
            <a:r>
              <a:rPr lang="en-US" dirty="0" smtClean="0"/>
              <a:t>How to resolve this tension?</a:t>
            </a:r>
          </a:p>
          <a:p>
            <a:r>
              <a:rPr lang="en-US" dirty="0" smtClean="0"/>
              <a:t>What does this mean in terms of progressions?</a:t>
            </a:r>
          </a:p>
          <a:p>
            <a:r>
              <a:rPr lang="en-US" dirty="0" smtClean="0"/>
              <a:t>What does this mean for a university curriculum?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3757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Advantages/disadvantages of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Linn [p 49] </a:t>
            </a:r>
          </a:p>
          <a:p>
            <a:pPr lvl="1"/>
            <a:r>
              <a:rPr lang="en-US" dirty="0" smtClean="0"/>
              <a:t>“We </a:t>
            </a:r>
            <a:r>
              <a:rPr lang="en-US" dirty="0"/>
              <a:t>could </a:t>
            </a:r>
            <a:r>
              <a:rPr lang="en-US" dirty="0" smtClean="0"/>
              <a:t>call for </a:t>
            </a:r>
            <a:r>
              <a:rPr lang="en-US" dirty="0"/>
              <a:t>emphasizing computational thinking everywhere and end up </a:t>
            </a:r>
            <a:r>
              <a:rPr lang="en-US" dirty="0" smtClean="0"/>
              <a:t>finding that </a:t>
            </a:r>
            <a:r>
              <a:rPr lang="en-US" dirty="0"/>
              <a:t>it is nowhere because no one felt responsible for it. In addition, </a:t>
            </a:r>
            <a:r>
              <a:rPr lang="en-US" dirty="0" smtClean="0"/>
              <a:t>even if </a:t>
            </a:r>
            <a:r>
              <a:rPr lang="en-US" dirty="0"/>
              <a:t>we did incorporate computational thinking into every course we </a:t>
            </a:r>
            <a:r>
              <a:rPr lang="en-US" dirty="0" smtClean="0"/>
              <a:t>might fail </a:t>
            </a:r>
            <a:r>
              <a:rPr lang="en-US" dirty="0"/>
              <a:t>to build competence because the experiences were not cumulative. </a:t>
            </a:r>
            <a:r>
              <a:rPr lang="en-US" dirty="0" smtClean="0"/>
              <a:t>We need </a:t>
            </a:r>
            <a:r>
              <a:rPr lang="en-US" dirty="0"/>
              <a:t>to think about ways to build coherent understanding of </a:t>
            </a:r>
            <a:r>
              <a:rPr lang="en-US" dirty="0" smtClean="0"/>
              <a:t>computational thinking </a:t>
            </a:r>
            <a:r>
              <a:rPr lang="en-US" dirty="0"/>
              <a:t>as students encounter it across disciplines</a:t>
            </a:r>
            <a:r>
              <a:rPr lang="en-US" dirty="0" smtClean="0"/>
              <a:t>.”</a:t>
            </a:r>
          </a:p>
          <a:p>
            <a:r>
              <a:rPr lang="en-US" dirty="0" err="1"/>
              <a:t>Wilensky</a:t>
            </a:r>
            <a:r>
              <a:rPr lang="en-US" dirty="0"/>
              <a:t> argued that computational thinking is important enough that it should not have to be squeezed in on the margins or sneaked in on the side. [p 43</a:t>
            </a:r>
            <a:r>
              <a:rPr lang="en-US" dirty="0" smtClean="0"/>
              <a:t>]</a:t>
            </a:r>
          </a:p>
          <a:p>
            <a:r>
              <a:rPr lang="en-US" dirty="0" err="1"/>
              <a:t>Resnick</a:t>
            </a:r>
            <a:r>
              <a:rPr lang="en-US" dirty="0"/>
              <a:t> [p 68] : argued, most people work better on things they </a:t>
            </a:r>
            <a:r>
              <a:rPr lang="en-US" dirty="0" smtClean="0"/>
              <a:t>care about </a:t>
            </a:r>
            <a:r>
              <a:rPr lang="en-US" dirty="0"/>
              <a:t>and that are meaningful to them, and so embedding the </a:t>
            </a:r>
            <a:r>
              <a:rPr lang="en-US" dirty="0" smtClean="0"/>
              <a:t>study of </a:t>
            </a:r>
            <a:r>
              <a:rPr lang="en-US" dirty="0"/>
              <a:t>abstraction in concrete activity helps to make it meaningful </a:t>
            </a:r>
            <a:r>
              <a:rPr lang="en-US" dirty="0" smtClean="0"/>
              <a:t>and understandable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0725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7702</TotalTime>
  <Words>1910</Words>
  <Application>Microsoft Office PowerPoint</Application>
  <PresentationFormat>On-screen Show (4:3)</PresentationFormat>
  <Paragraphs>200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Computational Thinking</vt:lpstr>
      <vt:lpstr>NRC Report on Pedagogy for CT</vt:lpstr>
      <vt:lpstr>Questions</vt:lpstr>
      <vt:lpstr>Need for Definition</vt:lpstr>
      <vt:lpstr>K12 Context</vt:lpstr>
      <vt:lpstr>Perspectives</vt:lpstr>
      <vt:lpstr>Role of teams/groups</vt:lpstr>
      <vt:lpstr>Role of context</vt:lpstr>
      <vt:lpstr>Advantages/disadvantages of Context</vt:lpstr>
      <vt:lpstr>Declarative vs. Procedural Knowledge</vt:lpstr>
      <vt:lpstr>Context and Transfer Learning</vt:lpstr>
      <vt:lpstr>Examples of Context</vt:lpstr>
      <vt:lpstr>Context</vt:lpstr>
      <vt:lpstr>Pedagogical Environments</vt:lpstr>
      <vt:lpstr>Progressions</vt:lpstr>
      <vt:lpstr>Paradigm</vt:lpstr>
      <vt:lpstr>Example progression</vt:lpstr>
      <vt:lpstr>Assessment</vt:lpstr>
      <vt:lpstr>Purposes for assessment</vt:lpstr>
      <vt:lpstr>Assessment vs. Evaluation</vt:lpstr>
      <vt:lpstr>References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</dc:title>
  <dc:creator>Dennis Kafura</dc:creator>
  <cp:lastModifiedBy>Dennis Kafura</cp:lastModifiedBy>
  <cp:revision>113</cp:revision>
  <dcterms:created xsi:type="dcterms:W3CDTF">2013-08-26T14:00:27Z</dcterms:created>
  <dcterms:modified xsi:type="dcterms:W3CDTF">2013-09-17T14:17:21Z</dcterms:modified>
</cp:coreProperties>
</file>