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63" r:id="rId7"/>
    <p:sldId id="268" r:id="rId8"/>
    <p:sldId id="269" r:id="rId9"/>
    <p:sldId id="266" r:id="rId10"/>
    <p:sldId id="265" r:id="rId11"/>
    <p:sldId id="267" r:id="rId12"/>
    <p:sldId id="270" r:id="rId13"/>
    <p:sldId id="271" r:id="rId14"/>
    <p:sldId id="272" r:id="rId15"/>
    <p:sldId id="273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E48EF-1456-41F7-A324-BFD9560FE12F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BF24C-4E07-469D-8E18-052297839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334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A1A0-2707-4BAE-A526-E3E483BB9B51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1CD9-923D-4C71-B52C-E8323DF1B48B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696200" cy="762000"/>
          </a:xfrm>
        </p:spPr>
        <p:txBody>
          <a:bodyPr>
            <a:normAutofit/>
          </a:bodyPr>
          <a:lstStyle>
            <a:lvl1pPr>
              <a:defRPr sz="35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Courier New" pitchFamily="49" charset="0"/>
              <a:buChar char="o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900E3-154B-4E2A-ACF6-C43544D84CF8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9A1C-9AEA-4731-A716-CF8C7BD599D8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D781-704C-4F4B-846F-6D0E1D840EEA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F567-79F7-49C5-A548-27E95D5406DC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A9C6-3B41-4C29-8B49-F5108ED24EEB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0F9E-7CF3-42B0-B41D-6C594F5EDA03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1825-7717-4929-A053-1E6741FCD0CB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1583-95D5-4B12-82D3-004858692A93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55160-1FAB-4985-928B-7CCB1A192D41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97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97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152400"/>
            <a:ext cx="685800" cy="115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533400" y="1524000"/>
            <a:ext cx="0" cy="45720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219200" y="381000"/>
            <a:ext cx="76962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8" descr="vt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243480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Connector 17"/>
          <p:cNvCxnSpPr/>
          <p:nvPr userDrawn="1"/>
        </p:nvCxnSpPr>
        <p:spPr>
          <a:xfrm flipH="1">
            <a:off x="1219200" y="6477000"/>
            <a:ext cx="1828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Computational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Related Efforts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Principles: Categories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314604"/>
            <a:ext cx="6453538" cy="4857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06639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Principles – Design and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“Computing professionals follow </a:t>
            </a:r>
            <a:r>
              <a:rPr lang="en-US" dirty="0"/>
              <a:t>principles of </a:t>
            </a:r>
            <a:r>
              <a:rPr lang="en-US" dirty="0" smtClean="0"/>
              <a:t>design that </a:t>
            </a:r>
            <a:r>
              <a:rPr lang="en-US" dirty="0"/>
              <a:t>enable them to </a:t>
            </a:r>
            <a:r>
              <a:rPr lang="en-US" dirty="0" smtClean="0"/>
              <a:t>harness mechanics </a:t>
            </a:r>
            <a:r>
              <a:rPr lang="en-US" dirty="0"/>
              <a:t>in the service </a:t>
            </a:r>
            <a:r>
              <a:rPr lang="en-US" dirty="0" smtClean="0"/>
              <a:t>of users </a:t>
            </a:r>
            <a:r>
              <a:rPr lang="en-US" dirty="0"/>
              <a:t>and customers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Principles	</a:t>
            </a:r>
          </a:p>
          <a:p>
            <a:pPr lvl="2"/>
            <a:r>
              <a:rPr lang="en-US" dirty="0" smtClean="0"/>
              <a:t>Simplicity</a:t>
            </a:r>
          </a:p>
          <a:p>
            <a:pPr lvl="2"/>
            <a:r>
              <a:rPr lang="en-US" dirty="0" smtClean="0"/>
              <a:t>Performance</a:t>
            </a:r>
          </a:p>
          <a:p>
            <a:pPr lvl="2"/>
            <a:r>
              <a:rPr lang="en-US" dirty="0" smtClean="0"/>
              <a:t>Reliability</a:t>
            </a:r>
          </a:p>
          <a:p>
            <a:pPr lvl="2"/>
            <a:r>
              <a:rPr lang="en-US" dirty="0" err="1" smtClean="0"/>
              <a:t>Evolvability</a:t>
            </a:r>
            <a:endParaRPr lang="en-US" dirty="0" smtClean="0"/>
          </a:p>
          <a:p>
            <a:pPr lvl="2"/>
            <a:r>
              <a:rPr lang="en-US" dirty="0" smtClean="0"/>
              <a:t>Security</a:t>
            </a:r>
          </a:p>
          <a:p>
            <a:r>
              <a:rPr lang="en-US" dirty="0" smtClean="0"/>
              <a:t>Practices</a:t>
            </a:r>
          </a:p>
          <a:p>
            <a:pPr lvl="1"/>
            <a:r>
              <a:rPr lang="en-US" dirty="0" smtClean="0"/>
              <a:t>Programming</a:t>
            </a:r>
            <a:endParaRPr lang="en-US" dirty="0"/>
          </a:p>
          <a:p>
            <a:pPr lvl="1"/>
            <a:r>
              <a:rPr lang="en-US" dirty="0"/>
              <a:t>Engineering of systems</a:t>
            </a:r>
          </a:p>
          <a:p>
            <a:pPr lvl="1"/>
            <a:r>
              <a:rPr lang="en-US" dirty="0" smtClean="0"/>
              <a:t>Modeling and Validation</a:t>
            </a:r>
          </a:p>
          <a:p>
            <a:pPr lvl="1"/>
            <a:r>
              <a:rPr lang="en-US" dirty="0" smtClean="0"/>
              <a:t>Innovating</a:t>
            </a:r>
            <a:endParaRPr lang="en-US" dirty="0"/>
          </a:p>
          <a:p>
            <a:pPr lvl="1"/>
            <a:r>
              <a:rPr lang="en-US" dirty="0"/>
              <a:t>Applying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0594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Denning’s 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382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Premise (possibly misplaced?)</a:t>
            </a:r>
          </a:p>
          <a:p>
            <a:pPr lvl="1"/>
            <a:r>
              <a:rPr lang="en-US" dirty="0" smtClean="0"/>
              <a:t>“Computational </a:t>
            </a:r>
            <a:r>
              <a:rPr lang="en-US" dirty="0" smtClean="0"/>
              <a:t>thinking is </a:t>
            </a:r>
            <a:r>
              <a:rPr lang="en-US" dirty="0" smtClean="0"/>
              <a:t>seen by </a:t>
            </a:r>
            <a:r>
              <a:rPr lang="en-US" dirty="0" smtClean="0"/>
              <a:t>its adherents as a novel way to </a:t>
            </a:r>
            <a:r>
              <a:rPr lang="en-US" dirty="0" smtClean="0"/>
              <a:t>say what </a:t>
            </a:r>
            <a:r>
              <a:rPr lang="en-US" dirty="0" smtClean="0"/>
              <a:t>the core of the </a:t>
            </a:r>
            <a:r>
              <a:rPr lang="en-US" dirty="0" smtClean="0"/>
              <a:t>field </a:t>
            </a:r>
            <a:r>
              <a:rPr lang="en-US" dirty="0" smtClean="0"/>
              <a:t>is about, </a:t>
            </a:r>
            <a:r>
              <a:rPr lang="en-US" dirty="0" smtClean="0"/>
              <a:t>a lever </a:t>
            </a:r>
            <a:r>
              <a:rPr lang="en-US" dirty="0" smtClean="0"/>
              <a:t>to reverse the decline of </a:t>
            </a:r>
            <a:r>
              <a:rPr lang="en-US" dirty="0" smtClean="0"/>
              <a:t>enrollments, and </a:t>
            </a:r>
            <a:r>
              <a:rPr lang="en-US" dirty="0" smtClean="0"/>
              <a:t>a rationale for </a:t>
            </a:r>
            <a:r>
              <a:rPr lang="en-US" dirty="0" smtClean="0"/>
              <a:t>accepting computer </a:t>
            </a:r>
            <a:r>
              <a:rPr lang="en-US" dirty="0" smtClean="0"/>
              <a:t>science as a legitimate </a:t>
            </a:r>
            <a:r>
              <a:rPr lang="en-US" dirty="0" smtClean="0"/>
              <a:t>field of </a:t>
            </a:r>
            <a:r>
              <a:rPr lang="en-US" dirty="0" smtClean="0"/>
              <a:t>science</a:t>
            </a:r>
            <a:r>
              <a:rPr lang="en-US" dirty="0" smtClean="0"/>
              <a:t>.” [Denning 09]</a:t>
            </a:r>
          </a:p>
          <a:p>
            <a:r>
              <a:rPr lang="en-US" dirty="0" smtClean="0"/>
              <a:t>Questions (are these fair questions?) [Denning 09]</a:t>
            </a:r>
          </a:p>
          <a:p>
            <a:pPr lvl="1"/>
            <a:r>
              <a:rPr lang="en-US" dirty="0" smtClean="0"/>
              <a:t>“Is </a:t>
            </a:r>
            <a:r>
              <a:rPr lang="en-US" dirty="0" smtClean="0"/>
              <a:t>computational thinking </a:t>
            </a:r>
            <a:r>
              <a:rPr lang="en-US" dirty="0" smtClean="0"/>
              <a:t>a unique </a:t>
            </a:r>
            <a:r>
              <a:rPr lang="en-US" dirty="0" smtClean="0"/>
              <a:t>and distinctive </a:t>
            </a:r>
            <a:r>
              <a:rPr lang="en-US" dirty="0" smtClean="0"/>
              <a:t>characterization of </a:t>
            </a:r>
            <a:r>
              <a:rPr lang="en-US" dirty="0" smtClean="0"/>
              <a:t>computer </a:t>
            </a:r>
            <a:r>
              <a:rPr lang="en-US" dirty="0" smtClean="0"/>
              <a:t>science?”</a:t>
            </a:r>
          </a:p>
          <a:p>
            <a:pPr lvl="1"/>
            <a:r>
              <a:rPr lang="en-US" dirty="0" smtClean="0"/>
              <a:t>“Is </a:t>
            </a:r>
            <a:r>
              <a:rPr lang="en-US" dirty="0" smtClean="0"/>
              <a:t>computational thinking an </a:t>
            </a:r>
            <a:r>
              <a:rPr lang="en-US" dirty="0" smtClean="0"/>
              <a:t>adequate characterization </a:t>
            </a:r>
            <a:r>
              <a:rPr lang="en-US" dirty="0" smtClean="0"/>
              <a:t>of </a:t>
            </a:r>
            <a:r>
              <a:rPr lang="en-US" dirty="0" smtClean="0"/>
              <a:t>computer science?”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Denning’s 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CT?</a:t>
            </a:r>
          </a:p>
          <a:p>
            <a:pPr lvl="1"/>
            <a:r>
              <a:rPr lang="en-US" dirty="0" smtClean="0"/>
              <a:t>Equates with “algorithmic thinking”</a:t>
            </a:r>
          </a:p>
          <a:p>
            <a:pPr lvl="1"/>
            <a:r>
              <a:rPr lang="en-US" dirty="0" smtClean="0"/>
              <a:t>“…it means a mental orientation to formulating problems as conversions of some input to an output and looking for algorithms to perform the conversion.”</a:t>
            </a:r>
          </a:p>
          <a:p>
            <a:pPr lvl="1"/>
            <a:r>
              <a:rPr lang="en-US" dirty="0" smtClean="0"/>
              <a:t>Expanded to include:</a:t>
            </a:r>
          </a:p>
          <a:p>
            <a:pPr lvl="2"/>
            <a:r>
              <a:rPr lang="en-US" dirty="0" smtClean="0"/>
              <a:t>Multiple levels of abstraction</a:t>
            </a:r>
          </a:p>
          <a:p>
            <a:pPr lvl="2"/>
            <a:r>
              <a:rPr lang="en-US" dirty="0" smtClean="0"/>
              <a:t>Algorithms developed using mathematics</a:t>
            </a:r>
          </a:p>
          <a:p>
            <a:pPr lvl="2"/>
            <a:r>
              <a:rPr lang="en-US" dirty="0" smtClean="0"/>
              <a:t>Scalability concerns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Denning’s 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Relates computational thinking to computational science </a:t>
            </a:r>
          </a:p>
          <a:p>
            <a:pPr lvl="1"/>
            <a:r>
              <a:rPr lang="en-US" dirty="0" smtClean="0"/>
              <a:t>“…computational </a:t>
            </a:r>
            <a:r>
              <a:rPr lang="en-US" dirty="0" smtClean="0"/>
              <a:t>science is </a:t>
            </a:r>
            <a:r>
              <a:rPr lang="en-US" dirty="0" smtClean="0"/>
              <a:t>seen in </a:t>
            </a:r>
            <a:r>
              <a:rPr lang="en-US" dirty="0" smtClean="0"/>
              <a:t>the other sciences not as a </a:t>
            </a:r>
            <a:r>
              <a:rPr lang="en-US" dirty="0" smtClean="0"/>
              <a:t>notion that </a:t>
            </a:r>
            <a:r>
              <a:rPr lang="en-US" dirty="0" smtClean="0"/>
              <a:t>flows out of computer science, </a:t>
            </a:r>
            <a:r>
              <a:rPr lang="en-US" dirty="0" smtClean="0"/>
              <a:t>but as </a:t>
            </a:r>
            <a:r>
              <a:rPr lang="en-US" dirty="0" smtClean="0"/>
              <a:t>a notion that flows from science itself</a:t>
            </a:r>
            <a:r>
              <a:rPr lang="en-US" dirty="0" smtClean="0"/>
              <a:t>.”</a:t>
            </a:r>
            <a:endParaRPr lang="en-US" dirty="0" smtClean="0"/>
          </a:p>
          <a:p>
            <a:pPr lvl="1"/>
            <a:r>
              <a:rPr lang="en-US" dirty="0" smtClean="0"/>
              <a:t>“Computational </a:t>
            </a:r>
            <a:r>
              <a:rPr lang="en-US" dirty="0" smtClean="0"/>
              <a:t>thinking is seen </a:t>
            </a:r>
            <a:r>
              <a:rPr lang="en-US" dirty="0" smtClean="0"/>
              <a:t>as a </a:t>
            </a:r>
            <a:r>
              <a:rPr lang="en-US" dirty="0" smtClean="0"/>
              <a:t>characteristic of this way of </a:t>
            </a:r>
            <a:r>
              <a:rPr lang="en-US" dirty="0" smtClean="0"/>
              <a:t>science. It </a:t>
            </a:r>
            <a:r>
              <a:rPr lang="en-US" dirty="0" smtClean="0"/>
              <a:t>is not seen as a distinctive feature </a:t>
            </a:r>
            <a:r>
              <a:rPr lang="en-US" dirty="0" smtClean="0"/>
              <a:t>of computer </a:t>
            </a:r>
            <a:r>
              <a:rPr lang="en-US" dirty="0" smtClean="0"/>
              <a:t>science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Does this misrepresent computational thinking?</a:t>
            </a:r>
          </a:p>
          <a:p>
            <a:r>
              <a:rPr lang="en-US" dirty="0" smtClean="0"/>
              <a:t>His conclusion:</a:t>
            </a:r>
          </a:p>
          <a:p>
            <a:pPr lvl="1"/>
            <a:r>
              <a:rPr lang="en-US" dirty="0" smtClean="0"/>
              <a:t>“Computation </a:t>
            </a:r>
            <a:r>
              <a:rPr lang="en-US" dirty="0" smtClean="0"/>
              <a:t>is widely accepted as </a:t>
            </a:r>
            <a:r>
              <a:rPr lang="en-US" dirty="0" smtClean="0"/>
              <a:t>a lens </a:t>
            </a:r>
            <a:r>
              <a:rPr lang="en-US" dirty="0" smtClean="0"/>
              <a:t>for looking at the world. We do </a:t>
            </a:r>
            <a:r>
              <a:rPr lang="en-US" dirty="0" smtClean="0"/>
              <a:t>not need </a:t>
            </a:r>
            <a:r>
              <a:rPr lang="en-US" dirty="0" smtClean="0"/>
              <a:t>to sell that idea. </a:t>
            </a:r>
            <a:r>
              <a:rPr lang="en-US" dirty="0" smtClean="0"/>
              <a:t>Computational thinking </a:t>
            </a:r>
            <a:r>
              <a:rPr lang="en-US" dirty="0" smtClean="0"/>
              <a:t>is one of the key practices </a:t>
            </a:r>
            <a:r>
              <a:rPr lang="en-US" dirty="0" smtClean="0"/>
              <a:t>of computer </a:t>
            </a:r>
            <a:r>
              <a:rPr lang="en-US" dirty="0" smtClean="0"/>
              <a:t>science. But it is not </a:t>
            </a:r>
            <a:r>
              <a:rPr lang="en-US" dirty="0" smtClean="0"/>
              <a:t>unique to </a:t>
            </a:r>
            <a:r>
              <a:rPr lang="en-US" dirty="0" smtClean="0"/>
              <a:t>computing and is not adequate </a:t>
            </a:r>
            <a:r>
              <a:rPr lang="en-US" dirty="0" smtClean="0"/>
              <a:t>to portray </a:t>
            </a:r>
            <a:r>
              <a:rPr lang="en-US" dirty="0" smtClean="0"/>
              <a:t>the whole of the field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“Computation </a:t>
            </a:r>
            <a:r>
              <a:rPr lang="en-US" dirty="0" smtClean="0"/>
              <a:t>is present </a:t>
            </a:r>
            <a:r>
              <a:rPr lang="en-US" dirty="0" smtClean="0"/>
              <a:t>in nature </a:t>
            </a:r>
            <a:r>
              <a:rPr lang="en-US" dirty="0" smtClean="0"/>
              <a:t>even when scientists are not </a:t>
            </a:r>
            <a:r>
              <a:rPr lang="en-US" dirty="0" smtClean="0"/>
              <a:t>observing it </a:t>
            </a:r>
            <a:r>
              <a:rPr lang="en-US" dirty="0" smtClean="0"/>
              <a:t>or thinking about it. </a:t>
            </a:r>
            <a:r>
              <a:rPr lang="en-US" dirty="0" smtClean="0"/>
              <a:t>Computation is </a:t>
            </a:r>
            <a:r>
              <a:rPr lang="en-US" dirty="0" smtClean="0"/>
              <a:t>more fundamental than </a:t>
            </a:r>
            <a:r>
              <a:rPr lang="en-US" dirty="0" smtClean="0"/>
              <a:t>computational thinking.”</a:t>
            </a:r>
          </a:p>
          <a:p>
            <a:r>
              <a:rPr lang="en-US" dirty="0" smtClean="0"/>
              <a:t>“The </a:t>
            </a:r>
            <a:r>
              <a:rPr lang="en-US" dirty="0" smtClean="0"/>
              <a:t>great principles </a:t>
            </a:r>
            <a:r>
              <a:rPr lang="en-US" dirty="0" smtClean="0"/>
              <a:t>framework reveals </a:t>
            </a:r>
            <a:r>
              <a:rPr lang="en-US" dirty="0" smtClean="0"/>
              <a:t>that there is something </a:t>
            </a:r>
            <a:r>
              <a:rPr lang="en-US" dirty="0" smtClean="0"/>
              <a:t>even more </a:t>
            </a:r>
            <a:r>
              <a:rPr lang="en-US" dirty="0" smtClean="0"/>
              <a:t>fundamental than an </a:t>
            </a:r>
            <a:r>
              <a:rPr lang="en-US" dirty="0" smtClean="0"/>
              <a:t>algorithm: the </a:t>
            </a:r>
            <a:r>
              <a:rPr lang="en-US" dirty="0" smtClean="0"/>
              <a:t>representation. </a:t>
            </a:r>
            <a:r>
              <a:rPr lang="en-US" dirty="0" smtClean="0"/>
              <a:t>Representations convey </a:t>
            </a:r>
            <a:r>
              <a:rPr lang="en-US" dirty="0" smtClean="0"/>
              <a:t>information. A computation </a:t>
            </a:r>
            <a:r>
              <a:rPr lang="en-US" dirty="0" smtClean="0"/>
              <a:t>is an </a:t>
            </a:r>
            <a:r>
              <a:rPr lang="en-US" dirty="0" smtClean="0"/>
              <a:t>evolving representation and an </a:t>
            </a:r>
            <a:r>
              <a:rPr lang="en-US" dirty="0" smtClean="0"/>
              <a:t>algorithm is </a:t>
            </a:r>
            <a:r>
              <a:rPr lang="en-US" dirty="0" smtClean="0"/>
              <a:t>a representation of a </a:t>
            </a:r>
            <a:r>
              <a:rPr lang="en-US" dirty="0" smtClean="0"/>
              <a:t>method to </a:t>
            </a:r>
            <a:r>
              <a:rPr lang="en-US" dirty="0" smtClean="0"/>
              <a:t>control the evolution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In the great principles framework “… computational thinking </a:t>
            </a:r>
            <a:r>
              <a:rPr lang="en-US" dirty="0" smtClean="0"/>
              <a:t>is not a principle; it is a </a:t>
            </a:r>
            <a:r>
              <a:rPr lang="en-US" dirty="0" smtClean="0"/>
              <a:t>practice. A </a:t>
            </a:r>
            <a:r>
              <a:rPr lang="en-US" dirty="0" smtClean="0"/>
              <a:t>practice is a way of doing </a:t>
            </a:r>
            <a:r>
              <a:rPr lang="en-US" dirty="0" smtClean="0"/>
              <a:t>things at </a:t>
            </a:r>
            <a:r>
              <a:rPr lang="en-US" dirty="0" smtClean="0"/>
              <a:t>which we can develop various </a:t>
            </a:r>
            <a:r>
              <a:rPr lang="en-US" dirty="0" smtClean="0"/>
              <a:t>levels of </a:t>
            </a:r>
            <a:r>
              <a:rPr lang="en-US" dirty="0" smtClean="0"/>
              <a:t>skill</a:t>
            </a:r>
            <a:r>
              <a:rPr lang="en-US" dirty="0" smtClean="0"/>
              <a:t>.”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i="1" dirty="0" smtClean="0"/>
              <a:t>[CSP] CS Principles. http</a:t>
            </a:r>
            <a:r>
              <a:rPr lang="en-US" sz="2000" i="1" dirty="0"/>
              <a:t>://www.csprinciples.org/</a:t>
            </a:r>
          </a:p>
          <a:p>
            <a:r>
              <a:rPr lang="en-US" sz="2000" i="1" dirty="0" smtClean="0"/>
              <a:t>[NRC 2004] Computer </a:t>
            </a:r>
            <a:r>
              <a:rPr lang="en-US" sz="2000" i="1" dirty="0"/>
              <a:t>Science: Reflections on the Field, Reflections from the Field</a:t>
            </a:r>
            <a:r>
              <a:rPr lang="en-US" sz="2000" dirty="0"/>
              <a:t>. 2004, National Research Council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[Denning 2003] Peter Denning, Great Principles of Computing, Communications of the ACM , 46(11), November 2003, p. 15-20.</a:t>
            </a:r>
          </a:p>
          <a:p>
            <a:r>
              <a:rPr lang="en-US" sz="2000" dirty="0" smtClean="0"/>
              <a:t>[Denning 2009] Peter Denning, Beyond Computational Thinking, </a:t>
            </a:r>
            <a:r>
              <a:rPr lang="en-US" sz="2000" dirty="0"/>
              <a:t>Communications of the ACM , </a:t>
            </a:r>
            <a:r>
              <a:rPr lang="en-US" sz="2000" dirty="0" smtClean="0"/>
              <a:t>52(6), June 2009, p. 28-30.</a:t>
            </a:r>
            <a:endParaRPr lang="en-US" sz="2000" dirty="0"/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467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Principles – Big </a:t>
            </a:r>
            <a:r>
              <a:rPr lang="en-US" dirty="0"/>
              <a:t>I</a:t>
            </a:r>
            <a:r>
              <a:rPr lang="en-US" dirty="0" smtClean="0"/>
              <a:t>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Computing is a creative human activity that engenders innovation and promotes exploration.</a:t>
            </a:r>
          </a:p>
          <a:p>
            <a:r>
              <a:rPr lang="en-US" dirty="0" smtClean="0"/>
              <a:t>Abstraction reduces information and detail to focus on concepts relevant to understanding and solving problems.</a:t>
            </a:r>
          </a:p>
          <a:p>
            <a:r>
              <a:rPr lang="en-US" dirty="0" smtClean="0"/>
              <a:t>Data and information facilitate the creation of knowledge.</a:t>
            </a:r>
          </a:p>
          <a:p>
            <a:r>
              <a:rPr lang="en-US" dirty="0" smtClean="0"/>
              <a:t>Algorithms are tools for developing and expressing solutions to computational problems.</a:t>
            </a:r>
          </a:p>
          <a:p>
            <a:r>
              <a:rPr lang="en-US" dirty="0" smtClean="0"/>
              <a:t>Programming is a creative process that produces computational artifacts.</a:t>
            </a:r>
          </a:p>
          <a:p>
            <a:r>
              <a:rPr lang="en-US" dirty="0" smtClean="0"/>
              <a:t>Digital devices, systems, and the networks that interconnect them enable and foster computational approaches to solving problems.</a:t>
            </a:r>
          </a:p>
          <a:p>
            <a:r>
              <a:rPr lang="en-US" dirty="0" smtClean="0"/>
              <a:t>Computing enables innovation in other fields including science, social science, humanities, arts, medicine, engineering, and business.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Principles -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Analyzing problems, artifacts, and effects of computation</a:t>
            </a:r>
          </a:p>
          <a:p>
            <a:r>
              <a:rPr lang="en-US" dirty="0" smtClean="0"/>
              <a:t>Creating and using computational artifacts, computational models</a:t>
            </a:r>
          </a:p>
          <a:p>
            <a:r>
              <a:rPr lang="en-US" dirty="0" smtClean="0"/>
              <a:t>Communicating processes and results</a:t>
            </a:r>
          </a:p>
          <a:p>
            <a:r>
              <a:rPr lang="en-US" dirty="0" smtClean="0"/>
              <a:t>Connecting computation with mathematics, science, engineering</a:t>
            </a:r>
          </a:p>
          <a:p>
            <a:r>
              <a:rPr lang="en-US" dirty="0" smtClean="0"/>
              <a:t>Work effectively in teams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 Fox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Derived from experience with LIKES project</a:t>
            </a:r>
          </a:p>
          <a:p>
            <a:r>
              <a:rPr lang="en-US" dirty="0" smtClean="0"/>
              <a:t>What others want from CS</a:t>
            </a:r>
          </a:p>
          <a:p>
            <a:pPr lvl="1"/>
            <a:r>
              <a:rPr lang="en-US" dirty="0" smtClean="0"/>
              <a:t>Modeling and simulation (prediction, analysis,…)</a:t>
            </a:r>
          </a:p>
          <a:p>
            <a:pPr lvl="1"/>
            <a:r>
              <a:rPr lang="en-US" dirty="0" smtClean="0"/>
              <a:t>Representation (data, knowledge,…)</a:t>
            </a:r>
          </a:p>
          <a:p>
            <a:pPr lvl="1"/>
            <a:r>
              <a:rPr lang="en-US" dirty="0" smtClean="0"/>
              <a:t>Interaction (HCI, VR, graphics,…)</a:t>
            </a:r>
          </a:p>
          <a:p>
            <a:pPr lvl="1"/>
            <a:r>
              <a:rPr lang="en-US" dirty="0" smtClean="0"/>
              <a:t>Algorithms (workflows, procedures,…)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Perspective on Computer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4953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Sponsored by National Research Council</a:t>
            </a:r>
          </a:p>
          <a:p>
            <a:r>
              <a:rPr lang="en-US" dirty="0" smtClean="0"/>
              <a:t>Focuses on research areas</a:t>
            </a:r>
          </a:p>
          <a:p>
            <a:r>
              <a:rPr lang="en-US" dirty="0" smtClean="0"/>
              <a:t>“…the </a:t>
            </a:r>
            <a:r>
              <a:rPr lang="en-US" dirty="0"/>
              <a:t>discussion that follows does not aim to explicitly or </a:t>
            </a:r>
            <a:r>
              <a:rPr lang="en-US" dirty="0" smtClean="0"/>
              <a:t>comprehensively </a:t>
            </a:r>
            <a:r>
              <a:rPr lang="en-US" dirty="0"/>
              <a:t>define computer science or to catalog all of the research </a:t>
            </a:r>
            <a:r>
              <a:rPr lang="en-US" dirty="0" smtClean="0"/>
              <a:t>areas. Instead</a:t>
            </a:r>
            <a:r>
              <a:rPr lang="en-US" dirty="0"/>
              <a:t>, the approach is to indicate and illustrate the </a:t>
            </a:r>
            <a:r>
              <a:rPr lang="en-US" dirty="0" smtClean="0"/>
              <a:t>essential character </a:t>
            </a:r>
            <a:r>
              <a:rPr lang="en-US" dirty="0"/>
              <a:t>of the field through a sampling </a:t>
            </a:r>
            <a:r>
              <a:rPr lang="en-US" dirty="0" smtClean="0"/>
              <a:t>of representative </a:t>
            </a:r>
            <a:r>
              <a:rPr lang="en-US" dirty="0"/>
              <a:t>topics</a:t>
            </a:r>
            <a:r>
              <a:rPr lang="en-US" dirty="0" smtClean="0"/>
              <a:t>.” [p 11-12]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 descr="http://images.nap.edu/images/cover.php?id=11106&amp;type=covers4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362869"/>
            <a:ext cx="2775232" cy="423068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24847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Representative Topics in 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153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Computer Science Research </a:t>
            </a:r>
            <a:r>
              <a:rPr lang="en-US" dirty="0" smtClean="0"/>
              <a:t>[NRC 2004]</a:t>
            </a:r>
          </a:p>
          <a:p>
            <a:pPr lvl="1"/>
            <a:r>
              <a:rPr lang="en-US" dirty="0" smtClean="0"/>
              <a:t>Involves </a:t>
            </a:r>
            <a:r>
              <a:rPr lang="en-US" b="1" dirty="0"/>
              <a:t>Symbols</a:t>
            </a:r>
            <a:r>
              <a:rPr lang="en-US" dirty="0"/>
              <a:t> and </a:t>
            </a:r>
            <a:r>
              <a:rPr lang="en-US" dirty="0" smtClean="0"/>
              <a:t>Their Manipulation</a:t>
            </a:r>
            <a:r>
              <a:rPr lang="en-US" dirty="0"/>
              <a:t>, </a:t>
            </a:r>
          </a:p>
          <a:p>
            <a:pPr lvl="1"/>
            <a:r>
              <a:rPr lang="en-US" dirty="0" smtClean="0"/>
              <a:t>Involves </a:t>
            </a:r>
            <a:r>
              <a:rPr lang="en-US" dirty="0"/>
              <a:t>the Creation </a:t>
            </a:r>
            <a:r>
              <a:rPr lang="en-US" dirty="0" smtClean="0"/>
              <a:t>and Manipulation </a:t>
            </a:r>
            <a:r>
              <a:rPr lang="en-US" dirty="0"/>
              <a:t>of </a:t>
            </a:r>
            <a:r>
              <a:rPr lang="en-US" b="1" dirty="0" smtClean="0"/>
              <a:t>Abstraction</a:t>
            </a:r>
            <a:endParaRPr lang="en-US" b="1" dirty="0"/>
          </a:p>
          <a:p>
            <a:pPr lvl="1"/>
            <a:r>
              <a:rPr lang="en-US" dirty="0" smtClean="0"/>
              <a:t>Creates </a:t>
            </a:r>
            <a:r>
              <a:rPr lang="en-US" dirty="0"/>
              <a:t>and </a:t>
            </a:r>
            <a:r>
              <a:rPr lang="en-US" dirty="0" smtClean="0"/>
              <a:t>Studies </a:t>
            </a:r>
            <a:r>
              <a:rPr lang="en-US" b="1" dirty="0" smtClean="0"/>
              <a:t>Algorithms</a:t>
            </a:r>
            <a:endParaRPr lang="en-US" b="1" dirty="0"/>
          </a:p>
          <a:p>
            <a:pPr lvl="1"/>
            <a:r>
              <a:rPr lang="en-US" dirty="0" smtClean="0"/>
              <a:t>Creates </a:t>
            </a:r>
            <a:r>
              <a:rPr lang="en-US" b="1" dirty="0"/>
              <a:t>Artificial </a:t>
            </a:r>
            <a:r>
              <a:rPr lang="en-US" b="1" dirty="0" smtClean="0"/>
              <a:t>Constructs</a:t>
            </a:r>
            <a:r>
              <a:rPr lang="en-US" dirty="0" smtClean="0"/>
              <a:t>, Notably </a:t>
            </a:r>
            <a:r>
              <a:rPr lang="en-US" dirty="0"/>
              <a:t>Unlimited by Physical </a:t>
            </a:r>
            <a:r>
              <a:rPr lang="en-US" dirty="0" smtClean="0"/>
              <a:t>Laws</a:t>
            </a:r>
            <a:endParaRPr lang="en-US" dirty="0"/>
          </a:p>
          <a:p>
            <a:pPr lvl="1"/>
            <a:r>
              <a:rPr lang="en-US" dirty="0" smtClean="0"/>
              <a:t>Exploits </a:t>
            </a:r>
            <a:r>
              <a:rPr lang="en-US" dirty="0"/>
              <a:t>and </a:t>
            </a:r>
            <a:r>
              <a:rPr lang="en-US" dirty="0" smtClean="0"/>
              <a:t>Addresses </a:t>
            </a:r>
            <a:r>
              <a:rPr lang="en-US" b="1" dirty="0" smtClean="0"/>
              <a:t>Exponential Growth</a:t>
            </a:r>
            <a:endParaRPr lang="en-US" b="1" dirty="0"/>
          </a:p>
          <a:p>
            <a:pPr lvl="1"/>
            <a:r>
              <a:rPr lang="en-US" dirty="0" smtClean="0"/>
              <a:t>Seeks </a:t>
            </a:r>
            <a:r>
              <a:rPr lang="en-US" dirty="0"/>
              <a:t>the </a:t>
            </a:r>
            <a:r>
              <a:rPr lang="en-US" b="1" dirty="0"/>
              <a:t>Fundamental Limits </a:t>
            </a:r>
            <a:r>
              <a:rPr lang="en-US" dirty="0" smtClean="0"/>
              <a:t>on What </a:t>
            </a:r>
            <a:r>
              <a:rPr lang="en-US" dirty="0"/>
              <a:t>Can Be </a:t>
            </a:r>
            <a:r>
              <a:rPr lang="en-US" dirty="0" smtClean="0"/>
              <a:t>Computed</a:t>
            </a:r>
            <a:endParaRPr lang="en-US" dirty="0"/>
          </a:p>
          <a:p>
            <a:pPr lvl="1"/>
            <a:r>
              <a:rPr lang="en-US" dirty="0" smtClean="0"/>
              <a:t>Often </a:t>
            </a:r>
            <a:r>
              <a:rPr lang="en-US" dirty="0"/>
              <a:t>Focuses on the </a:t>
            </a:r>
            <a:r>
              <a:rPr lang="en-US" b="1" dirty="0" smtClean="0"/>
              <a:t>Complex, Analytic</a:t>
            </a:r>
            <a:r>
              <a:rPr lang="en-US" b="1" dirty="0"/>
              <a:t>, Rational Action That Is Associated </a:t>
            </a:r>
            <a:r>
              <a:rPr lang="en-US" b="1" dirty="0" smtClean="0"/>
              <a:t>with Human Intelligence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4087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4114800" cy="4057650"/>
          </a:xfrm>
          <a:ln>
            <a:noFill/>
          </a:ln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Computing mechanics</a:t>
            </a:r>
          </a:p>
          <a:p>
            <a:pPr lvl="1"/>
            <a:r>
              <a:rPr lang="en-US" dirty="0" smtClean="0"/>
              <a:t>The laws governing computations</a:t>
            </a:r>
          </a:p>
          <a:p>
            <a:r>
              <a:rPr lang="en-US" dirty="0" smtClean="0"/>
              <a:t>Design principles</a:t>
            </a:r>
          </a:p>
          <a:p>
            <a:pPr lvl="1"/>
            <a:r>
              <a:rPr lang="en-US" dirty="0" smtClean="0"/>
              <a:t>Conventions for </a:t>
            </a:r>
            <a:br>
              <a:rPr lang="en-US" dirty="0" smtClean="0"/>
            </a:br>
            <a:r>
              <a:rPr lang="en-US" dirty="0" smtClean="0"/>
              <a:t>designing computations</a:t>
            </a:r>
          </a:p>
          <a:p>
            <a:r>
              <a:rPr lang="en-US" dirty="0" smtClean="0"/>
              <a:t>Computing practices</a:t>
            </a:r>
          </a:p>
          <a:p>
            <a:pPr lvl="1"/>
            <a:r>
              <a:rPr lang="en-US" dirty="0" smtClean="0"/>
              <a:t>Standards for implementation</a:t>
            </a:r>
          </a:p>
          <a:p>
            <a:r>
              <a:rPr lang="en-US" dirty="0" smtClean="0"/>
              <a:t>Core technologies</a:t>
            </a:r>
          </a:p>
          <a:p>
            <a:pPr lvl="1"/>
            <a:r>
              <a:rPr lang="en-US" dirty="0" smtClean="0"/>
              <a:t>Shared attributes of application domains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81200"/>
            <a:ext cx="4457700" cy="334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24869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Justification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7772400" cy="11429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Each major element has a characteristic question that justifies its place in the hierarchy and exposes the integral role of practice.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7" y="2895600"/>
            <a:ext cx="7734300" cy="304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00631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“</a:t>
            </a:r>
            <a:r>
              <a:rPr lang="en-US" dirty="0" smtClean="0"/>
              <a:t>The </a:t>
            </a:r>
            <a:r>
              <a:rPr lang="en-US" dirty="0"/>
              <a:t>principles of </a:t>
            </a:r>
            <a:r>
              <a:rPr lang="en-US" dirty="0" smtClean="0"/>
              <a:t>a field </a:t>
            </a:r>
            <a:r>
              <a:rPr lang="en-US" dirty="0"/>
              <a:t>are actually a set of </a:t>
            </a:r>
            <a:r>
              <a:rPr lang="en-US" dirty="0" smtClean="0"/>
              <a:t>interwoven stories </a:t>
            </a:r>
            <a:r>
              <a:rPr lang="en-US" dirty="0"/>
              <a:t>about the structure </a:t>
            </a:r>
            <a:r>
              <a:rPr lang="en-US" dirty="0" smtClean="0"/>
              <a:t>and behavior </a:t>
            </a:r>
            <a:r>
              <a:rPr lang="en-US" dirty="0"/>
              <a:t>of field elements</a:t>
            </a:r>
            <a:r>
              <a:rPr lang="en-US" dirty="0" smtClean="0"/>
              <a:t>.” [Denning 2003]</a:t>
            </a:r>
          </a:p>
          <a:p>
            <a:r>
              <a:rPr lang="en-US" dirty="0" smtClean="0"/>
              <a:t>Computer Science is seen as Computing Mechanics in parallel to the use of the term “mechanics” in other disciplines</a:t>
            </a:r>
          </a:p>
          <a:p>
            <a:r>
              <a:rPr lang="en-US" dirty="0" smtClean="0"/>
              <a:t>“Computing Mechanics deals with </a:t>
            </a:r>
            <a:r>
              <a:rPr lang="en-US" dirty="0"/>
              <a:t>the structure and operation </a:t>
            </a:r>
            <a:r>
              <a:rPr lang="en-US" dirty="0" smtClean="0"/>
              <a:t>of computations. It does so with stories … [that] I could group … into the five categories.” </a:t>
            </a:r>
            <a:r>
              <a:rPr lang="en-US" dirty="0"/>
              <a:t>[Denning 2003</a:t>
            </a:r>
            <a:r>
              <a:rPr lang="en-US" dirty="0" smtClean="0"/>
              <a:t>]</a:t>
            </a:r>
          </a:p>
          <a:p>
            <a:r>
              <a:rPr lang="en-US" dirty="0" smtClean="0"/>
              <a:t>It is “better to view the categories as windows into computing mechanics.” </a:t>
            </a:r>
            <a:r>
              <a:rPr lang="en-US" dirty="0"/>
              <a:t>[Denning 2003]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3759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1001</Words>
  <Application>Microsoft Office PowerPoint</Application>
  <PresentationFormat>On-screen Show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Computational Thinking</vt:lpstr>
      <vt:lpstr>CS Principles – Big Ideas</vt:lpstr>
      <vt:lpstr>CS Principles - Practices</vt:lpstr>
      <vt:lpstr>Ed Fox Categories</vt:lpstr>
      <vt:lpstr>A Perspective on Computer Science</vt:lpstr>
      <vt:lpstr>Representative Topics in CS</vt:lpstr>
      <vt:lpstr>Great Principles</vt:lpstr>
      <vt:lpstr>Justification questions</vt:lpstr>
      <vt:lpstr>Great Principles</vt:lpstr>
      <vt:lpstr>Great Principles: Categories</vt:lpstr>
      <vt:lpstr>Great Principles – Design and Practice</vt:lpstr>
      <vt:lpstr>Denning’s Criticism</vt:lpstr>
      <vt:lpstr>Denning’s Criticism</vt:lpstr>
      <vt:lpstr>Denning’s Criticism</vt:lpstr>
      <vt:lpstr>Interesting Observations</vt:lpstr>
      <vt:lpstr>References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Thinking</dc:title>
  <dc:creator>Dennis Kafura</dc:creator>
  <cp:lastModifiedBy>Dennis Kafura</cp:lastModifiedBy>
  <cp:revision>20</cp:revision>
  <dcterms:created xsi:type="dcterms:W3CDTF">2013-08-26T14:00:27Z</dcterms:created>
  <dcterms:modified xsi:type="dcterms:W3CDTF">2013-09-10T14:04:06Z</dcterms:modified>
</cp:coreProperties>
</file>