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0" r:id="rId3"/>
    <p:sldId id="266" r:id="rId4"/>
    <p:sldId id="257" r:id="rId5"/>
    <p:sldId id="258" r:id="rId6"/>
    <p:sldId id="261" r:id="rId7"/>
    <p:sldId id="262" r:id="rId8"/>
    <p:sldId id="267" r:id="rId9"/>
    <p:sldId id="264" r:id="rId10"/>
    <p:sldId id="263" r:id="rId11"/>
    <p:sldId id="259" r:id="rId12"/>
    <p:sldId id="268" r:id="rId13"/>
    <p:sldId id="270" r:id="rId14"/>
    <p:sldId id="273" r:id="rId15"/>
    <p:sldId id="271" r:id="rId16"/>
    <p:sldId id="274" r:id="rId17"/>
    <p:sldId id="272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992" autoAdjust="0"/>
  </p:normalViewPr>
  <p:slideViewPr>
    <p:cSldViewPr>
      <p:cViewPr varScale="1">
        <p:scale>
          <a:sx n="72" d="100"/>
          <a:sy n="72" d="100"/>
        </p:scale>
        <p:origin x="-18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-2832" y="-11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EA7C2-5F00-C74F-85BF-79BCC4C3AF7F}" type="datetimeFigureOut">
              <a:rPr lang="en-US" smtClean="0"/>
              <a:pPr/>
              <a:t>9/27/2013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CCBC5-7C87-3240-A385-0D837F6E2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7633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E48EF-1456-41F7-A324-BFD9560FE12F}" type="datetimeFigureOut">
              <a:rPr lang="en-US" smtClean="0"/>
              <a:pPr/>
              <a:t>9/27/2013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BF24C-4E07-469D-8E18-052297839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30833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400" kern="1200">
        <a:solidFill>
          <a:schemeClr val="tx1"/>
        </a:solidFill>
        <a:latin typeface="Comic Sans MS"/>
        <a:ea typeface="+mn-ea"/>
        <a:cs typeface="Comic Sans MS"/>
      </a:defRPr>
    </a:lvl1pPr>
    <a:lvl2pPr marL="457200" algn="l" defTabSz="914400" rtl="0" eaLnBrk="1" latinLnBrk="0" hangingPunct="1">
      <a:defRPr sz="1400" kern="1200">
        <a:solidFill>
          <a:schemeClr val="tx1"/>
        </a:solidFill>
        <a:latin typeface="Comic Sans MS"/>
        <a:ea typeface="+mn-ea"/>
        <a:cs typeface="Comic Sans MS"/>
      </a:defRPr>
    </a:lvl2pPr>
    <a:lvl3pPr marL="914400" algn="l" defTabSz="914400" rtl="0" eaLnBrk="1" latinLnBrk="0" hangingPunct="1">
      <a:defRPr sz="1400" kern="1200">
        <a:solidFill>
          <a:schemeClr val="tx1"/>
        </a:solidFill>
        <a:latin typeface="Comic Sans MS"/>
        <a:ea typeface="+mn-ea"/>
        <a:cs typeface="Comic Sans MS"/>
      </a:defRPr>
    </a:lvl3pPr>
    <a:lvl4pPr marL="1371600" algn="l" defTabSz="914400" rtl="0" eaLnBrk="1" latinLnBrk="0" hangingPunct="1">
      <a:defRPr sz="1400" kern="1200">
        <a:solidFill>
          <a:schemeClr val="tx1"/>
        </a:solidFill>
        <a:latin typeface="Comic Sans MS"/>
        <a:ea typeface="+mn-ea"/>
        <a:cs typeface="Comic Sans MS"/>
      </a:defRPr>
    </a:lvl4pPr>
    <a:lvl5pPr marL="1828800" algn="l" defTabSz="914400" rtl="0" eaLnBrk="1" latinLnBrk="0" hangingPunct="1">
      <a:defRPr sz="1400" kern="1200">
        <a:solidFill>
          <a:schemeClr val="tx1"/>
        </a:solidFill>
        <a:latin typeface="Comic Sans MS"/>
        <a:ea typeface="+mn-ea"/>
        <a:cs typeface="Comic Sans M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BF24C-4E07-469D-8E18-052297839F0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9468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Tracing interaction between SE</a:t>
            </a:r>
            <a:r>
              <a:rPr lang="en-US" baseline="0" dirty="0" smtClean="0"/>
              <a:t> and PL researchers – see our TOSEM 2007 paper on this topic, how the 2 disciplines interacted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Most of lecture is from the TSE and TOSEM papers – I didn’t find the IEEE SW paper very illuminating.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BF24C-4E07-469D-8E18-052297839F0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8030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Both focus on software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BF24C-4E07-469D-8E18-052297839F0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1093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BF24C-4E07-469D-8E18-052297839F0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7242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Abstraction</a:t>
            </a:r>
            <a:r>
              <a:rPr lang="en-US" baseline="0" dirty="0" smtClean="0"/>
              <a:t> thought of as building a model; what questions need  to be asked during this task.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BF24C-4E07-469D-8E18-052297839F0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5091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GOTOs</a:t>
            </a:r>
            <a:r>
              <a:rPr lang="en-US" baseline="0" dirty="0" smtClean="0"/>
              <a:t> led to spaghetti code.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BF24C-4E07-469D-8E18-052297839F0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7552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User defined data types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Structs</a:t>
            </a:r>
            <a:r>
              <a:rPr lang="en-US" baseline="0" dirty="0" smtClean="0"/>
              <a:t> in C and Records in Pascal; heterogeneous collections of related data – not like </a:t>
            </a:r>
          </a:p>
          <a:p>
            <a:r>
              <a:rPr lang="en-US" baseline="0" dirty="0" smtClean="0"/>
              <a:t>Homogeneous collections of data in Fortran;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Nicholas</a:t>
            </a:r>
            <a:r>
              <a:rPr lang="en-US" baseline="0" dirty="0" smtClean="0"/>
              <a:t> Wirth on Successive refinement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BF24C-4E07-469D-8E18-052297839F0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2127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7696200" cy="762000"/>
          </a:xfrm>
        </p:spPr>
        <p:txBody>
          <a:bodyPr>
            <a:normAutofit/>
          </a:bodyPr>
          <a:lstStyle>
            <a:lvl1pPr>
              <a:defRPr sz="35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Courier New" pitchFamily="49" charset="0"/>
              <a:buChar char="o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97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97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152400"/>
            <a:ext cx="685800" cy="1152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533400" y="1524000"/>
            <a:ext cx="0" cy="45720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219200" y="381000"/>
            <a:ext cx="76962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8" descr="vt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243480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Connector 17"/>
          <p:cNvCxnSpPr/>
          <p:nvPr userDrawn="1"/>
        </p:nvCxnSpPr>
        <p:spPr>
          <a:xfrm flipH="1">
            <a:off x="1219200" y="6477000"/>
            <a:ext cx="1828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800000"/>
          </a:solidFill>
          <a:latin typeface="Comic Sans MS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Comic Sans MS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Comic Sans MS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omic Sans MS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Comic Sans MS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Comic Sans MS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Computational Thinking: </a:t>
            </a:r>
            <a:br>
              <a:rPr lang="en-US" dirty="0" smtClean="0">
                <a:latin typeface="Comic Sans MS"/>
                <a:cs typeface="Comic Sans MS"/>
              </a:rPr>
            </a:br>
            <a:r>
              <a:rPr lang="en-US" dirty="0" smtClean="0">
                <a:latin typeface="Comic Sans MS"/>
                <a:cs typeface="Comic Sans MS"/>
              </a:rPr>
              <a:t>A Historical View from PL/SE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Dr. Barbara G. Ryder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September 26, 2013</a:t>
            </a:r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 in PLs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PLs as primary notation for complex ideas in problem solving</a:t>
            </a:r>
          </a:p>
          <a:p>
            <a:pPr lvl="1"/>
            <a:r>
              <a:rPr lang="en-US" dirty="0" smtClean="0"/>
              <a:t>PL design can influence algorithm development</a:t>
            </a:r>
          </a:p>
          <a:p>
            <a:pPr lvl="1"/>
            <a:r>
              <a:rPr lang="en-US" dirty="0" smtClean="0"/>
              <a:t>PLs used to communicate between people as well as for writing programs</a:t>
            </a:r>
          </a:p>
          <a:p>
            <a:pPr lvl="1"/>
            <a:r>
              <a:rPr lang="en-US" dirty="0" smtClean="0"/>
              <a:t>PL design can make some algorithms more ‘natural’ than others</a:t>
            </a:r>
          </a:p>
          <a:p>
            <a:r>
              <a:rPr lang="en-US" dirty="0" smtClean="0"/>
              <a:t>1980s: concerns</a:t>
            </a:r>
          </a:p>
          <a:p>
            <a:pPr lvl="1"/>
            <a:r>
              <a:rPr lang="en-US" dirty="0" smtClean="0"/>
              <a:t>Keep PL design simple</a:t>
            </a:r>
          </a:p>
          <a:p>
            <a:pPr lvl="1"/>
            <a:r>
              <a:rPr lang="en-US" dirty="0" smtClean="0"/>
              <a:t>Try to precisely analyze formal specifications</a:t>
            </a:r>
          </a:p>
          <a:p>
            <a:pPr lvl="1"/>
            <a:r>
              <a:rPr lang="en-US" dirty="0" smtClean="0"/>
              <a:t>Pay attention to </a:t>
            </a:r>
            <a:r>
              <a:rPr lang="en-US" dirty="0" smtClean="0">
                <a:solidFill>
                  <a:srgbClr val="800000"/>
                </a:solidFill>
              </a:rPr>
              <a:t>long-lived programs</a:t>
            </a:r>
          </a:p>
          <a:p>
            <a:pPr lvl="2"/>
            <a:r>
              <a:rPr lang="en-US" dirty="0" smtClean="0"/>
              <a:t>Maintenance is longest period in the SW lifecycle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8404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1980s-1990s focus</a:t>
            </a:r>
          </a:p>
          <a:p>
            <a:pPr lvl="2"/>
            <a:r>
              <a:rPr lang="en-US" sz="2400" dirty="0" smtClean="0"/>
              <a:t>Notion of private operations </a:t>
            </a:r>
            <a:r>
              <a:rPr lang="en-US" sz="2400" dirty="0" err="1" smtClean="0"/>
              <a:t>vs</a:t>
            </a:r>
            <a:r>
              <a:rPr lang="en-US" sz="2400" dirty="0" smtClean="0"/>
              <a:t> public operations on the data type – modules</a:t>
            </a:r>
          </a:p>
          <a:p>
            <a:pPr lvl="2"/>
            <a:r>
              <a:rPr lang="en-US" sz="2400" dirty="0" smtClean="0"/>
              <a:t>Type checking provides degree of validation of programs</a:t>
            </a:r>
          </a:p>
          <a:p>
            <a:pPr lvl="2"/>
            <a:r>
              <a:rPr lang="en-US" sz="2400" dirty="0" smtClean="0"/>
              <a:t>Invariants of data types</a:t>
            </a:r>
          </a:p>
          <a:p>
            <a:pPr lvl="2"/>
            <a:r>
              <a:rPr lang="en-US" sz="2400" dirty="0" smtClean="0"/>
              <a:t>Generic definitions (commonly used aggregate type with its base type as parameter)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2074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for 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CT helps us deal with complex problems by abstracting away non-essential details </a:t>
            </a:r>
          </a:p>
          <a:p>
            <a:r>
              <a:rPr lang="en-US" i="1" dirty="0" smtClean="0"/>
              <a:t>Top-down programming </a:t>
            </a:r>
            <a:r>
              <a:rPr lang="en-US" dirty="0" smtClean="0"/>
              <a:t>offers a process for problem solving by successive refinement, i.e., breaking a problem into smaller and smaller pieces</a:t>
            </a:r>
          </a:p>
          <a:p>
            <a:r>
              <a:rPr lang="en-US" i="1" dirty="0" smtClean="0"/>
              <a:t>Procedural abstraction </a:t>
            </a:r>
            <a:r>
              <a:rPr lang="en-US" dirty="0" smtClean="0"/>
              <a:t>subdivides problem into ‘thinkable’ pieces</a:t>
            </a:r>
          </a:p>
          <a:p>
            <a:r>
              <a:rPr lang="en-US" i="1" dirty="0" smtClean="0"/>
              <a:t>Control abstraction</a:t>
            </a:r>
            <a:r>
              <a:rPr lang="en-US" dirty="0" smtClean="0"/>
              <a:t> requires/facilitates solution steps which are easy to understand</a:t>
            </a:r>
          </a:p>
          <a:p>
            <a:r>
              <a:rPr lang="en-US" i="1" dirty="0" smtClean="0"/>
              <a:t>Abstract data types</a:t>
            </a:r>
            <a:r>
              <a:rPr lang="en-US" dirty="0" smtClean="0"/>
              <a:t> allow problem solving design in terms of relevant data and operations on it</a:t>
            </a:r>
            <a:endParaRPr lang="en-US" dirty="0"/>
          </a:p>
          <a:p>
            <a:r>
              <a:rPr lang="en-US" i="1" dirty="0" smtClean="0"/>
              <a:t>Generics</a:t>
            </a:r>
            <a:r>
              <a:rPr lang="en-US" dirty="0" smtClean="0"/>
              <a:t> allow generalization of a particular solution into a family of solutions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7808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Essence of CS </a:t>
            </a:r>
            <a:r>
              <a:rPr lang="en-US" sz="2000" dirty="0" smtClean="0"/>
              <a:t>(</a:t>
            </a:r>
            <a:r>
              <a:rPr lang="en-US" sz="2000" dirty="0" err="1" smtClean="0"/>
              <a:t>Refl</a:t>
            </a:r>
            <a:r>
              <a:rPr lang="en-US" sz="2000" dirty="0" smtClean="0"/>
              <a:t> on field…2004)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“CS is the study of computers and what the can do  - the inherent powers and limitations of abstract computers, the design and characteristics of real computers, and the innumerable applications of computers to solving problems”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6227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Computer Scientists Do?</a:t>
            </a:r>
            <a:br>
              <a:rPr lang="en-US" dirty="0" smtClean="0"/>
            </a:br>
            <a:r>
              <a:rPr lang="en-US" sz="2200" dirty="0"/>
              <a:t>(From </a:t>
            </a:r>
            <a:r>
              <a:rPr lang="en-US" sz="2200" dirty="0" err="1"/>
              <a:t>Refl</a:t>
            </a:r>
            <a:r>
              <a:rPr lang="en-US" sz="2200" dirty="0"/>
              <a:t> on field…</a:t>
            </a:r>
            <a:r>
              <a:rPr lang="en-US" sz="2200" dirty="0" smtClean="0"/>
              <a:t>2004, p 12)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153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“Seek to understand how to reason about </a:t>
            </a:r>
            <a:r>
              <a:rPr lang="en-US" dirty="0" smtClean="0">
                <a:solidFill>
                  <a:srgbClr val="800000"/>
                </a:solidFill>
              </a:rPr>
              <a:t>processes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800000"/>
                </a:solidFill>
              </a:rPr>
              <a:t>information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“Amplify human intellect through the </a:t>
            </a:r>
            <a:r>
              <a:rPr lang="en-US" dirty="0" smtClean="0">
                <a:solidFill>
                  <a:srgbClr val="800000"/>
                </a:solidFill>
              </a:rPr>
              <a:t>automation</a:t>
            </a:r>
            <a:r>
              <a:rPr lang="en-US" dirty="0" smtClean="0"/>
              <a:t> of rote tasks and construction of new capabilities”</a:t>
            </a:r>
          </a:p>
          <a:p>
            <a:r>
              <a:rPr lang="en-US" dirty="0" smtClean="0"/>
              <a:t>“Create abstractions, symbolic representations of information, HW/SW artifacts that embody computing capabilities”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2800" dirty="0" smtClean="0"/>
              <a:t>“Create, study, experiment with real-world artifacts (HW, SW)”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9704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What is CS Research? </a:t>
            </a:r>
            <a:br>
              <a:rPr lang="en-US" sz="3200" dirty="0" smtClean="0"/>
            </a:br>
            <a:r>
              <a:rPr lang="en-US" sz="2200" dirty="0"/>
              <a:t>(From </a:t>
            </a:r>
            <a:r>
              <a:rPr lang="en-US" sz="2200" dirty="0" err="1"/>
              <a:t>Refl</a:t>
            </a:r>
            <a:r>
              <a:rPr lang="en-US" sz="2200" dirty="0"/>
              <a:t> on field…2004, p </a:t>
            </a:r>
            <a:r>
              <a:rPr lang="en-US" sz="2200" dirty="0" smtClean="0"/>
              <a:t>15)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924800" cy="4525963"/>
          </a:xfrm>
        </p:spPr>
        <p:txBody>
          <a:bodyPr>
            <a:normAutofit fontScale="92500" lnSpcReduction="10000"/>
          </a:bodyPr>
          <a:lstStyle/>
          <a:p>
            <a:pPr marL="514350" indent="-457200"/>
            <a:r>
              <a:rPr lang="en-US" dirty="0" smtClean="0"/>
              <a:t>Involves </a:t>
            </a:r>
          </a:p>
          <a:p>
            <a:pPr marL="914400" lvl="1" indent="-457200"/>
            <a:r>
              <a:rPr lang="en-US" dirty="0" smtClean="0"/>
              <a:t>Creation and manipulation of symbols and abstractions</a:t>
            </a:r>
          </a:p>
          <a:p>
            <a:pPr marL="514350" indent="-457200"/>
            <a:r>
              <a:rPr lang="en-US" dirty="0" smtClean="0"/>
              <a:t>Creates</a:t>
            </a:r>
          </a:p>
          <a:p>
            <a:pPr marL="914400" lvl="1" indent="-457200"/>
            <a:r>
              <a:rPr lang="en-US" dirty="0" smtClean="0"/>
              <a:t>Algorithms, Artificial constructs </a:t>
            </a:r>
            <a:r>
              <a:rPr lang="en-US" dirty="0" err="1" smtClean="0"/>
              <a:t>unlimied</a:t>
            </a:r>
            <a:r>
              <a:rPr lang="en-US" dirty="0" smtClean="0"/>
              <a:t> by physical laws</a:t>
            </a:r>
          </a:p>
          <a:p>
            <a:pPr marL="514350" indent="-457200"/>
            <a:r>
              <a:rPr lang="en-US" dirty="0" smtClean="0"/>
              <a:t>Addresses</a:t>
            </a:r>
          </a:p>
          <a:p>
            <a:pPr marL="914400" lvl="1" indent="-457200"/>
            <a:r>
              <a:rPr lang="en-US" dirty="0" smtClean="0"/>
              <a:t>Fundamental limits on what can be computed and exponential growth</a:t>
            </a:r>
          </a:p>
          <a:p>
            <a:pPr marL="514350" indent="-457200"/>
            <a:r>
              <a:rPr lang="en-US" dirty="0" smtClean="0"/>
              <a:t>Focus</a:t>
            </a:r>
          </a:p>
          <a:p>
            <a:pPr marL="914400" lvl="1" indent="-457200"/>
            <a:r>
              <a:rPr lang="en-US" dirty="0" smtClean="0"/>
              <a:t>On complex, analytic, rational action associated with human intelligence</a:t>
            </a:r>
          </a:p>
          <a:p>
            <a:pPr marL="914400" lvl="1" indent="-457200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9413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Exploring </a:t>
            </a:r>
            <a:r>
              <a:rPr lang="en-US" dirty="0" smtClean="0"/>
              <a:t>further…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Computers deal with discrete information</a:t>
            </a:r>
          </a:p>
          <a:p>
            <a:pPr lvl="2"/>
            <a:r>
              <a:rPr lang="en-US" dirty="0" smtClean="0"/>
              <a:t>Bits – discrete info, real numbers – analogue info</a:t>
            </a:r>
          </a:p>
          <a:p>
            <a:r>
              <a:rPr lang="en-US" dirty="0" smtClean="0"/>
              <a:t>Use of </a:t>
            </a:r>
            <a:r>
              <a:rPr lang="en-US" dirty="0" smtClean="0">
                <a:solidFill>
                  <a:srgbClr val="800000"/>
                </a:solidFill>
              </a:rPr>
              <a:t>symbolic representation</a:t>
            </a:r>
          </a:p>
          <a:p>
            <a:pPr lvl="2"/>
            <a:r>
              <a:rPr lang="en-US" sz="2400" dirty="0" smtClean="0"/>
              <a:t>To permit analysis/processing</a:t>
            </a:r>
          </a:p>
          <a:p>
            <a:pPr lvl="2"/>
            <a:r>
              <a:rPr lang="en-US" sz="2400" dirty="0" smtClean="0"/>
              <a:t>Sunflowers</a:t>
            </a:r>
          </a:p>
          <a:p>
            <a:pPr lvl="4"/>
            <a:r>
              <a:rPr lang="en-US" sz="2000" dirty="0" smtClean="0"/>
              <a:t>For analysis, genetic code diffs with marigolds</a:t>
            </a:r>
          </a:p>
          <a:p>
            <a:pPr lvl="4"/>
            <a:r>
              <a:rPr lang="en-US" sz="2000" dirty="0" smtClean="0"/>
              <a:t>For graphical display, describe color, shape, interacting parts</a:t>
            </a:r>
          </a:p>
          <a:p>
            <a:pPr lvl="4"/>
            <a:r>
              <a:rPr lang="en-US" sz="2000" dirty="0" smtClean="0"/>
              <a:t>For describing varieties, English words</a:t>
            </a:r>
          </a:p>
          <a:p>
            <a:r>
              <a:rPr lang="en-US" dirty="0" smtClean="0"/>
              <a:t>Creation and manipulation of abstractions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6310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Exploring further…</a:t>
            </a:r>
            <a:br>
              <a:rPr lang="en-US" dirty="0" smtClean="0"/>
            </a:br>
            <a:r>
              <a:rPr lang="en-US" sz="2200" dirty="0"/>
              <a:t>(From </a:t>
            </a:r>
            <a:r>
              <a:rPr lang="en-US" sz="2200" dirty="0" err="1"/>
              <a:t>Refl</a:t>
            </a:r>
            <a:r>
              <a:rPr lang="en-US" sz="2200" dirty="0"/>
              <a:t> on field…2004, p </a:t>
            </a:r>
            <a:r>
              <a:rPr lang="en-US" sz="2200" dirty="0" smtClean="0"/>
              <a:t>119)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“Algorithms-precise ways to do a particular task- that perform operations on objects”</a:t>
            </a:r>
          </a:p>
          <a:p>
            <a:pPr lvl="2"/>
            <a:r>
              <a:rPr lang="en-US" dirty="0" smtClean="0"/>
              <a:t>Running time, optimization</a:t>
            </a:r>
          </a:p>
          <a:p>
            <a:r>
              <a:rPr lang="en-US" dirty="0" smtClean="0"/>
              <a:t>Modeling the world “as it is”, and “as it could be”</a:t>
            </a:r>
          </a:p>
          <a:p>
            <a:r>
              <a:rPr lang="en-US" dirty="0" smtClean="0"/>
              <a:t>Dealing with scale – larger, faster,  more data</a:t>
            </a:r>
          </a:p>
          <a:p>
            <a:r>
              <a:rPr lang="en-US" dirty="0" smtClean="0"/>
              <a:t>Idea of fundamental limits of computation</a:t>
            </a:r>
          </a:p>
          <a:p>
            <a:pPr lvl="2"/>
            <a:r>
              <a:rPr lang="en-US" dirty="0" err="1" smtClean="0"/>
              <a:t>Undecidability</a:t>
            </a:r>
            <a:endParaRPr lang="en-US" dirty="0" smtClean="0"/>
          </a:p>
          <a:p>
            <a:pPr lvl="2"/>
            <a:r>
              <a:rPr lang="en-US" dirty="0" smtClean="0"/>
              <a:t>Solvable but not tractable (practically efficient)</a:t>
            </a:r>
          </a:p>
          <a:p>
            <a:r>
              <a:rPr lang="en-US" dirty="0" smtClean="0"/>
              <a:t>Emulation of human intelligence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5551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Ideas for 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3276600" cy="46021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Abstraction</a:t>
            </a:r>
          </a:p>
          <a:p>
            <a:pPr lvl="1"/>
            <a:r>
              <a:rPr lang="en-US" sz="1600" dirty="0" smtClean="0"/>
              <a:t>Of control (for understanding and simplicity)</a:t>
            </a:r>
          </a:p>
          <a:p>
            <a:pPr lvl="1"/>
            <a:r>
              <a:rPr lang="en-US" sz="1600" dirty="0" smtClean="0"/>
              <a:t>Of procedures (for efficiency/modularity)</a:t>
            </a:r>
          </a:p>
          <a:p>
            <a:pPr lvl="1"/>
            <a:r>
              <a:rPr lang="en-US" sz="1600" dirty="0" smtClean="0"/>
              <a:t>Of data types (for organizing/accessing info; for understanding how data is transformed)</a:t>
            </a:r>
          </a:p>
          <a:p>
            <a:r>
              <a:rPr lang="en-US" sz="2000" dirty="0" smtClean="0"/>
              <a:t>Symbolic representation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1143000"/>
            <a:ext cx="1263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mic Sans MS"/>
                <a:cs typeface="Comic Sans MS"/>
              </a:rPr>
              <a:t>C</a:t>
            </a:r>
            <a:r>
              <a:rPr lang="en-US" sz="2000" b="1" dirty="0" smtClean="0">
                <a:latin typeface="Comic Sans MS"/>
                <a:cs typeface="Comic Sans MS"/>
              </a:rPr>
              <a:t>oncepts</a:t>
            </a:r>
            <a:endParaRPr lang="en-US" sz="2000" b="1" dirty="0"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1143000"/>
            <a:ext cx="1363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Processes</a:t>
            </a:r>
            <a:endParaRPr lang="en-US" sz="2000" b="1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1600200"/>
            <a:ext cx="3581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Comic Sans MS"/>
                <a:cs typeface="Comic Sans MS"/>
              </a:rPr>
              <a:t>Stepwise refinement or</a:t>
            </a:r>
          </a:p>
          <a:p>
            <a:r>
              <a:rPr lang="en-US" sz="2000" dirty="0">
                <a:latin typeface="Comic Sans MS"/>
                <a:cs typeface="Comic Sans MS"/>
              </a:rPr>
              <a:t> t</a:t>
            </a:r>
            <a:r>
              <a:rPr lang="en-US" sz="2000" dirty="0" smtClean="0">
                <a:latin typeface="Comic Sans MS"/>
                <a:cs typeface="Comic Sans MS"/>
              </a:rPr>
              <a:t>op-down Programming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(problem decomposition into simpler and simpler pieces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Comic Sans MS"/>
                <a:cs typeface="Comic Sans MS"/>
              </a:rPr>
              <a:t>Divide and conquer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(recursive problem decomposition with homogeneous solution procedure)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Comic Sans MS"/>
                <a:cs typeface="Comic Sans MS"/>
              </a:rPr>
              <a:t>Generalization of problem solution to family of solutions</a:t>
            </a:r>
          </a:p>
          <a:p>
            <a:pPr marL="342900" indent="-342900">
              <a:buFont typeface="Arial"/>
              <a:buChar char="•"/>
            </a:pPr>
            <a:endParaRPr lang="en-US" sz="20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8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we take from this history of SE and PLs to get insight as to how computer scientists in these fields viewed problem solving as a computer scientist?</a:t>
            </a:r>
          </a:p>
          <a:p>
            <a:r>
              <a:rPr lang="en-US" dirty="0" smtClean="0"/>
              <a:t>Does this give us </a:t>
            </a:r>
            <a:r>
              <a:rPr lang="en-US" smtClean="0"/>
              <a:t>insight into CT?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5373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924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 smtClean="0"/>
              <a:t>Prospects for an Engineering Discipline of Software, </a:t>
            </a:r>
            <a:r>
              <a:rPr lang="en-US" dirty="0" smtClean="0"/>
              <a:t>Mary Shaw, IEEE Software, Nov 1990</a:t>
            </a:r>
          </a:p>
          <a:p>
            <a:r>
              <a:rPr lang="en-US" i="1" dirty="0" smtClean="0"/>
              <a:t>*The Impact of Abstraction Concerns on Modern Programming Languages</a:t>
            </a:r>
            <a:r>
              <a:rPr lang="en-US" dirty="0" smtClean="0"/>
              <a:t>, Mary Shaw, IEEE TSE, Sept 1980</a:t>
            </a:r>
          </a:p>
          <a:p>
            <a:r>
              <a:rPr lang="en-US" i="1" dirty="0" smtClean="0"/>
              <a:t>*Computer Science: Reflections on the Field, Reflections From the Field</a:t>
            </a:r>
            <a:r>
              <a:rPr lang="en-US" dirty="0" smtClean="0"/>
              <a:t>, National Research Council, 2004, pp11-23.</a:t>
            </a:r>
          </a:p>
          <a:p>
            <a:r>
              <a:rPr lang="en-US" i="1" dirty="0" smtClean="0">
                <a:solidFill>
                  <a:srgbClr val="800000"/>
                </a:solidFill>
              </a:rPr>
              <a:t>*The Impact of SE Research on Modern PLs</a:t>
            </a:r>
            <a:r>
              <a:rPr lang="en-US" dirty="0" smtClean="0">
                <a:solidFill>
                  <a:srgbClr val="800000"/>
                </a:solidFill>
              </a:rPr>
              <a:t>, B. Ryder, M.L. </a:t>
            </a:r>
            <a:r>
              <a:rPr lang="en-US" dirty="0" err="1" smtClean="0">
                <a:solidFill>
                  <a:srgbClr val="800000"/>
                </a:solidFill>
              </a:rPr>
              <a:t>Soffa</a:t>
            </a:r>
            <a:r>
              <a:rPr lang="en-US" dirty="0" smtClean="0">
                <a:solidFill>
                  <a:srgbClr val="800000"/>
                </a:solidFill>
              </a:rPr>
              <a:t>, M. Burnett, ACM TOSEM, Oct 2005.(</a:t>
            </a:r>
            <a:r>
              <a:rPr lang="en-US" sz="2200" dirty="0" smtClean="0">
                <a:solidFill>
                  <a:srgbClr val="800000"/>
                </a:solidFill>
              </a:rPr>
              <a:t>my added reference</a:t>
            </a:r>
            <a:r>
              <a:rPr lang="en-US" dirty="0" smtClean="0">
                <a:solidFill>
                  <a:srgbClr val="800000"/>
                </a:solidFill>
              </a:rPr>
              <a:t>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0161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Context for PL &amp; 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9248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SE and PL were same </a:t>
            </a:r>
            <a:r>
              <a:rPr lang="en-US" dirty="0"/>
              <a:t>field until early 1970’</a:t>
            </a:r>
            <a:r>
              <a:rPr lang="en-US" dirty="0" smtClean="0"/>
              <a:t>s</a:t>
            </a:r>
          </a:p>
          <a:p>
            <a:pPr lvl="2"/>
            <a:r>
              <a:rPr lang="en-US" dirty="0" smtClean="0"/>
              <a:t>Shared NATO SW </a:t>
            </a:r>
            <a:r>
              <a:rPr lang="en-US" dirty="0" err="1" smtClean="0"/>
              <a:t>Confs</a:t>
            </a:r>
            <a:r>
              <a:rPr lang="en-US" dirty="0" smtClean="0"/>
              <a:t> 1968, 1969</a:t>
            </a:r>
          </a:p>
          <a:p>
            <a:pPr lvl="2"/>
            <a:r>
              <a:rPr lang="en-US" dirty="0" smtClean="0"/>
              <a:t>First POPL 1973, first ICSE 1975</a:t>
            </a:r>
          </a:p>
          <a:p>
            <a:pPr lvl="2"/>
            <a:r>
              <a:rPr lang="en-US" dirty="0" err="1" smtClean="0"/>
              <a:t>Parnas</a:t>
            </a:r>
            <a:r>
              <a:rPr lang="en-US" dirty="0" smtClean="0"/>
              <a:t>, </a:t>
            </a:r>
            <a:r>
              <a:rPr lang="en-US" dirty="0" err="1" smtClean="0"/>
              <a:t>Dijkstra</a:t>
            </a:r>
            <a:r>
              <a:rPr lang="en-US" dirty="0" smtClean="0"/>
              <a:t>, Wirth – all considered experts in both fields</a:t>
            </a:r>
          </a:p>
          <a:p>
            <a:r>
              <a:rPr lang="en-US" dirty="0" smtClean="0"/>
              <a:t>SW in 1970’s going from </a:t>
            </a:r>
            <a:r>
              <a:rPr lang="en-US" i="1" dirty="0" smtClean="0"/>
              <a:t>programming in the small</a:t>
            </a:r>
            <a:r>
              <a:rPr lang="en-US" dirty="0" smtClean="0"/>
              <a:t> to </a:t>
            </a:r>
            <a:r>
              <a:rPr lang="en-US" i="1" dirty="0" smtClean="0"/>
              <a:t>programming in the large </a:t>
            </a:r>
            <a:r>
              <a:rPr lang="en-US" dirty="0" smtClean="0"/>
              <a:t>in the late 1970’s-early 1980’s</a:t>
            </a:r>
            <a:endParaRPr lang="en-US" i="1" dirty="0" smtClean="0"/>
          </a:p>
          <a:p>
            <a:r>
              <a:rPr lang="en-US" dirty="0" smtClean="0">
                <a:solidFill>
                  <a:srgbClr val="800000"/>
                </a:solidFill>
              </a:rPr>
              <a:t>Mary </a:t>
            </a:r>
            <a:r>
              <a:rPr lang="en-US" dirty="0">
                <a:solidFill>
                  <a:srgbClr val="800000"/>
                </a:solidFill>
              </a:rPr>
              <a:t>Shaw (CMU, SEI) </a:t>
            </a:r>
            <a:r>
              <a:rPr lang="en-US" dirty="0"/>
              <a:t>leader in software architecture </a:t>
            </a:r>
            <a:r>
              <a:rPr lang="en-US" dirty="0" smtClean="0"/>
              <a:t>research</a:t>
            </a:r>
          </a:p>
          <a:p>
            <a:pPr lvl="2"/>
            <a:r>
              <a:rPr lang="en-US" dirty="0" smtClean="0"/>
              <a:t>How to design maintainable, extensible programs</a:t>
            </a:r>
          </a:p>
          <a:p>
            <a:pPr lvl="2"/>
            <a:r>
              <a:rPr lang="en-US" dirty="0" smtClean="0"/>
              <a:t>Believes SE principles affected PL design and vice-versa</a:t>
            </a:r>
          </a:p>
          <a:p>
            <a:pPr lvl="3"/>
            <a:r>
              <a:rPr lang="en-US" dirty="0" smtClean="0"/>
              <a:t>Our IMPACT paper sought to prove the influence of SE research on PL design and vice-versa, using academic validation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1124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79248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Software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solidFill>
                  <a:srgbClr val="800000"/>
                </a:solidFill>
              </a:rPr>
              <a:t>H</a:t>
            </a:r>
            <a:r>
              <a:rPr lang="en-US" i="1" dirty="0" smtClean="0">
                <a:solidFill>
                  <a:srgbClr val="800000"/>
                </a:solidFill>
              </a:rPr>
              <a:t>ypothesis: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smtClean="0"/>
              <a:t>many ideas in evolving PL designs and discussions of SE Body Of Knowledge are relevant for defining a CS perspective on the essentials of </a:t>
            </a:r>
            <a:r>
              <a:rPr lang="en-US" dirty="0" smtClean="0">
                <a:solidFill>
                  <a:srgbClr val="800000"/>
                </a:solidFill>
              </a:rPr>
              <a:t>Computational Thinking (CT)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“An </a:t>
            </a:r>
            <a:r>
              <a:rPr lang="en-US" dirty="0" smtClean="0">
                <a:solidFill>
                  <a:srgbClr val="800000"/>
                </a:solidFill>
              </a:rPr>
              <a:t>abstraction </a:t>
            </a:r>
            <a:r>
              <a:rPr lang="en-US" dirty="0" smtClean="0"/>
              <a:t>is a simplified description or specification of a system that emphasizes some of the system’s details or properties while suppressing others”</a:t>
            </a:r>
          </a:p>
          <a:p>
            <a:pPr lvl="1"/>
            <a:r>
              <a:rPr lang="en-US" sz="2000" dirty="0" smtClean="0"/>
              <a:t>Good abstractions emphasize information significant to the user, while ignoring other details</a:t>
            </a:r>
          </a:p>
          <a:p>
            <a:pPr lvl="1"/>
            <a:r>
              <a:rPr lang="en-US" sz="2000" dirty="0" smtClean="0"/>
              <a:t>Called </a:t>
            </a:r>
            <a:r>
              <a:rPr lang="en-US" sz="2000" i="1" dirty="0" smtClean="0"/>
              <a:t>analytic modeling</a:t>
            </a:r>
            <a:r>
              <a:rPr lang="en-US" sz="2000" dirty="0" smtClean="0"/>
              <a:t> in other fields</a:t>
            </a:r>
          </a:p>
          <a:p>
            <a:pPr lvl="1"/>
            <a:r>
              <a:rPr lang="en-US" sz="2000" dirty="0" smtClean="0"/>
              <a:t>For SW, abstraction describes </a:t>
            </a:r>
            <a:r>
              <a:rPr lang="en-US" sz="2000" dirty="0" smtClean="0">
                <a:solidFill>
                  <a:srgbClr val="800000"/>
                </a:solidFill>
              </a:rPr>
              <a:t>what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800000"/>
                </a:solidFill>
              </a:rPr>
              <a:t>is to be achieved, not how to do this; </a:t>
            </a:r>
            <a:endParaRPr lang="en-US" sz="2000" dirty="0" smtClean="0"/>
          </a:p>
          <a:p>
            <a:pPr lvl="2"/>
            <a:r>
              <a:rPr lang="en-US" sz="1600" dirty="0"/>
              <a:t>E</a:t>
            </a:r>
            <a:r>
              <a:rPr lang="en-US" sz="1600" dirty="0" smtClean="0"/>
              <a:t>mphasizes functional properties of system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Abstraction of control, of procedures, of data</a:t>
            </a:r>
            <a:endParaRPr lang="en-US" sz="16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0443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 as Model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457200"/>
            <a:r>
              <a:rPr lang="en-US" dirty="0" smtClean="0"/>
              <a:t>Questions to ask</a:t>
            </a:r>
          </a:p>
          <a:p>
            <a:pPr marL="1371600" lvl="2" indent="-457200"/>
            <a:r>
              <a:rPr lang="en-US" dirty="0" smtClean="0"/>
              <a:t>What system characteristics are important?</a:t>
            </a:r>
          </a:p>
          <a:p>
            <a:pPr marL="1371600" lvl="2" indent="-457200"/>
            <a:r>
              <a:rPr lang="en-US" dirty="0" smtClean="0"/>
              <a:t>What parameters are needed?</a:t>
            </a:r>
          </a:p>
          <a:p>
            <a:pPr marL="1371600" lvl="2" indent="-457200"/>
            <a:r>
              <a:rPr lang="en-US" dirty="0" smtClean="0"/>
              <a:t>What formalism to use to build model?</a:t>
            </a:r>
          </a:p>
          <a:p>
            <a:pPr marL="1371600" lvl="2" indent="-457200"/>
            <a:r>
              <a:rPr lang="en-US" dirty="0" smtClean="0"/>
              <a:t>How can model be validated?</a:t>
            </a:r>
          </a:p>
          <a:p>
            <a:pPr marL="571500" indent="-457200"/>
            <a:r>
              <a:rPr lang="en-US" dirty="0" smtClean="0"/>
              <a:t>Can have hierarchical models</a:t>
            </a:r>
          </a:p>
          <a:p>
            <a:pPr marL="1371600" lvl="2" indent="-457200"/>
            <a:r>
              <a:rPr lang="en-US" dirty="0" smtClean="0"/>
              <a:t>Model is system abstraction</a:t>
            </a:r>
          </a:p>
          <a:p>
            <a:pPr marL="1371600" lvl="2" indent="-457200"/>
            <a:r>
              <a:rPr lang="en-US" dirty="0" smtClean="0">
                <a:solidFill>
                  <a:srgbClr val="800000"/>
                </a:solidFill>
              </a:rPr>
              <a:t>Specification </a:t>
            </a:r>
            <a:r>
              <a:rPr lang="en-US" dirty="0" smtClean="0"/>
              <a:t>of a system is abstract description of model</a:t>
            </a:r>
          </a:p>
          <a:p>
            <a:pPr marL="1371600" lvl="2" indent="-457200"/>
            <a:r>
              <a:rPr lang="en-US" dirty="0" smtClean="0"/>
              <a:t>Next lower level is </a:t>
            </a:r>
            <a:r>
              <a:rPr lang="en-US" dirty="0" smtClean="0">
                <a:solidFill>
                  <a:srgbClr val="800000"/>
                </a:solidFill>
              </a:rPr>
              <a:t>implementation</a:t>
            </a:r>
          </a:p>
          <a:p>
            <a:pPr marL="1371600" lvl="2" indent="-457200"/>
            <a:r>
              <a:rPr lang="en-US" dirty="0" smtClean="0"/>
              <a:t>Verification is validation that the specification  is </a:t>
            </a:r>
            <a:r>
              <a:rPr lang="en-US" dirty="0" smtClean="0">
                <a:solidFill>
                  <a:srgbClr val="800000"/>
                </a:solidFill>
              </a:rPr>
              <a:t>consistent</a:t>
            </a:r>
            <a:r>
              <a:rPr lang="en-US" dirty="0" smtClean="0"/>
              <a:t> with implementation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9164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 -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1960s-1970s: </a:t>
            </a:r>
          </a:p>
          <a:p>
            <a:pPr lvl="2"/>
            <a:r>
              <a:rPr lang="en-US" sz="2400" i="1" dirty="0" smtClean="0"/>
              <a:t>Control abstraction</a:t>
            </a:r>
            <a:endParaRPr lang="en-US" sz="2400" i="1" dirty="0"/>
          </a:p>
          <a:p>
            <a:pPr lvl="3"/>
            <a:r>
              <a:rPr lang="en-US" i="1" dirty="0" smtClean="0">
                <a:solidFill>
                  <a:srgbClr val="800000"/>
                </a:solidFill>
              </a:rPr>
              <a:t>GOTOs </a:t>
            </a:r>
            <a:r>
              <a:rPr lang="en-US" i="1" dirty="0">
                <a:solidFill>
                  <a:srgbClr val="800000"/>
                </a:solidFill>
              </a:rPr>
              <a:t>considered harmful </a:t>
            </a:r>
            <a:r>
              <a:rPr lang="en-US" dirty="0"/>
              <a:t>(structured </a:t>
            </a:r>
            <a:r>
              <a:rPr lang="en-US" dirty="0" smtClean="0"/>
              <a:t>programming – </a:t>
            </a:r>
            <a:r>
              <a:rPr lang="en-US" dirty="0" err="1" smtClean="0"/>
              <a:t>Dijkstra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Knuth)</a:t>
            </a:r>
            <a:r>
              <a:rPr lang="en-US" dirty="0"/>
              <a:t>; </a:t>
            </a:r>
            <a:endParaRPr lang="en-US" dirty="0" smtClean="0"/>
          </a:p>
          <a:p>
            <a:pPr lvl="3"/>
            <a:r>
              <a:rPr lang="en-US" dirty="0" smtClean="0"/>
              <a:t>Defined clean information flow in and out of separable blocks of code</a:t>
            </a:r>
          </a:p>
          <a:p>
            <a:pPr lvl="4"/>
            <a:r>
              <a:rPr lang="en-US" sz="2000" dirty="0" smtClean="0"/>
              <a:t>single-entry, single-exit control structures (e.g., while – break- continue, if-then-else)</a:t>
            </a:r>
          </a:p>
          <a:p>
            <a:pPr lvl="2"/>
            <a:r>
              <a:rPr lang="en-US" sz="2400" i="1" dirty="0" smtClean="0"/>
              <a:t>Procedural abstraction</a:t>
            </a:r>
          </a:p>
          <a:p>
            <a:pPr lvl="3"/>
            <a:r>
              <a:rPr lang="en-US" sz="2000" dirty="0" smtClean="0"/>
              <a:t>Separable, </a:t>
            </a:r>
            <a:r>
              <a:rPr lang="en-US" sz="2000" dirty="0" err="1" smtClean="0"/>
              <a:t>parameterizable</a:t>
            </a:r>
            <a:r>
              <a:rPr lang="en-US" sz="2000" dirty="0" smtClean="0"/>
              <a:t> pieces of code with a particular function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3471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 – History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24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Late 1960s-1970s</a:t>
            </a:r>
            <a:r>
              <a:rPr lang="en-US" dirty="0"/>
              <a:t>: </a:t>
            </a:r>
            <a:endParaRPr lang="en-US" dirty="0" smtClean="0"/>
          </a:p>
          <a:p>
            <a:pPr lvl="2"/>
            <a:r>
              <a:rPr lang="en-US" sz="2800" dirty="0" smtClean="0"/>
              <a:t>User-defined </a:t>
            </a:r>
            <a:r>
              <a:rPr lang="en-US" sz="2800" dirty="0" err="1" smtClean="0"/>
              <a:t>datatypes</a:t>
            </a:r>
            <a:r>
              <a:rPr lang="en-US" sz="2800" dirty="0" smtClean="0"/>
              <a:t>, </a:t>
            </a:r>
            <a:r>
              <a:rPr lang="en-US" sz="2800" dirty="0"/>
              <a:t>PL </a:t>
            </a:r>
            <a:r>
              <a:rPr lang="en-US" sz="2800" dirty="0" smtClean="0"/>
              <a:t>semantics (e.g., loop invariants) </a:t>
            </a:r>
            <a:endParaRPr lang="en-US" sz="2800" dirty="0"/>
          </a:p>
          <a:p>
            <a:pPr lvl="2"/>
            <a:r>
              <a:rPr lang="en-US" sz="2800" dirty="0" smtClean="0">
                <a:solidFill>
                  <a:srgbClr val="800000"/>
                </a:solidFill>
              </a:rPr>
              <a:t>Stepwise </a:t>
            </a:r>
            <a:r>
              <a:rPr lang="en-US" sz="2800" dirty="0">
                <a:solidFill>
                  <a:srgbClr val="800000"/>
                </a:solidFill>
              </a:rPr>
              <a:t>refinement of code </a:t>
            </a:r>
            <a:r>
              <a:rPr lang="en-US" sz="2800" dirty="0"/>
              <a:t>(</a:t>
            </a:r>
            <a:r>
              <a:rPr lang="en-US" sz="2800" i="1" dirty="0"/>
              <a:t>top-down programming</a:t>
            </a:r>
            <a:r>
              <a:rPr lang="en-US" sz="2800" dirty="0"/>
              <a:t>) – conceptualizing a program in high-level operations and successively refining them </a:t>
            </a:r>
            <a:r>
              <a:rPr lang="en-US" sz="2800" dirty="0" smtClean="0"/>
              <a:t>into sequences of </a:t>
            </a:r>
            <a:r>
              <a:rPr lang="en-US" sz="2800" dirty="0"/>
              <a:t>PL instructions with same </a:t>
            </a:r>
            <a:r>
              <a:rPr lang="en-US" sz="2800" dirty="0" smtClean="0"/>
              <a:t>functionality</a:t>
            </a:r>
          </a:p>
          <a:p>
            <a:pPr lvl="2"/>
            <a:r>
              <a:rPr lang="en-US" sz="2800" i="1" dirty="0" smtClean="0">
                <a:solidFill>
                  <a:srgbClr val="800000"/>
                </a:solidFill>
              </a:rPr>
              <a:t>Abstract </a:t>
            </a:r>
            <a:r>
              <a:rPr lang="en-US" sz="2800" i="1" dirty="0" err="1" smtClean="0">
                <a:solidFill>
                  <a:srgbClr val="800000"/>
                </a:solidFill>
              </a:rPr>
              <a:t>datatypes</a:t>
            </a:r>
            <a:r>
              <a:rPr lang="en-US" sz="2800" i="1" dirty="0" smtClean="0">
                <a:solidFill>
                  <a:srgbClr val="800000"/>
                </a:solidFill>
              </a:rPr>
              <a:t> </a:t>
            </a:r>
            <a:r>
              <a:rPr lang="en-US" sz="2800" dirty="0" smtClean="0"/>
              <a:t>– information hiding (</a:t>
            </a:r>
            <a:r>
              <a:rPr lang="en-US" sz="2800" dirty="0" err="1" smtClean="0"/>
              <a:t>Parnas</a:t>
            </a:r>
            <a:r>
              <a:rPr lang="en-US" sz="2800" dirty="0" smtClean="0"/>
              <a:t>)</a:t>
            </a:r>
          </a:p>
          <a:p>
            <a:pPr lvl="3"/>
            <a:r>
              <a:rPr lang="en-US" sz="2600" dirty="0" smtClean="0"/>
              <a:t>Precursor to objects</a:t>
            </a:r>
            <a:endParaRPr lang="en-US" sz="2600" dirty="0"/>
          </a:p>
          <a:p>
            <a:pPr marL="342900" lvl="2" indent="-342900">
              <a:buFont typeface="Wingdings" pitchFamily="2" charset="2"/>
              <a:buChar char="§"/>
            </a:pPr>
            <a:endParaRPr lang="en-US" sz="2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6617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 – History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/>
            <a:r>
              <a:rPr lang="en-US" sz="2400" dirty="0">
                <a:solidFill>
                  <a:srgbClr val="800000"/>
                </a:solidFill>
              </a:rPr>
              <a:t>Separation of concerns </a:t>
            </a:r>
            <a:r>
              <a:rPr lang="en-US" sz="2400" dirty="0"/>
              <a:t>between abstract data types with certain behaviors and their actual implementation in code enabled problem decomposition into smaller and smaller </a:t>
            </a:r>
            <a:r>
              <a:rPr lang="en-US" sz="2400" dirty="0" smtClean="0"/>
              <a:t>segments </a:t>
            </a:r>
            <a:r>
              <a:rPr lang="en-US" sz="2400" dirty="0"/>
              <a:t>	</a:t>
            </a:r>
            <a:r>
              <a:rPr lang="en-US" sz="2000" dirty="0" smtClean="0"/>
              <a:t>Problem-  Hard to make changes to SW –</a:t>
            </a:r>
            <a:r>
              <a:rPr lang="en-US" sz="2000" dirty="0"/>
              <a:t> </a:t>
            </a:r>
            <a:r>
              <a:rPr lang="en-US" sz="2000" dirty="0" smtClean="0"/>
              <a:t>series of abstraction decisions not documented (unknown invariants)</a:t>
            </a:r>
          </a:p>
          <a:p>
            <a:pPr marL="457200" lvl="3" indent="0">
              <a:buNone/>
            </a:pPr>
            <a:r>
              <a:rPr lang="en-US" sz="2000" dirty="0" smtClean="0"/>
              <a:t>	Problem- Lack of precision in descriptions of behavior</a:t>
            </a:r>
          </a:p>
          <a:p>
            <a:pPr marL="342900" lvl="2" indent="-342900"/>
            <a:r>
              <a:rPr lang="en-US" sz="2400" dirty="0" smtClean="0"/>
              <a:t>Emphasis on program understanding as SW became more complex</a:t>
            </a:r>
          </a:p>
          <a:p>
            <a:pPr marL="800100" lvl="3" indent="-342900"/>
            <a:r>
              <a:rPr lang="en-US" sz="2000" dirty="0" smtClean="0"/>
              <a:t>Program verification – reasoning about state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B.G. Ryder 9/26/2013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7418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1315</Words>
  <Application>Microsoft Office PowerPoint</Application>
  <PresentationFormat>On-screen Show (4:3)</PresentationFormat>
  <Paragraphs>187</Paragraphs>
  <Slides>19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Computational Thinking:  A Historical View from PL/SE</vt:lpstr>
      <vt:lpstr>References</vt:lpstr>
      <vt:lpstr>Historical Context for PL &amp; SE </vt:lpstr>
      <vt:lpstr>Software Engineering</vt:lpstr>
      <vt:lpstr>Abstraction </vt:lpstr>
      <vt:lpstr>Abstraction as Model Building</vt:lpstr>
      <vt:lpstr>Abstraction - History</vt:lpstr>
      <vt:lpstr>Abstraction – History (2)</vt:lpstr>
      <vt:lpstr>Abstraction – History (3)</vt:lpstr>
      <vt:lpstr>Abstraction in PLs</vt:lpstr>
      <vt:lpstr>Abstract Data Types</vt:lpstr>
      <vt:lpstr>Ideas for CT</vt:lpstr>
      <vt:lpstr>Essence of CS (Refl on field…2004)</vt:lpstr>
      <vt:lpstr>What do Computer Scientists Do? (From Refl on field…2004, p 12)</vt:lpstr>
      <vt:lpstr>What is CS Research?  (From Refl on field…2004, p 15)</vt:lpstr>
      <vt:lpstr>Exploring further… </vt:lpstr>
      <vt:lpstr>Exploring further… (From Refl on field…2004, p 119)</vt:lpstr>
      <vt:lpstr>Key Ideas for CT</vt:lpstr>
      <vt:lpstr>Discussion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Thinking</dc:title>
  <dc:creator>Dennis Kafura</dc:creator>
  <cp:lastModifiedBy>Dennis Kafura</cp:lastModifiedBy>
  <cp:revision>48</cp:revision>
  <cp:lastPrinted>2013-09-26T01:16:25Z</cp:lastPrinted>
  <dcterms:created xsi:type="dcterms:W3CDTF">2013-08-26T14:00:27Z</dcterms:created>
  <dcterms:modified xsi:type="dcterms:W3CDTF">2013-09-27T18:16:50Z</dcterms:modified>
</cp:coreProperties>
</file>