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7" r:id="rId4"/>
    <p:sldId id="257" r:id="rId5"/>
    <p:sldId id="258" r:id="rId6"/>
    <p:sldId id="261" r:id="rId7"/>
    <p:sldId id="262" r:id="rId8"/>
    <p:sldId id="265" r:id="rId9"/>
    <p:sldId id="268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10" autoAdjust="0"/>
  </p:normalViewPr>
  <p:slideViewPr>
    <p:cSldViewPr>
      <p:cViewPr varScale="1">
        <p:scale>
          <a:sx n="77" d="100"/>
          <a:sy n="77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815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Describes</a:t>
            </a:r>
            <a:r>
              <a:rPr lang="en-US" baseline="0" dirty="0" smtClean="0"/>
              <a:t> how previous literature has defined computational thinking and why this is important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Describes the approaches and the ideologies behind them as well as the assessment of CT.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Discusses the current state of education and the initiatives in increasing CT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Discusses important areas of CT for future works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0894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Evolution</a:t>
            </a:r>
            <a:r>
              <a:rPr lang="en-US" baseline="0" dirty="0" smtClean="0"/>
              <a:t> of description of computational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497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</a:t>
            </a:r>
            <a:r>
              <a:rPr lang="en-US" baseline="0" dirty="0" smtClean="0"/>
              <a:t> is missing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Are</a:t>
            </a:r>
            <a:r>
              <a:rPr lang="en-US" baseline="0" dirty="0" smtClean="0"/>
              <a:t> all of these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9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Posits</a:t>
            </a:r>
            <a:r>
              <a:rPr lang="en-US" baseline="0" dirty="0" smtClean="0"/>
              <a:t> that these are used </a:t>
            </a:r>
            <a:r>
              <a:rPr lang="en-US" baseline="0" dirty="0" err="1" smtClean="0"/>
              <a:t>interchangable</a:t>
            </a:r>
            <a:endParaRPr lang="en-US" dirty="0" smtClean="0"/>
          </a:p>
          <a:p>
            <a:r>
              <a:rPr lang="en-US" dirty="0" smtClean="0"/>
              <a:t>Are</a:t>
            </a:r>
            <a:r>
              <a:rPr lang="en-US" baseline="0" dirty="0" smtClean="0"/>
              <a:t> these two interchangeable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883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Do you all agree with this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Is anything missing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Is anything unnecessary?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237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Describes current and past projects to introduce CT into schools and the motivation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Introduces a checklist</a:t>
            </a:r>
            <a:r>
              <a:rPr lang="en-US" baseline="0" dirty="0" smtClean="0"/>
              <a:t> that computational thinking tools must fulfill in order to have systematic impact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Further description of the ongoing project as well as preliminary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9090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agree?</a:t>
            </a:r>
          </a:p>
          <a:p>
            <a:r>
              <a:rPr lang="en-US" dirty="0" smtClean="0"/>
              <a:t>Did</a:t>
            </a:r>
            <a:r>
              <a:rPr lang="en-US" baseline="0" dirty="0" smtClean="0"/>
              <a:t> you have an experience in middle school?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2077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these</a:t>
            </a:r>
            <a:r>
              <a:rPr lang="en-US" baseline="0" dirty="0" smtClean="0"/>
              <a:t> important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the definition areas?</a:t>
            </a:r>
          </a:p>
          <a:p>
            <a:r>
              <a:rPr lang="en-US" baseline="0" dirty="0" smtClean="0"/>
              <a:t>What </a:t>
            </a:r>
            <a:r>
              <a:rPr lang="en-US" baseline="0" smtClean="0"/>
              <a:t>is missing?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BF24C-4E07-469D-8E18-052297839F0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624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Thinking in K-12 and Scalable Game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Shuffett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0593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800" dirty="0" smtClean="0"/>
              <a:t>“motivational concerns need to be addressed at the middle school level”</a:t>
            </a:r>
            <a:endParaRPr lang="en-US" sz="3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2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Thinking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has </a:t>
            </a:r>
            <a:r>
              <a:rPr lang="en-US" b="1" i="1" dirty="0"/>
              <a:t>low threshold</a:t>
            </a:r>
            <a:r>
              <a:rPr lang="en-US" dirty="0"/>
              <a:t>: a student can produce a working game </a:t>
            </a:r>
            <a:r>
              <a:rPr lang="en-US" dirty="0" smtClean="0"/>
              <a:t>quickly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has </a:t>
            </a:r>
            <a:r>
              <a:rPr lang="en-US" b="1" i="1" dirty="0"/>
              <a:t>high ceiling</a:t>
            </a:r>
            <a:r>
              <a:rPr lang="en-US" dirty="0"/>
              <a:t>: a student can make a real game that is </a:t>
            </a:r>
            <a:r>
              <a:rPr lang="en-US" dirty="0" smtClean="0"/>
              <a:t>playable </a:t>
            </a:r>
            <a:r>
              <a:rPr lang="en-US" dirty="0"/>
              <a:t>and exhibits sophisticated behavior, e.g., complex AI.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scaffolds </a:t>
            </a:r>
            <a:r>
              <a:rPr lang="en-US" b="1" i="1" dirty="0"/>
              <a:t>Flow</a:t>
            </a:r>
            <a:r>
              <a:rPr lang="en-US" dirty="0"/>
              <a:t>: the curriculum provides stepping stones with </a:t>
            </a:r>
            <a:r>
              <a:rPr lang="en-US" dirty="0" smtClean="0"/>
              <a:t>managed </a:t>
            </a:r>
            <a:r>
              <a:rPr lang="en-US" dirty="0"/>
              <a:t>skills and challenges to accompany the tool.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enables </a:t>
            </a:r>
            <a:r>
              <a:rPr lang="en-US" b="1" i="1" dirty="0"/>
              <a:t>transfer</a:t>
            </a:r>
            <a:r>
              <a:rPr lang="en-US" dirty="0"/>
              <a:t>: tool + curriculum must work for both game </a:t>
            </a:r>
            <a:r>
              <a:rPr lang="en-US" dirty="0" smtClean="0"/>
              <a:t>design </a:t>
            </a:r>
            <a:r>
              <a:rPr lang="en-US" dirty="0"/>
              <a:t>and subsequent computational science applications as </a:t>
            </a:r>
            <a:r>
              <a:rPr lang="en-US" dirty="0" smtClean="0"/>
              <a:t>well </a:t>
            </a:r>
            <a:r>
              <a:rPr lang="en-US" dirty="0"/>
              <a:t>as support transfer between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supports </a:t>
            </a:r>
            <a:r>
              <a:rPr lang="en-US" b="1" i="1" dirty="0"/>
              <a:t>equity</a:t>
            </a:r>
            <a:r>
              <a:rPr lang="en-US" dirty="0"/>
              <a:t>: game design activities should be accessible </a:t>
            </a:r>
            <a:r>
              <a:rPr lang="en-US" dirty="0" smtClean="0"/>
              <a:t>and </a:t>
            </a:r>
            <a:r>
              <a:rPr lang="en-US" dirty="0"/>
              <a:t>motivational across gender and ethnicity boundaries.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systemic </a:t>
            </a:r>
            <a:r>
              <a:rPr lang="en-US" b="1" i="1" dirty="0"/>
              <a:t>and sustainable</a:t>
            </a:r>
            <a:r>
              <a:rPr lang="en-US" dirty="0"/>
              <a:t>: the combination of the tool and </a:t>
            </a:r>
            <a:r>
              <a:rPr lang="en-US" dirty="0" smtClean="0"/>
              <a:t>curriculum </a:t>
            </a:r>
            <a:r>
              <a:rPr lang="en-US" dirty="0"/>
              <a:t>can be used by all teachers to teach all students </a:t>
            </a:r>
            <a:r>
              <a:rPr lang="en-US" dirty="0" smtClean="0"/>
              <a:t>(</a:t>
            </a:r>
            <a:r>
              <a:rPr lang="en-US" dirty="0"/>
              <a:t>e.g. support teacher training, standards alignment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19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 smtClean="0"/>
              <a:t>Computational Thinking in K-12: A Review of the State of the Field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Shuchi</a:t>
            </a:r>
            <a:r>
              <a:rPr lang="en-US" dirty="0" smtClean="0"/>
              <a:t> Grover and Roy Pea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234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and Why of Computational Thinking</a:t>
            </a:r>
          </a:p>
          <a:p>
            <a:r>
              <a:rPr lang="en-US" dirty="0" smtClean="0"/>
              <a:t>Summary of Pertinent Research on CT in     K-12</a:t>
            </a:r>
          </a:p>
          <a:p>
            <a:pPr lvl="1"/>
            <a:r>
              <a:rPr lang="en-US" dirty="0" smtClean="0"/>
              <a:t>Environments and Tools That Foster CT</a:t>
            </a:r>
          </a:p>
          <a:p>
            <a:pPr lvl="1"/>
            <a:r>
              <a:rPr lang="en-US" dirty="0" smtClean="0"/>
              <a:t>Assessment of CT</a:t>
            </a:r>
          </a:p>
          <a:p>
            <a:r>
              <a:rPr lang="en-US" dirty="0" smtClean="0"/>
              <a:t>Computing Education in K-12</a:t>
            </a:r>
          </a:p>
          <a:p>
            <a:r>
              <a:rPr lang="en-US" dirty="0" smtClean="0"/>
              <a:t>Broadening the Scope of the Discourse and Priorities for Empirical Inquiry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08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924800" cy="55165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“computational thinking involves solving problems, designing systems, and understanding human behavior, by drawing on the concepts fundamental to computer science”</a:t>
            </a:r>
            <a:r>
              <a:rPr lang="en-US" dirty="0"/>
              <a:t> </a:t>
            </a:r>
            <a:r>
              <a:rPr lang="en-US" dirty="0" smtClean="0"/>
              <a:t>– Wing (2006)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“Computational thinking is the thought process involved in formulating problems and their solutions so that the solutions are represented in a form that can be effectively carried out by an information-processing agent.” – Wing (2011)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“their solutions can be represented as computational steps and algorithms” – </a:t>
            </a:r>
            <a:r>
              <a:rPr lang="en-US" dirty="0" err="1" smtClean="0"/>
              <a:t>Aho</a:t>
            </a:r>
            <a:r>
              <a:rPr lang="en-US" dirty="0"/>
              <a:t> </a:t>
            </a:r>
            <a:r>
              <a:rPr lang="en-US" dirty="0" smtClean="0"/>
              <a:t>(2012)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Computing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i="1" dirty="0"/>
              <a:t>creative</a:t>
            </a:r>
            <a:r>
              <a:rPr lang="en-US" dirty="0"/>
              <a:t> human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Abstraction</a:t>
            </a:r>
            <a:r>
              <a:rPr lang="en-US" dirty="0" smtClean="0"/>
              <a:t> </a:t>
            </a:r>
            <a:r>
              <a:rPr lang="en-US" dirty="0"/>
              <a:t>reduces information and detail to focus on </a:t>
            </a:r>
            <a:r>
              <a:rPr lang="en-US" dirty="0" smtClean="0"/>
              <a:t>concepts </a:t>
            </a:r>
            <a:r>
              <a:rPr lang="en-US" dirty="0"/>
              <a:t>relevant to understanding and solving </a:t>
            </a:r>
            <a:r>
              <a:rPr lang="en-US" dirty="0" smtClean="0"/>
              <a:t>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Data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information</a:t>
            </a:r>
            <a:r>
              <a:rPr lang="en-US" dirty="0"/>
              <a:t> facilitate the </a:t>
            </a:r>
            <a:r>
              <a:rPr lang="en-US" i="1" dirty="0"/>
              <a:t>creation of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Algorithms </a:t>
            </a:r>
            <a:r>
              <a:rPr lang="en-US" dirty="0"/>
              <a:t>are tools for developing and expressing solutions to </a:t>
            </a:r>
            <a:r>
              <a:rPr lang="en-US" i="1" dirty="0"/>
              <a:t>computational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Programming </a:t>
            </a:r>
            <a:r>
              <a:rPr lang="en-US" dirty="0"/>
              <a:t>is a </a:t>
            </a:r>
            <a:r>
              <a:rPr lang="en-US" i="1" dirty="0"/>
              <a:t>creative process </a:t>
            </a:r>
            <a:r>
              <a:rPr lang="en-US" dirty="0"/>
              <a:t>that produces </a:t>
            </a:r>
            <a:r>
              <a:rPr lang="en-US" i="1" dirty="0"/>
              <a:t>computational artifacts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Digital </a:t>
            </a:r>
            <a:r>
              <a:rPr lang="en-US" dirty="0"/>
              <a:t>devices, systems, and the networks that interconnect them enable and foster computational approaches to </a:t>
            </a:r>
            <a:r>
              <a:rPr lang="en-US" dirty="0" smtClean="0"/>
              <a:t>solving </a:t>
            </a:r>
            <a:r>
              <a:rPr lang="en-US" dirty="0"/>
              <a:t>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Computing </a:t>
            </a:r>
            <a:r>
              <a:rPr lang="en-US" dirty="0"/>
              <a:t>enables </a:t>
            </a:r>
            <a:r>
              <a:rPr lang="en-US" i="1" dirty="0"/>
              <a:t>innovation </a:t>
            </a:r>
            <a:r>
              <a:rPr lang="en-US" dirty="0"/>
              <a:t>in other fields, including </a:t>
            </a:r>
            <a:r>
              <a:rPr lang="en-US" dirty="0" smtClean="0"/>
              <a:t>science</a:t>
            </a:r>
            <a:r>
              <a:rPr lang="en-US" dirty="0"/>
              <a:t>, social science, humanities, arts, medicine, engineering, and business.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87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924800" cy="55353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800" i="1" dirty="0"/>
          </a:p>
          <a:p>
            <a:pPr marL="0" indent="0" algn="ctr">
              <a:buNone/>
            </a:pPr>
            <a:endParaRPr lang="en-US" sz="3800" i="1" dirty="0" smtClean="0"/>
          </a:p>
          <a:p>
            <a:pPr marL="0" indent="0" algn="ctr">
              <a:buNone/>
            </a:pPr>
            <a:r>
              <a:rPr lang="en-US" sz="3800" i="1" dirty="0" smtClean="0"/>
              <a:t>Computational thinking </a:t>
            </a:r>
          </a:p>
          <a:p>
            <a:pPr marL="0" indent="0" algn="ctr">
              <a:buNone/>
            </a:pPr>
            <a:r>
              <a:rPr lang="en-US" sz="3800" dirty="0" smtClean="0"/>
              <a:t>vs. </a:t>
            </a:r>
          </a:p>
          <a:p>
            <a:pPr marL="0" indent="0" algn="ctr">
              <a:buNone/>
            </a:pPr>
            <a:r>
              <a:rPr lang="en-US" sz="3800" i="1" dirty="0" smtClean="0"/>
              <a:t>computational literacy</a:t>
            </a:r>
            <a:endParaRPr lang="en-US" sz="3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105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Widely Accepted as Comprising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Abstractions and pattern generalizations (including models </a:t>
            </a:r>
            <a:r>
              <a:rPr lang="en-US" dirty="0" smtClean="0"/>
              <a:t>and </a:t>
            </a:r>
            <a:r>
              <a:rPr lang="en-US" dirty="0"/>
              <a:t>simulations)</a:t>
            </a:r>
          </a:p>
          <a:p>
            <a:r>
              <a:rPr lang="en-US" dirty="0" smtClean="0"/>
              <a:t>Systematic </a:t>
            </a:r>
            <a:r>
              <a:rPr lang="en-US" dirty="0"/>
              <a:t>processing of information</a:t>
            </a:r>
          </a:p>
          <a:p>
            <a:r>
              <a:rPr lang="en-US" dirty="0" smtClean="0"/>
              <a:t>Symbol </a:t>
            </a:r>
            <a:r>
              <a:rPr lang="en-US" dirty="0"/>
              <a:t>systems and representations</a:t>
            </a:r>
          </a:p>
          <a:p>
            <a:r>
              <a:rPr lang="en-US" dirty="0" smtClean="0"/>
              <a:t>Algorithmic </a:t>
            </a:r>
            <a:r>
              <a:rPr lang="en-US" dirty="0"/>
              <a:t>notions of flow of </a:t>
            </a:r>
            <a:r>
              <a:rPr lang="en-US" dirty="0" smtClean="0"/>
              <a:t>control</a:t>
            </a:r>
          </a:p>
          <a:p>
            <a:r>
              <a:rPr lang="en-US" dirty="0" smtClean="0"/>
              <a:t>Structured </a:t>
            </a:r>
            <a:r>
              <a:rPr lang="en-US" dirty="0"/>
              <a:t>problem decomposition (modularizing)</a:t>
            </a:r>
          </a:p>
          <a:p>
            <a:r>
              <a:rPr lang="en-US" dirty="0" smtClean="0"/>
              <a:t>Iterative</a:t>
            </a:r>
            <a:r>
              <a:rPr lang="en-US" dirty="0"/>
              <a:t>, recursive, and parallel thinking</a:t>
            </a:r>
          </a:p>
          <a:p>
            <a:r>
              <a:rPr lang="en-US" dirty="0" smtClean="0"/>
              <a:t>Conditional </a:t>
            </a:r>
            <a:r>
              <a:rPr lang="en-US" dirty="0"/>
              <a:t>logic</a:t>
            </a:r>
          </a:p>
          <a:p>
            <a:r>
              <a:rPr lang="en-US" dirty="0" smtClean="0"/>
              <a:t>Efficiency </a:t>
            </a:r>
            <a:r>
              <a:rPr lang="en-US" dirty="0"/>
              <a:t>and performance constraints</a:t>
            </a:r>
          </a:p>
          <a:p>
            <a:r>
              <a:rPr lang="en-US" dirty="0" smtClean="0"/>
              <a:t>Debugging </a:t>
            </a:r>
            <a:r>
              <a:rPr lang="en-US" dirty="0"/>
              <a:t>and systematic error detection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7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525041"/>
            <a:ext cx="7772400" cy="1362075"/>
          </a:xfrm>
        </p:spPr>
        <p:txBody>
          <a:bodyPr>
            <a:noAutofit/>
          </a:bodyPr>
          <a:lstStyle/>
          <a:p>
            <a:r>
              <a:rPr lang="en-US" sz="3400" cap="none" dirty="0" smtClean="0"/>
              <a:t>Scalable Game </a:t>
            </a:r>
            <a:r>
              <a:rPr lang="en-US" sz="3400" cap="none" dirty="0"/>
              <a:t>D</a:t>
            </a:r>
            <a:r>
              <a:rPr lang="en-US" sz="3400" cap="none" dirty="0" smtClean="0"/>
              <a:t>esign and the Development of a Checklist for Getting Computation Thinking into Public Schools</a:t>
            </a:r>
            <a:endParaRPr lang="en-US" sz="34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22425"/>
            <a:ext cx="7772400" cy="1500187"/>
          </a:xfrm>
        </p:spPr>
        <p:txBody>
          <a:bodyPr/>
          <a:lstStyle/>
          <a:p>
            <a:r>
              <a:rPr lang="en-US" dirty="0" smtClean="0"/>
              <a:t>Alexander </a:t>
            </a:r>
            <a:r>
              <a:rPr lang="en-US" dirty="0" err="1" smtClean="0"/>
              <a:t>Repenning</a:t>
            </a:r>
            <a:r>
              <a:rPr lang="en-US" dirty="0" smtClean="0"/>
              <a:t>, David Webb, </a:t>
            </a:r>
            <a:r>
              <a:rPr lang="en-US" dirty="0" err="1" smtClean="0"/>
              <a:t>Andri</a:t>
            </a:r>
            <a:r>
              <a:rPr lang="en-US" dirty="0" smtClean="0"/>
              <a:t> </a:t>
            </a:r>
            <a:r>
              <a:rPr lang="en-US" dirty="0" err="1" smtClean="0"/>
              <a:t>Ioannidou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68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Introduction: The Scalable Game Design Initiative</a:t>
            </a:r>
          </a:p>
          <a:p>
            <a:r>
              <a:rPr lang="en-US" dirty="0" smtClean="0"/>
              <a:t>Computational Thinking Checklist</a:t>
            </a:r>
          </a:p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45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676</Words>
  <Application>Microsoft Office PowerPoint</Application>
  <PresentationFormat>On-screen Show (4:3)</PresentationFormat>
  <Paragraphs>103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Computational Thinking in K-12 and Scalable Game Design</vt:lpstr>
      <vt:lpstr>Computational Thinking in K-12: A Review of the State of the Field</vt:lpstr>
      <vt:lpstr>Summary</vt:lpstr>
      <vt:lpstr>Slide 4</vt:lpstr>
      <vt:lpstr>Seven Big Ideas</vt:lpstr>
      <vt:lpstr>Slide 6</vt:lpstr>
      <vt:lpstr>Widely Accepted as Comprising CT</vt:lpstr>
      <vt:lpstr>Scalable Game Design and the Development of a Checklist for Getting Computation Thinking into Public Schools</vt:lpstr>
      <vt:lpstr>Summary</vt:lpstr>
      <vt:lpstr>Slide 10</vt:lpstr>
      <vt:lpstr>Computational Thinking Tools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Michael Shuffett</dc:creator>
  <cp:lastModifiedBy>Dennis Kafura</cp:lastModifiedBy>
  <cp:revision>17</cp:revision>
  <dcterms:created xsi:type="dcterms:W3CDTF">2013-08-26T14:00:27Z</dcterms:created>
  <dcterms:modified xsi:type="dcterms:W3CDTF">2013-10-02T12:16:10Z</dcterms:modified>
</cp:coreProperties>
</file>