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  <p:sldId id="271" r:id="rId17"/>
    <p:sldId id="272" r:id="rId18"/>
    <p:sldId id="274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BE419538-A453-4CA2-953A-45EA522E8B46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70"/>
            <p14:sldId id="268"/>
            <p14:sldId id="269"/>
            <p14:sldId id="271"/>
            <p14:sldId id="272"/>
            <p14:sldId id="274"/>
            <p14:sldId id="27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3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DE48EF-1456-41F7-A324-BFD9560FE12F}" type="datetimeFigureOut">
              <a:rPr lang="en-US" smtClean="0"/>
              <a:pPr/>
              <a:t>11/15/2013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BF24C-4E07-469D-8E18-052297839F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726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BF24C-4E07-469D-8E18-052297839F0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2107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9F41-1875-4695-9C74-68437C05E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9A1A0-2707-4BAE-A526-E3E483BB9B51}" type="datetime1">
              <a:rPr lang="en-US" smtClean="0"/>
              <a:pPr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9F41-1875-4695-9C74-68437C05E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51CD9-923D-4C71-B52C-E8323DF1B48B}" type="datetime1">
              <a:rPr lang="en-US" smtClean="0"/>
              <a:pPr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9F41-1875-4695-9C74-68437C05E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57200"/>
            <a:ext cx="7696200" cy="762000"/>
          </a:xfrm>
        </p:spPr>
        <p:txBody>
          <a:bodyPr>
            <a:normAutofit/>
          </a:bodyPr>
          <a:lstStyle>
            <a:lvl1pPr>
              <a:defRPr sz="35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4525963"/>
          </a:xfr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Courier New" pitchFamily="49" charset="0"/>
              <a:buChar char="o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00E3-154B-4E2A-ACF6-C43544D84CF8}" type="datetime1">
              <a:rPr lang="en-US" smtClean="0"/>
              <a:pPr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9F41-1875-4695-9C74-68437C05E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9A1C-9AEA-4731-A716-CF8C7BD599D8}" type="datetime1">
              <a:rPr lang="en-US" smtClean="0"/>
              <a:pPr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9F41-1875-4695-9C74-68437C05E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3D781-704C-4F4B-846F-6D0E1D840EEA}" type="datetime1">
              <a:rPr lang="en-US" smtClean="0"/>
              <a:pPr/>
              <a:t>11/15/2013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9F41-1875-4695-9C74-68437C05E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1F567-79F7-49C5-A548-27E95D5406DC}" type="datetime1">
              <a:rPr lang="en-US" smtClean="0"/>
              <a:pPr/>
              <a:t>11/15/2013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9F41-1875-4695-9C74-68437C05E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7A9C6-3B41-4C29-8B49-F5108ED24EEB}" type="datetime1">
              <a:rPr lang="en-US" smtClean="0"/>
              <a:pPr/>
              <a:t>11/15/2013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9F41-1875-4695-9C74-68437C05E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30F9E-7CF3-42B0-B41D-6C594F5EDA03}" type="datetime1">
              <a:rPr lang="en-US" smtClean="0"/>
              <a:pPr/>
              <a:t>11/15/2013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9F41-1875-4695-9C74-68437C05E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A1825-7717-4929-A053-1E6741FCD0CB}" type="datetime1">
              <a:rPr lang="en-US" smtClean="0"/>
              <a:pPr/>
              <a:t>11/15/2013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9F41-1875-4695-9C74-68437C05E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81583-95D5-4B12-82D3-004858692A93}" type="datetime1">
              <a:rPr lang="en-US" smtClean="0"/>
              <a:pPr/>
              <a:t>11/15/2013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9F41-1875-4695-9C74-68437C05E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55160-1FAB-4985-928B-7CCB1A192D41}" type="datetime1">
              <a:rPr lang="en-US" smtClean="0"/>
              <a:pPr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97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Computational Thinking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97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39F41-1875-4695-9C74-68437C05EFF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13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8600" y="152400"/>
            <a:ext cx="685800" cy="1152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 userDrawn="1"/>
        </p:nvCxnSpPr>
        <p:spPr>
          <a:xfrm>
            <a:off x="533400" y="1524000"/>
            <a:ext cx="0" cy="4572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1219200" y="381000"/>
            <a:ext cx="76962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8" descr="vt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6243480"/>
            <a:ext cx="935038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Connector 17"/>
          <p:cNvCxnSpPr/>
          <p:nvPr userDrawn="1"/>
        </p:nvCxnSpPr>
        <p:spPr>
          <a:xfrm flipH="1">
            <a:off x="1219200" y="6477000"/>
            <a:ext cx="18288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Was That CT? Assessing Computational Thinking Patterns through Video-Based Prompts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Krista </a:t>
            </a:r>
            <a:r>
              <a:rPr lang="en-US" dirty="0" err="1"/>
              <a:t>Sekeres</a:t>
            </a:r>
            <a:r>
              <a:rPr lang="en-US" dirty="0"/>
              <a:t> </a:t>
            </a:r>
            <a:r>
              <a:rPr lang="en-US" dirty="0" smtClean="0"/>
              <a:t>Marshall</a:t>
            </a:r>
          </a:p>
          <a:p>
            <a:r>
              <a:rPr lang="en-US" dirty="0" smtClean="0"/>
              <a:t>University </a:t>
            </a:r>
            <a:r>
              <a:rPr lang="en-US" dirty="0"/>
              <a:t>of Colorado, Boulder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9168"/>
            <a:ext cx="7696200" cy="762000"/>
          </a:xfrm>
        </p:spPr>
        <p:txBody>
          <a:bodyPr/>
          <a:lstStyle/>
          <a:p>
            <a:r>
              <a:rPr lang="en-US" altLang="zh-CN" dirty="0"/>
              <a:t>Sample Diversity</a:t>
            </a:r>
            <a:endParaRPr lang="zh-C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9F41-1875-4695-9C74-68437C05EFF1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175" y="838200"/>
            <a:ext cx="4810125" cy="2924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68646" y="3201067"/>
            <a:ext cx="5235708" cy="3581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53000" y="1287244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Chart 1: </a:t>
            </a:r>
            <a:r>
              <a:rPr lang="en-US" altLang="zh-CN" dirty="0"/>
              <a:t>Respondents’ Primary language Spoken at Home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54864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Chart 2</a:t>
            </a:r>
            <a:r>
              <a:rPr lang="en-US" altLang="zh-CN" dirty="0"/>
              <a:t>: Respondents’ Races/Ethnicities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851286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39646507"/>
              </p:ext>
            </p:extLst>
          </p:nvPr>
        </p:nvGraphicFramePr>
        <p:xfrm>
          <a:off x="1219200" y="762000"/>
          <a:ext cx="3048000" cy="4371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</a:tblGrid>
              <a:tr h="48577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Grade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Percent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Number</a:t>
                      </a:r>
                      <a:endParaRPr lang="zh-CN" altLang="en-US" dirty="0"/>
                    </a:p>
                  </a:txBody>
                  <a:tcPr/>
                </a:tc>
              </a:tr>
              <a:tr h="48577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</a:t>
                      </a:r>
                      <a:r>
                        <a:rPr lang="en-US" altLang="zh-CN" baseline="30000" dirty="0" smtClean="0"/>
                        <a:t>th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0.4%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/>
                </a:tc>
              </a:tr>
              <a:tr h="48577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</a:t>
                      </a:r>
                      <a:r>
                        <a:rPr lang="en-US" altLang="zh-CN" baseline="30000" dirty="0" smtClean="0"/>
                        <a:t>th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2.4%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13</a:t>
                      </a:r>
                      <a:endParaRPr lang="zh-CN" altLang="en-US" dirty="0"/>
                    </a:p>
                  </a:txBody>
                  <a:tcPr/>
                </a:tc>
              </a:tr>
              <a:tr h="48577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6</a:t>
                      </a:r>
                      <a:r>
                        <a:rPr lang="en-US" altLang="zh-CN" baseline="30000" dirty="0" smtClean="0"/>
                        <a:t>th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31.8%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181</a:t>
                      </a:r>
                      <a:endParaRPr lang="zh-CN" altLang="en-US" dirty="0"/>
                    </a:p>
                  </a:txBody>
                  <a:tcPr/>
                </a:tc>
              </a:tr>
              <a:tr h="48577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7</a:t>
                      </a:r>
                      <a:r>
                        <a:rPr lang="en-US" altLang="zh-CN" baseline="30000" dirty="0" smtClean="0"/>
                        <a:t>th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26.3%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150</a:t>
                      </a:r>
                      <a:endParaRPr lang="zh-CN" altLang="en-US" dirty="0"/>
                    </a:p>
                  </a:txBody>
                  <a:tcPr/>
                </a:tc>
              </a:tr>
              <a:tr h="48577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8</a:t>
                      </a:r>
                      <a:r>
                        <a:rPr lang="en-US" altLang="zh-CN" baseline="30000" dirty="0" smtClean="0"/>
                        <a:t>th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35.4%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202</a:t>
                      </a:r>
                      <a:endParaRPr lang="zh-CN" altLang="en-US" dirty="0"/>
                    </a:p>
                  </a:txBody>
                  <a:tcPr/>
                </a:tc>
              </a:tr>
              <a:tr h="48577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9</a:t>
                      </a:r>
                      <a:r>
                        <a:rPr lang="en-US" altLang="zh-CN" baseline="30000" dirty="0" smtClean="0"/>
                        <a:t>th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0.2%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</a:tr>
              <a:tr h="48577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10</a:t>
                      </a:r>
                      <a:r>
                        <a:rPr lang="en-US" altLang="zh-CN" baseline="30000" dirty="0" smtClean="0"/>
                        <a:t>th</a:t>
                      </a:r>
                      <a:endParaRPr lang="en-US" altLang="zh-C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3.7%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21</a:t>
                      </a:r>
                    </a:p>
                  </a:txBody>
                  <a:tcPr/>
                </a:tc>
              </a:tr>
              <a:tr h="485775">
                <a:tc gridSpan="3">
                  <a:txBody>
                    <a:bodyPr/>
                    <a:lstStyle/>
                    <a:p>
                      <a:pPr algn="l"/>
                      <a:r>
                        <a:rPr lang="en-US" altLang="zh-CN" dirty="0" smtClean="0"/>
                        <a:t>N=570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altLang="zh-CN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9F41-1875-4695-9C74-68437C05EFF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43000" y="53340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Table 2</a:t>
            </a:r>
            <a:r>
              <a:rPr lang="en-US" altLang="zh-CN" dirty="0"/>
              <a:t>: Respondents by grade level</a:t>
            </a:r>
            <a:endParaRPr lang="zh-CN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1371600"/>
            <a:ext cx="3219450" cy="31051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10200" y="48006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Chart 3: </a:t>
            </a:r>
            <a:r>
              <a:rPr lang="en-US" altLang="zh-CN" dirty="0"/>
              <a:t>Respondents’ Genders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789612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Results by Question</a:t>
            </a:r>
            <a:endParaRPr lang="zh-C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Computational Thinking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9F41-1875-4695-9C74-68437C05EFF1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0" y="1143000"/>
            <a:ext cx="8401050" cy="49402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24200" y="5928026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Table 3: </a:t>
            </a:r>
            <a:r>
              <a:rPr lang="en-US" altLang="zh-CN" dirty="0"/>
              <a:t>Survey results by question </a:t>
            </a:r>
            <a:endParaRPr lang="zh-CN" altLang="en-US" dirty="0"/>
          </a:p>
        </p:txBody>
      </p:sp>
      <p:sp>
        <p:nvSpPr>
          <p:cNvPr id="10" name="Oval 9"/>
          <p:cNvSpPr/>
          <p:nvPr/>
        </p:nvSpPr>
        <p:spPr>
          <a:xfrm>
            <a:off x="381000" y="4038600"/>
            <a:ext cx="8839200" cy="8382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Oval 10"/>
          <p:cNvSpPr/>
          <p:nvPr/>
        </p:nvSpPr>
        <p:spPr>
          <a:xfrm>
            <a:off x="374650" y="2438400"/>
            <a:ext cx="8839200" cy="8382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3959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Questions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95297"/>
            <a:ext cx="7924800" cy="4525963"/>
          </a:xfrm>
        </p:spPr>
        <p:txBody>
          <a:bodyPr>
            <a:noAutofit/>
          </a:bodyPr>
          <a:lstStyle/>
          <a:p>
            <a:r>
              <a:rPr lang="en-US" altLang="zh-CN" sz="2300" b="1" i="1" dirty="0"/>
              <a:t>Question </a:t>
            </a:r>
            <a:r>
              <a:rPr lang="en-US" altLang="zh-CN" sz="2300" b="1" i="1" dirty="0" smtClean="0"/>
              <a:t>1</a:t>
            </a:r>
            <a:r>
              <a:rPr lang="en-US" altLang="zh-CN" sz="2300" dirty="0" smtClean="0"/>
              <a:t>: the </a:t>
            </a:r>
            <a:r>
              <a:rPr lang="en-US" altLang="zh-CN" sz="2300" dirty="0"/>
              <a:t>video depicts a flying eagle catching a fish, representing the CTPs </a:t>
            </a:r>
            <a:r>
              <a:rPr lang="en-US" altLang="zh-CN" sz="2300" i="1" dirty="0"/>
              <a:t>collision </a:t>
            </a:r>
            <a:r>
              <a:rPr lang="en-US" altLang="zh-CN" sz="2300" dirty="0" smtClean="0"/>
              <a:t>and </a:t>
            </a:r>
            <a:r>
              <a:rPr lang="en-US" altLang="zh-CN" sz="2300" i="1" dirty="0" smtClean="0"/>
              <a:t>transport </a:t>
            </a:r>
            <a:r>
              <a:rPr lang="en-US" altLang="zh-CN" sz="2300" dirty="0"/>
              <a:t>as the “expert responses</a:t>
            </a:r>
            <a:r>
              <a:rPr lang="en-US" altLang="zh-CN" sz="2300" dirty="0" smtClean="0"/>
              <a:t>”.</a:t>
            </a:r>
          </a:p>
          <a:p>
            <a:r>
              <a:rPr lang="en-US" altLang="zh-CN" sz="2300" b="1" i="1" dirty="0"/>
              <a:t>Question </a:t>
            </a:r>
            <a:r>
              <a:rPr lang="en-US" altLang="zh-CN" sz="2300" b="1" i="1" dirty="0" smtClean="0"/>
              <a:t>2</a:t>
            </a:r>
            <a:r>
              <a:rPr lang="en-US" altLang="zh-CN" sz="2300" dirty="0" smtClean="0"/>
              <a:t>: the </a:t>
            </a:r>
            <a:r>
              <a:rPr lang="en-US" altLang="zh-CN" sz="2300" dirty="0"/>
              <a:t>video shows a marching band coming out of tunnel, which is similar to </a:t>
            </a:r>
            <a:r>
              <a:rPr lang="en-US" altLang="zh-CN" sz="2300" dirty="0" smtClean="0"/>
              <a:t>the </a:t>
            </a:r>
            <a:r>
              <a:rPr lang="en-US" altLang="zh-CN" sz="2300" i="1" dirty="0" smtClean="0"/>
              <a:t>generation </a:t>
            </a:r>
            <a:r>
              <a:rPr lang="en-US" altLang="zh-CN" sz="2300" dirty="0"/>
              <a:t>Computational Thinking Pattern</a:t>
            </a:r>
            <a:r>
              <a:rPr lang="en-US" altLang="zh-CN" sz="2300" dirty="0" smtClean="0"/>
              <a:t>.</a:t>
            </a:r>
          </a:p>
          <a:p>
            <a:r>
              <a:rPr lang="en-US" altLang="zh-CN" sz="2300" b="1" i="1" dirty="0"/>
              <a:t>Question </a:t>
            </a:r>
            <a:r>
              <a:rPr lang="en-US" altLang="zh-CN" sz="2300" b="1" i="1" dirty="0" smtClean="0"/>
              <a:t>3</a:t>
            </a:r>
            <a:r>
              <a:rPr lang="en-US" altLang="zh-CN" sz="2300" dirty="0" smtClean="0"/>
              <a:t>: the </a:t>
            </a:r>
            <a:r>
              <a:rPr lang="en-US" altLang="zh-CN" sz="2300" dirty="0"/>
              <a:t>video depicts two Sumo wrestlers engaging in match, representing the </a:t>
            </a:r>
            <a:r>
              <a:rPr lang="en-US" altLang="zh-CN" sz="2300" dirty="0" smtClean="0"/>
              <a:t>CTP </a:t>
            </a:r>
            <a:r>
              <a:rPr lang="en-US" altLang="zh-CN" sz="2300" i="1" dirty="0" smtClean="0"/>
              <a:t>collision </a:t>
            </a:r>
            <a:r>
              <a:rPr lang="en-US" altLang="zh-CN" sz="2300" dirty="0"/>
              <a:t>as the “expert response</a:t>
            </a:r>
            <a:r>
              <a:rPr lang="en-US" altLang="zh-CN" sz="2300" dirty="0" smtClean="0"/>
              <a:t>”.</a:t>
            </a:r>
          </a:p>
          <a:p>
            <a:r>
              <a:rPr lang="en-US" altLang="zh-CN" sz="2300" b="1" i="1" dirty="0"/>
              <a:t>Question </a:t>
            </a:r>
            <a:r>
              <a:rPr lang="en-US" altLang="zh-CN" sz="2300" b="1" i="1" dirty="0" smtClean="0"/>
              <a:t>4</a:t>
            </a:r>
            <a:r>
              <a:rPr lang="en-US" altLang="zh-CN" sz="2300" dirty="0" smtClean="0"/>
              <a:t>: the </a:t>
            </a:r>
            <a:r>
              <a:rPr lang="en-US" altLang="zh-CN" sz="2300" dirty="0"/>
              <a:t>video shows a Press-dough toy </a:t>
            </a:r>
            <a:r>
              <a:rPr lang="en-US" altLang="zh-CN" sz="2300" dirty="0" smtClean="0"/>
              <a:t>squishing out </a:t>
            </a:r>
            <a:r>
              <a:rPr lang="en-US" altLang="zh-CN" sz="2300" dirty="0"/>
              <a:t>dough into various </a:t>
            </a:r>
            <a:r>
              <a:rPr lang="en-US" altLang="zh-CN" sz="2300" dirty="0" smtClean="0"/>
              <a:t>shapes – generation</a:t>
            </a:r>
          </a:p>
          <a:p>
            <a:r>
              <a:rPr lang="en-US" altLang="zh-CN" sz="2300" b="1" i="1" dirty="0"/>
              <a:t>Question 5</a:t>
            </a:r>
            <a:r>
              <a:rPr lang="en-US" altLang="zh-CN" sz="2300" dirty="0" smtClean="0"/>
              <a:t>: </a:t>
            </a:r>
            <a:r>
              <a:rPr lang="en-US" altLang="zh-CN" sz="2300" dirty="0"/>
              <a:t>the video depicts a man bowling over a chair, representing the CTPs </a:t>
            </a:r>
            <a:r>
              <a:rPr lang="en-US" altLang="zh-CN" sz="2300" i="1" dirty="0"/>
              <a:t>collision </a:t>
            </a:r>
            <a:r>
              <a:rPr lang="en-US" altLang="zh-CN" sz="2300" dirty="0" smtClean="0"/>
              <a:t>and </a:t>
            </a:r>
            <a:r>
              <a:rPr lang="en-US" altLang="zh-CN" sz="2300" i="1" dirty="0" smtClean="0"/>
              <a:t>absorption </a:t>
            </a:r>
            <a:r>
              <a:rPr lang="en-US" altLang="zh-CN" sz="2300" dirty="0"/>
              <a:t>as the “expert responses”.</a:t>
            </a:r>
            <a:endParaRPr lang="zh-CN" altLang="en-US" sz="23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9F41-1875-4695-9C74-68437C05EFF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239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Pilot results</a:t>
            </a:r>
            <a:endParaRPr lang="zh-C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9F41-1875-4695-9C74-68437C05EFF1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1066800"/>
            <a:ext cx="6705600" cy="46699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86100" y="5720444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Table 4. </a:t>
            </a:r>
            <a:r>
              <a:rPr lang="en-US" altLang="zh-CN" dirty="0"/>
              <a:t>Identification of CTPs in Video Clips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07990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Some things to notice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Variety and creation</a:t>
            </a:r>
          </a:p>
          <a:p>
            <a:r>
              <a:rPr lang="en-US" altLang="zh-CN" dirty="0" smtClean="0"/>
              <a:t>Difference from the researchers and students</a:t>
            </a:r>
          </a:p>
          <a:p>
            <a:r>
              <a:rPr lang="en-US" altLang="zh-CN" dirty="0" smtClean="0"/>
              <a:t>Actor-oriented view</a:t>
            </a:r>
          </a:p>
          <a:p>
            <a:pPr lvl="1"/>
            <a:r>
              <a:rPr lang="en-US" altLang="zh-CN" dirty="0"/>
              <a:t>When using actor-oriented views of transfer, transfer is seen as “the generalization </a:t>
            </a:r>
            <a:r>
              <a:rPr lang="en-US" altLang="zh-CN" dirty="0" smtClean="0"/>
              <a:t>of learning</a:t>
            </a:r>
            <a:r>
              <a:rPr lang="en-US" altLang="zh-CN" dirty="0"/>
              <a:t>” rather than the “formation of particular, highly valued generalizations” often used </a:t>
            </a:r>
            <a:r>
              <a:rPr lang="en-US" altLang="zh-CN" dirty="0" smtClean="0"/>
              <a:t>in classical </a:t>
            </a:r>
            <a:r>
              <a:rPr lang="en-US" altLang="zh-CN" dirty="0"/>
              <a:t>transfer approaches (</a:t>
            </a:r>
            <a:r>
              <a:rPr lang="en-US" altLang="zh-CN" dirty="0" err="1"/>
              <a:t>Lobato</a:t>
            </a:r>
            <a:r>
              <a:rPr lang="en-US" altLang="zh-CN" dirty="0"/>
              <a:t>, 2008, p. 171).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9F41-1875-4695-9C74-68437C05EFF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4034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7924800" cy="4525963"/>
          </a:xfrm>
        </p:spPr>
        <p:txBody>
          <a:bodyPr>
            <a:noAutofit/>
          </a:bodyPr>
          <a:lstStyle/>
          <a:p>
            <a:r>
              <a:rPr lang="en-US" altLang="zh-CN" sz="2300" dirty="0"/>
              <a:t>The </a:t>
            </a:r>
            <a:r>
              <a:rPr lang="en-US" altLang="zh-CN" sz="2300" dirty="0" smtClean="0"/>
              <a:t>CTP Video-Prompt </a:t>
            </a:r>
            <a:r>
              <a:rPr lang="en-US" altLang="zh-CN" sz="2300" dirty="0"/>
              <a:t>Survey aims to assess skills </a:t>
            </a:r>
            <a:r>
              <a:rPr lang="en-US" altLang="zh-CN" sz="2300" dirty="0" smtClean="0"/>
              <a:t>that students </a:t>
            </a:r>
            <a:r>
              <a:rPr lang="en-US" altLang="zh-CN" sz="2300" dirty="0"/>
              <a:t>can put to use in a variety of situations, including STEM simulations and areas </a:t>
            </a:r>
            <a:r>
              <a:rPr lang="en-US" altLang="zh-CN" sz="2300" dirty="0" smtClean="0"/>
              <a:t>beyond formal </a:t>
            </a:r>
            <a:r>
              <a:rPr lang="en-US" altLang="zh-CN" sz="2300" dirty="0"/>
              <a:t>learning </a:t>
            </a:r>
            <a:r>
              <a:rPr lang="en-US" altLang="zh-CN" sz="2300" dirty="0" smtClean="0"/>
              <a:t>environments</a:t>
            </a:r>
            <a:endParaRPr lang="en-US" altLang="zh-CN" sz="2300" dirty="0"/>
          </a:p>
          <a:p>
            <a:r>
              <a:rPr lang="en-US" altLang="zh-CN" sz="2300" dirty="0"/>
              <a:t>By utilizing video prompts of real-life events and relating these </a:t>
            </a:r>
            <a:r>
              <a:rPr lang="en-US" altLang="zh-CN" sz="2300" dirty="0" smtClean="0"/>
              <a:t>to CTPs </a:t>
            </a:r>
            <a:r>
              <a:rPr lang="en-US" altLang="zh-CN" sz="2300" dirty="0"/>
              <a:t>used in computing, we can assess what students know about these patterns and the extent </a:t>
            </a:r>
            <a:r>
              <a:rPr lang="en-US" altLang="zh-CN" sz="2300" dirty="0" smtClean="0"/>
              <a:t>to which </a:t>
            </a:r>
            <a:r>
              <a:rPr lang="en-US" altLang="zh-CN" sz="2300" dirty="0"/>
              <a:t>this knowledge can be used to model realistic </a:t>
            </a:r>
            <a:r>
              <a:rPr lang="en-US" altLang="zh-CN" sz="2300" dirty="0" smtClean="0"/>
              <a:t>situations</a:t>
            </a:r>
          </a:p>
          <a:p>
            <a:r>
              <a:rPr lang="en-US" altLang="zh-CN" sz="2300" dirty="0"/>
              <a:t>As an estimated 1000 additional students will respond to the CTP Video-Prompt </a:t>
            </a:r>
            <a:r>
              <a:rPr lang="en-US" altLang="zh-CN" sz="2300" dirty="0" smtClean="0"/>
              <a:t>Survey during </a:t>
            </a:r>
            <a:r>
              <a:rPr lang="en-US" altLang="zh-CN" sz="2300" dirty="0"/>
              <a:t>the current Spring 2011 </a:t>
            </a:r>
            <a:r>
              <a:rPr lang="en-US" altLang="zh-CN" sz="2300" dirty="0" smtClean="0"/>
              <a:t>semester</a:t>
            </a:r>
            <a:endParaRPr lang="en-US" altLang="zh-CN" sz="2300" dirty="0"/>
          </a:p>
          <a:p>
            <a:r>
              <a:rPr lang="en-US" altLang="zh-CN" sz="2300" dirty="0"/>
              <a:t>R</a:t>
            </a:r>
            <a:r>
              <a:rPr lang="en-US" altLang="zh-CN" sz="2300" dirty="0" smtClean="0"/>
              <a:t>ecursive </a:t>
            </a:r>
            <a:r>
              <a:rPr lang="en-US" altLang="zh-CN" sz="2300" dirty="0"/>
              <a:t>analysis of </a:t>
            </a:r>
            <a:r>
              <a:rPr lang="en-US" altLang="zh-CN" sz="2300" dirty="0" smtClean="0"/>
              <a:t>the patterns </a:t>
            </a:r>
            <a:r>
              <a:rPr lang="en-US" altLang="zh-CN" sz="2300" dirty="0"/>
              <a:t>emerging from student </a:t>
            </a:r>
            <a:r>
              <a:rPr lang="en-US" altLang="zh-CN" sz="2300" dirty="0" smtClean="0"/>
              <a:t>responses will </a:t>
            </a:r>
            <a:r>
              <a:rPr lang="en-US" altLang="zh-CN" sz="2300" dirty="0"/>
              <a:t>give us more information on </a:t>
            </a:r>
            <a:r>
              <a:rPr lang="en-US" altLang="zh-CN" sz="2300" dirty="0" smtClean="0"/>
              <a:t>the usefulness </a:t>
            </a:r>
            <a:r>
              <a:rPr lang="en-US" altLang="zh-CN" sz="2300" dirty="0"/>
              <a:t>of the </a:t>
            </a:r>
            <a:r>
              <a:rPr lang="en-US" altLang="zh-CN" sz="2300" dirty="0" smtClean="0"/>
              <a:t>CTPs</a:t>
            </a:r>
            <a:endParaRPr lang="zh-CN" altLang="en-US" sz="23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9F41-1875-4695-9C74-68437C05EFF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4403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Some thoughts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Is CTP what we want our students to learn?</a:t>
            </a:r>
          </a:p>
          <a:p>
            <a:r>
              <a:rPr lang="en-US" altLang="zh-CN" dirty="0" smtClean="0"/>
              <a:t>Expert responses?</a:t>
            </a:r>
          </a:p>
          <a:p>
            <a:r>
              <a:rPr lang="en-US" altLang="zh-CN" dirty="0" smtClean="0"/>
              <a:t>How to fill the gap in between?</a:t>
            </a:r>
          </a:p>
          <a:p>
            <a:r>
              <a:rPr lang="en-US" altLang="zh-CN" dirty="0" smtClean="0"/>
              <a:t>Pros:</a:t>
            </a:r>
          </a:p>
          <a:p>
            <a:pPr lvl="1"/>
            <a:r>
              <a:rPr lang="en-US" altLang="zh-CN" dirty="0" smtClean="0"/>
              <a:t>Concretely define what skills students will be working to master</a:t>
            </a:r>
          </a:p>
          <a:p>
            <a:pPr lvl="1"/>
            <a:r>
              <a:rPr lang="en-US" altLang="zh-CN" dirty="0"/>
              <a:t>Recursive analysis of the patterns emerging from student </a:t>
            </a:r>
            <a:r>
              <a:rPr lang="en-US" altLang="zh-CN" dirty="0" smtClean="0"/>
              <a:t>responses (creativity)</a:t>
            </a:r>
          </a:p>
          <a:p>
            <a:pPr lvl="1"/>
            <a:endParaRPr lang="zh-C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9F41-1875-4695-9C74-68437C05EFF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3870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Problem Solving in CS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b="1" dirty="0" smtClean="0"/>
              <a:t>Heuristics List</a:t>
            </a:r>
            <a:endParaRPr lang="en-US" altLang="zh-CN" b="1" dirty="0"/>
          </a:p>
          <a:p>
            <a:pPr lvl="1"/>
            <a:r>
              <a:rPr lang="en-US" altLang="zh-CN" dirty="0" smtClean="0"/>
              <a:t>Go </a:t>
            </a:r>
            <a:r>
              <a:rPr lang="en-US" altLang="zh-CN" dirty="0"/>
              <a:t>to extremes: Often the "ends" of the problem are important special features. </a:t>
            </a:r>
          </a:p>
          <a:p>
            <a:pPr lvl="1"/>
            <a:r>
              <a:rPr lang="en-US" altLang="zh-CN" dirty="0"/>
              <a:t>Simplify: Try the problem on small cases to gain understanding. </a:t>
            </a:r>
            <a:endParaRPr lang="en-US" altLang="zh-CN" dirty="0" smtClean="0"/>
          </a:p>
          <a:p>
            <a:pPr lvl="1"/>
            <a:r>
              <a:rPr lang="en-US" altLang="zh-CN" dirty="0"/>
              <a:t>Visualize: Use appropriate representations (diagrams, tables, etc.) for information to help organize. </a:t>
            </a:r>
            <a:endParaRPr lang="en-US" altLang="zh-CN" dirty="0" smtClean="0"/>
          </a:p>
          <a:p>
            <a:pPr lvl="1"/>
            <a:r>
              <a:rPr lang="en-US" altLang="zh-CN" dirty="0"/>
              <a:t>Look for symmetries and invariants: These might be special features of importance, or they might give additional insight into the problem</a:t>
            </a:r>
            <a:r>
              <a:rPr lang="en-US" altLang="zh-CN" dirty="0" smtClean="0"/>
              <a:t>.</a:t>
            </a:r>
          </a:p>
          <a:p>
            <a:pPr lvl="1"/>
            <a:r>
              <a:rPr lang="en-US" altLang="zh-CN" dirty="0" smtClean="0"/>
              <a:t>….</a:t>
            </a:r>
            <a:endParaRPr lang="zh-C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9F41-1875-4695-9C74-68437C05EFF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07871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9F41-1875-4695-9C74-68437C05EFF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0" y="26670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smtClean="0"/>
              <a:t>Thank You!</a:t>
            </a:r>
            <a:endParaRPr lang="zh-CN" altLang="en-US" sz="5400" dirty="0"/>
          </a:p>
        </p:txBody>
      </p:sp>
    </p:spTree>
    <p:extLst>
      <p:ext uri="{BB962C8B-B14F-4D97-AF65-F5344CB8AC3E}">
        <p14:creationId xmlns:p14="http://schemas.microsoft.com/office/powerpoint/2010/main" xmlns="" val="469868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Something about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Luna Xu (</a:t>
            </a:r>
            <a:r>
              <a:rPr lang="zh-CN" altLang="en-US" dirty="0" smtClean="0"/>
              <a:t>徐璐娜</a:t>
            </a:r>
            <a:r>
              <a:rPr lang="en-US" dirty="0" smtClean="0"/>
              <a:t>)</a:t>
            </a:r>
          </a:p>
          <a:p>
            <a:r>
              <a:rPr lang="en-US" altLang="zh-CN" dirty="0"/>
              <a:t>Ph.D., Computer Science, Virginia </a:t>
            </a:r>
            <a:r>
              <a:rPr lang="en-US" altLang="zh-CN" dirty="0" smtClean="0"/>
              <a:t>Tech</a:t>
            </a:r>
          </a:p>
          <a:p>
            <a:pPr lvl="1"/>
            <a:r>
              <a:rPr lang="en-US" altLang="zh-CN" dirty="0" smtClean="0"/>
              <a:t>Advisor</a:t>
            </a:r>
            <a:r>
              <a:rPr lang="en-US" altLang="zh-CN" dirty="0"/>
              <a:t>: Dr. Ali R. Butt</a:t>
            </a:r>
          </a:p>
          <a:p>
            <a:r>
              <a:rPr lang="en-US" altLang="zh-CN" dirty="0" err="1"/>
              <a:t>M.Eng</a:t>
            </a:r>
            <a:r>
              <a:rPr lang="en-US" altLang="zh-CN" dirty="0"/>
              <a:t>., Computer Engineering and Science, Shanghai </a:t>
            </a:r>
            <a:r>
              <a:rPr lang="en-US" altLang="zh-CN" dirty="0" smtClean="0"/>
              <a:t>University</a:t>
            </a:r>
          </a:p>
          <a:p>
            <a:r>
              <a:rPr lang="en-US" altLang="zh-CN" dirty="0" smtClean="0"/>
              <a:t>B.Eng</a:t>
            </a:r>
            <a:r>
              <a:rPr lang="en-US" altLang="zh-CN" dirty="0"/>
              <a:t>., Computer Engineering and Science, Shanghai </a:t>
            </a:r>
            <a:r>
              <a:rPr lang="en-US" altLang="zh-CN" dirty="0" smtClean="0"/>
              <a:t>University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9F41-1875-4695-9C74-68437C05EFF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Computational Thinking Pattern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CN" dirty="0"/>
              <a:t>There is a real need to move beyond definitions and into operationalizing (</a:t>
            </a:r>
            <a:r>
              <a:rPr lang="en-US" altLang="zh-CN" dirty="0" err="1"/>
              <a:t>LeCompte</a:t>
            </a:r>
            <a:r>
              <a:rPr lang="en-US" altLang="zh-CN" dirty="0"/>
              <a:t> &amp; </a:t>
            </a:r>
            <a:r>
              <a:rPr lang="en-US" altLang="zh-CN" dirty="0" err="1" smtClean="0"/>
              <a:t>Schensul</a:t>
            </a:r>
            <a:r>
              <a:rPr lang="en-US" altLang="zh-CN" dirty="0"/>
              <a:t>, 1999, p. 153) computational thinking so that it is understandable, observable </a:t>
            </a:r>
            <a:r>
              <a:rPr lang="en-US" altLang="zh-CN" dirty="0" smtClean="0"/>
              <a:t>and measureable</a:t>
            </a:r>
          </a:p>
          <a:p>
            <a:r>
              <a:rPr lang="en-US" altLang="zh-CN" dirty="0" smtClean="0"/>
              <a:t>Instead of defining CT, we should concretely </a:t>
            </a:r>
            <a:r>
              <a:rPr lang="en-US" altLang="zh-CN" dirty="0"/>
              <a:t>define what we expect students to </a:t>
            </a:r>
            <a:r>
              <a:rPr lang="en-US" altLang="zh-CN" dirty="0" smtClean="0"/>
              <a:t>learn</a:t>
            </a:r>
          </a:p>
          <a:p>
            <a:r>
              <a:rPr lang="en-US" altLang="zh-CN" dirty="0" smtClean="0"/>
              <a:t>Therefore, Computational Thinking Pattern (CTP) have been defined.</a:t>
            </a:r>
            <a:endParaRPr lang="zh-C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9F41-1875-4695-9C74-68437C05EFF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9193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CTP (cont.)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10000"/>
          </a:bodyPr>
          <a:lstStyle/>
          <a:p>
            <a:r>
              <a:rPr lang="en-US" altLang="zh-CN" dirty="0"/>
              <a:t>Recognizing Computational Thinking Patterns (</a:t>
            </a:r>
            <a:r>
              <a:rPr lang="en-US" altLang="zh-CN" dirty="0" err="1"/>
              <a:t>Basawapatna</a:t>
            </a:r>
            <a:r>
              <a:rPr lang="en-US" altLang="zh-CN" dirty="0"/>
              <a:t>, </a:t>
            </a:r>
            <a:r>
              <a:rPr lang="en-US" altLang="zh-CN" dirty="0" err="1" smtClean="0"/>
              <a:t>Koh</a:t>
            </a:r>
            <a:r>
              <a:rPr lang="en-US" altLang="zh-CN" dirty="0" smtClean="0"/>
              <a:t> </a:t>
            </a:r>
            <a:r>
              <a:rPr lang="en-US" altLang="zh-CN" dirty="0"/>
              <a:t>et. al</a:t>
            </a:r>
            <a:r>
              <a:rPr lang="en-US" altLang="zh-CN" dirty="0" smtClean="0"/>
              <a:t>.)</a:t>
            </a:r>
          </a:p>
          <a:p>
            <a:pPr lvl="1"/>
            <a:r>
              <a:rPr lang="en-US" altLang="zh-CN" dirty="0" smtClean="0"/>
              <a:t>Collision</a:t>
            </a:r>
          </a:p>
          <a:p>
            <a:pPr lvl="1"/>
            <a:r>
              <a:rPr lang="en-US" altLang="zh-CN" dirty="0" smtClean="0"/>
              <a:t>Transportation</a:t>
            </a:r>
          </a:p>
          <a:p>
            <a:pPr lvl="1"/>
            <a:r>
              <a:rPr lang="en-US" altLang="zh-CN" dirty="0" smtClean="0"/>
              <a:t>Generation/Absorption</a:t>
            </a:r>
          </a:p>
          <a:p>
            <a:pPr lvl="1"/>
            <a:r>
              <a:rPr lang="en-US" altLang="zh-CN" dirty="0" smtClean="0"/>
              <a:t>Diffusion</a:t>
            </a:r>
          </a:p>
          <a:p>
            <a:pPr lvl="1"/>
            <a:r>
              <a:rPr lang="en-US" altLang="zh-CN" dirty="0" smtClean="0"/>
              <a:t>Hill Climbing</a:t>
            </a:r>
          </a:p>
          <a:p>
            <a:r>
              <a:rPr lang="en-US" altLang="zh-CN" dirty="0"/>
              <a:t>STEM simulation</a:t>
            </a:r>
          </a:p>
          <a:p>
            <a:pPr lvl="1"/>
            <a:r>
              <a:rPr lang="en-US" altLang="zh-CN" dirty="0"/>
              <a:t>Transformation</a:t>
            </a:r>
          </a:p>
          <a:p>
            <a:pPr lvl="1"/>
            <a:r>
              <a:rPr lang="en-US" altLang="zh-CN" dirty="0"/>
              <a:t>Proximity</a:t>
            </a:r>
          </a:p>
          <a:p>
            <a:pPr lvl="1"/>
            <a:r>
              <a:rPr lang="en-US" altLang="zh-CN" dirty="0"/>
              <a:t>Percent Chance</a:t>
            </a:r>
          </a:p>
          <a:p>
            <a:r>
              <a:rPr lang="en-US" altLang="zh-CN" dirty="0" smtClean="0"/>
              <a:t>From students</a:t>
            </a:r>
          </a:p>
          <a:p>
            <a:pPr lvl="1"/>
            <a:r>
              <a:rPr lang="en-US" altLang="zh-CN" dirty="0" smtClean="0"/>
              <a:t>Movement</a:t>
            </a:r>
          </a:p>
          <a:p>
            <a:pPr lvl="1"/>
            <a:r>
              <a:rPr lang="en-US" altLang="zh-CN" dirty="0" smtClean="0"/>
              <a:t>Strategy</a:t>
            </a:r>
          </a:p>
          <a:p>
            <a:pPr lvl="1"/>
            <a:r>
              <a:rPr lang="en-US" altLang="zh-CN" dirty="0" smtClean="0"/>
              <a:t>Design</a:t>
            </a: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9F41-1875-4695-9C74-68437C05EFF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9714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Teaching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3300" y="6080306"/>
            <a:ext cx="7924800" cy="434103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en-US" altLang="zh-CN" b="1" dirty="0"/>
              <a:t>Table 1</a:t>
            </a:r>
            <a:r>
              <a:rPr lang="en-US" altLang="zh-CN" dirty="0"/>
              <a:t> Games/ Simulations </a:t>
            </a:r>
            <a:r>
              <a:rPr lang="en-US" altLang="zh-CN" dirty="0" smtClean="0"/>
              <a:t>and corresponding </a:t>
            </a:r>
            <a:r>
              <a:rPr lang="en-US" altLang="zh-CN" dirty="0"/>
              <a:t>Computational </a:t>
            </a:r>
            <a:r>
              <a:rPr lang="en-US" altLang="zh-CN" dirty="0" smtClean="0"/>
              <a:t>Thinking Patterns </a:t>
            </a:r>
            <a:r>
              <a:rPr lang="en-US" altLang="zh-CN" dirty="0"/>
              <a:t>(adapted from </a:t>
            </a:r>
            <a:r>
              <a:rPr lang="en-US" altLang="zh-CN" dirty="0" err="1"/>
              <a:t>Basawapatna</a:t>
            </a:r>
            <a:r>
              <a:rPr lang="en-US" altLang="zh-CN" dirty="0"/>
              <a:t>, </a:t>
            </a:r>
            <a:r>
              <a:rPr lang="en-US" altLang="zh-CN" dirty="0" err="1" smtClean="0"/>
              <a:t>Koh</a:t>
            </a:r>
            <a:r>
              <a:rPr lang="en-US" altLang="zh-CN" dirty="0"/>
              <a:t>, &amp; </a:t>
            </a:r>
            <a:r>
              <a:rPr lang="en-US" altLang="zh-CN" dirty="0" err="1"/>
              <a:t>Repenning</a:t>
            </a:r>
            <a:r>
              <a:rPr lang="en-US" altLang="zh-CN" dirty="0"/>
              <a:t>, 2010) </a:t>
            </a:r>
            <a:endParaRPr lang="en-US" altLang="zh-CN" dirty="0" smtClean="0"/>
          </a:p>
          <a:p>
            <a:pPr marL="0" indent="0" algn="ctr">
              <a:buNone/>
            </a:pP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9F41-1875-4695-9C74-68437C05EFF1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09280672"/>
              </p:ext>
            </p:extLst>
          </p:nvPr>
        </p:nvGraphicFramePr>
        <p:xfrm>
          <a:off x="1905000" y="1193800"/>
          <a:ext cx="6096000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29902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Games/</a:t>
                      </a:r>
                      <a:r>
                        <a:rPr lang="en-US" altLang="zh-CN" sz="1400" baseline="0" dirty="0" smtClean="0"/>
                        <a:t> Simulations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Computational </a:t>
                      </a:r>
                    </a:p>
                    <a:p>
                      <a:pPr algn="ctr"/>
                      <a:r>
                        <a:rPr lang="en-US" altLang="zh-CN" sz="1400" dirty="0" smtClean="0"/>
                        <a:t>Thinking Patterns</a:t>
                      </a:r>
                      <a:endParaRPr lang="zh-CN" altLang="en-US" sz="1400" dirty="0"/>
                    </a:p>
                  </a:txBody>
                  <a:tcPr/>
                </a:tc>
              </a:tr>
              <a:tr h="68349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err="1" smtClean="0"/>
                        <a:t>Frogger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Generation, </a:t>
                      </a:r>
                    </a:p>
                    <a:p>
                      <a:pPr algn="ctr"/>
                      <a:r>
                        <a:rPr lang="en-US" altLang="zh-CN" sz="1400" dirty="0" smtClean="0"/>
                        <a:t>Absorption, Collision, </a:t>
                      </a:r>
                    </a:p>
                    <a:p>
                      <a:pPr algn="ctr"/>
                      <a:r>
                        <a:rPr lang="en-US" altLang="zh-CN" sz="1400" dirty="0" smtClean="0"/>
                        <a:t>Transportation, </a:t>
                      </a:r>
                    </a:p>
                    <a:p>
                      <a:pPr algn="ctr"/>
                      <a:r>
                        <a:rPr lang="en-US" altLang="zh-CN" sz="1400" dirty="0" smtClean="0"/>
                        <a:t>Movement*, </a:t>
                      </a:r>
                    </a:p>
                    <a:p>
                      <a:pPr algn="ctr"/>
                      <a:r>
                        <a:rPr lang="en-US" altLang="zh-CN" sz="1400" dirty="0" smtClean="0"/>
                        <a:t>Strategy*, Design*</a:t>
                      </a:r>
                      <a:endParaRPr lang="zh-CN" altLang="en-US" sz="1400" dirty="0"/>
                    </a:p>
                  </a:txBody>
                  <a:tcPr/>
                </a:tc>
              </a:tr>
              <a:tr h="55533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Pac-Man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Absorption, Collision, </a:t>
                      </a:r>
                    </a:p>
                    <a:p>
                      <a:pPr algn="ctr"/>
                      <a:r>
                        <a:rPr lang="en-US" altLang="zh-CN" sz="1400" dirty="0" smtClean="0"/>
                        <a:t>Diffusion, </a:t>
                      </a:r>
                    </a:p>
                    <a:p>
                      <a:pPr algn="ctr"/>
                      <a:r>
                        <a:rPr lang="en-US" altLang="zh-CN" sz="1400" dirty="0" smtClean="0"/>
                        <a:t>Hill Climbing, </a:t>
                      </a:r>
                    </a:p>
                    <a:p>
                      <a:pPr algn="ctr"/>
                      <a:r>
                        <a:rPr lang="en-US" altLang="zh-CN" sz="1400" dirty="0" smtClean="0"/>
                        <a:t>Movement*</a:t>
                      </a:r>
                      <a:endParaRPr lang="zh-CN" altLang="en-US" sz="1400" dirty="0"/>
                    </a:p>
                  </a:txBody>
                  <a:tcPr/>
                </a:tc>
              </a:tr>
              <a:tr h="29902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Sims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Multiple Diffusions, </a:t>
                      </a:r>
                    </a:p>
                    <a:p>
                      <a:pPr algn="ctr"/>
                      <a:r>
                        <a:rPr lang="en-US" altLang="zh-CN" sz="1400" dirty="0" smtClean="0"/>
                        <a:t>Hill Climbing</a:t>
                      </a:r>
                      <a:endParaRPr lang="zh-CN" altLang="en-US" sz="1400" dirty="0"/>
                    </a:p>
                  </a:txBody>
                  <a:tcPr/>
                </a:tc>
              </a:tr>
              <a:tr h="55533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Contagion Spread </a:t>
                      </a:r>
                    </a:p>
                    <a:p>
                      <a:pPr algn="ctr"/>
                      <a:r>
                        <a:rPr lang="en-US" altLang="zh-CN" sz="1400" dirty="0" smtClean="0"/>
                        <a:t>Simulation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altLang="zh-CN" sz="1400" dirty="0" err="1" smtClean="0"/>
                        <a:t>Random</a:t>
                      </a:r>
                      <a:r>
                        <a:rPr lang="fr-FR" altLang="zh-CN" sz="1400" dirty="0" smtClean="0"/>
                        <a:t> </a:t>
                      </a:r>
                      <a:r>
                        <a:rPr lang="fr-FR" altLang="zh-CN" sz="1400" dirty="0" err="1" smtClean="0"/>
                        <a:t>Movement</a:t>
                      </a:r>
                      <a:r>
                        <a:rPr lang="fr-FR" altLang="zh-CN" sz="1400" dirty="0" smtClean="0"/>
                        <a:t>*, </a:t>
                      </a:r>
                    </a:p>
                    <a:p>
                      <a:pPr algn="ctr"/>
                      <a:r>
                        <a:rPr lang="fr-FR" altLang="zh-CN" sz="1400" dirty="0" smtClean="0"/>
                        <a:t>Transformation*, </a:t>
                      </a:r>
                    </a:p>
                    <a:p>
                      <a:pPr algn="ctr"/>
                      <a:r>
                        <a:rPr lang="fr-FR" altLang="zh-CN" sz="1400" dirty="0" err="1" smtClean="0"/>
                        <a:t>Proximity</a:t>
                      </a:r>
                      <a:r>
                        <a:rPr lang="fr-FR" altLang="zh-CN" sz="1400" dirty="0" smtClean="0"/>
                        <a:t>*, </a:t>
                      </a:r>
                    </a:p>
                    <a:p>
                      <a:pPr algn="ctr"/>
                      <a:r>
                        <a:rPr lang="fr-FR" altLang="zh-CN" sz="1400" dirty="0" smtClean="0"/>
                        <a:t> Percent Chance* </a:t>
                      </a:r>
                    </a:p>
                  </a:txBody>
                  <a:tcPr/>
                </a:tc>
              </a:tr>
              <a:tr h="42718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Forest Fire Simulation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Transformation*, </a:t>
                      </a:r>
                    </a:p>
                    <a:p>
                      <a:pPr algn="ctr"/>
                      <a:r>
                        <a:rPr lang="en-US" altLang="zh-CN" sz="1400" dirty="0" smtClean="0"/>
                        <a:t>Proximity*, </a:t>
                      </a:r>
                    </a:p>
                    <a:p>
                      <a:pPr algn="ctr"/>
                      <a:r>
                        <a:rPr lang="en-US" altLang="zh-CN" sz="1400" dirty="0" smtClean="0"/>
                        <a:t> Percent Chance*</a:t>
                      </a:r>
                      <a:endParaRPr lang="zh-CN" alt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37161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Measuring transfer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CN" dirty="0"/>
              <a:t>Measures of transfer often show </a:t>
            </a:r>
            <a:r>
              <a:rPr lang="en-US" altLang="zh-CN" dirty="0" smtClean="0"/>
              <a:t>different results </a:t>
            </a:r>
            <a:r>
              <a:rPr lang="en-US" altLang="zh-CN" dirty="0"/>
              <a:t>than those that measure only recall</a:t>
            </a:r>
            <a:r>
              <a:rPr lang="en-US" altLang="zh-CN" dirty="0" smtClean="0"/>
              <a:t>.</a:t>
            </a:r>
          </a:p>
          <a:p>
            <a:r>
              <a:rPr lang="en-US" altLang="zh-CN" dirty="0"/>
              <a:t>“Instructional differences become </a:t>
            </a:r>
            <a:r>
              <a:rPr lang="en-US" altLang="zh-CN" dirty="0" smtClean="0"/>
              <a:t>more </a:t>
            </a:r>
            <a:r>
              <a:rPr lang="en-US" altLang="zh-CN" dirty="0"/>
              <a:t>apparent when evaluated from the perspective of how well the learning transfers to new </a:t>
            </a:r>
            <a:r>
              <a:rPr lang="en-US" altLang="zh-CN" dirty="0" smtClean="0"/>
              <a:t>problems </a:t>
            </a:r>
            <a:r>
              <a:rPr lang="en-US" altLang="zh-CN" dirty="0"/>
              <a:t>and settings” (National Research Council, 2000, p. 77</a:t>
            </a:r>
            <a:r>
              <a:rPr lang="en-US" altLang="zh-CN" dirty="0" smtClean="0"/>
              <a:t>).</a:t>
            </a:r>
          </a:p>
          <a:p>
            <a:r>
              <a:rPr lang="en-US" altLang="zh-CN" dirty="0"/>
              <a:t>When teaching students </a:t>
            </a:r>
            <a:r>
              <a:rPr lang="en-US" altLang="zh-CN" dirty="0" smtClean="0"/>
              <a:t>computational </a:t>
            </a:r>
            <a:r>
              <a:rPr lang="en-US" altLang="zh-CN" dirty="0"/>
              <a:t>thinking skills, evidence of transfer to focus areas in K-12 education (often math, </a:t>
            </a:r>
            <a:r>
              <a:rPr lang="en-US" altLang="zh-CN" dirty="0" smtClean="0"/>
              <a:t>literacy </a:t>
            </a:r>
            <a:r>
              <a:rPr lang="en-US" altLang="zh-CN" dirty="0"/>
              <a:t>and science) is of importance to the use and sustainability of the curriculum</a:t>
            </a:r>
            <a:r>
              <a:rPr lang="en-US" altLang="zh-CN" dirty="0" smtClean="0"/>
              <a:t>.</a:t>
            </a:r>
          </a:p>
          <a:p>
            <a:r>
              <a:rPr lang="en-US" altLang="zh-CN" dirty="0" smtClean="0"/>
              <a:t>CTP </a:t>
            </a:r>
            <a:r>
              <a:rPr lang="en-US" altLang="zh-CN" dirty="0"/>
              <a:t>Video-Prompt </a:t>
            </a:r>
            <a:r>
              <a:rPr lang="en-US" altLang="zh-CN" dirty="0" smtClean="0"/>
              <a:t>Survey</a:t>
            </a:r>
            <a:endParaRPr lang="zh-C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9F41-1875-4695-9C74-68437C05EFF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4400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CTP Video-Prompt </a:t>
            </a:r>
            <a:r>
              <a:rPr lang="en-US" altLang="zh-CN" dirty="0" smtClean="0"/>
              <a:t>Survey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Michael </a:t>
            </a:r>
            <a:r>
              <a:rPr lang="en-US" altLang="zh-CN" dirty="0" err="1" smtClean="0"/>
              <a:t>Crotty</a:t>
            </a:r>
            <a:r>
              <a:rPr lang="en-US" altLang="zh-CN" dirty="0" smtClean="0"/>
              <a:t> </a:t>
            </a:r>
            <a:r>
              <a:rPr lang="en-US" altLang="zh-CN" dirty="0"/>
              <a:t>(1998), “…the view that all knowledge… is contingent upon human practices, being </a:t>
            </a:r>
            <a:r>
              <a:rPr lang="en-US" altLang="zh-CN" dirty="0" smtClean="0"/>
              <a:t>constructed </a:t>
            </a:r>
            <a:r>
              <a:rPr lang="en-US" altLang="zh-CN" dirty="0"/>
              <a:t>in and out of interaction between human beings and their world, and developed and </a:t>
            </a:r>
            <a:r>
              <a:rPr lang="en-US" altLang="zh-CN" dirty="0" smtClean="0"/>
              <a:t>transmitted </a:t>
            </a:r>
            <a:r>
              <a:rPr lang="en-US" altLang="zh-CN" dirty="0"/>
              <a:t>within an essentially social context” (p. 42). </a:t>
            </a:r>
            <a:endParaRPr lang="zh-C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9F41-1875-4695-9C74-68437C05EFF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0842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Method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Over 500 middle school students</a:t>
            </a:r>
          </a:p>
          <a:p>
            <a:r>
              <a:rPr lang="en-US" altLang="zh-CN" dirty="0" smtClean="0"/>
              <a:t>Fall 2010 semester</a:t>
            </a:r>
            <a:r>
              <a:rPr lang="en-US" altLang="zh-CN" dirty="0"/>
              <a:t> </a:t>
            </a:r>
            <a:r>
              <a:rPr lang="en-US" altLang="zh-CN" dirty="0" smtClean="0"/>
              <a:t>at the end of the </a:t>
            </a:r>
            <a:r>
              <a:rPr lang="en-US" altLang="zh-CN" dirty="0" err="1" smtClean="0"/>
              <a:t>AgentSheet</a:t>
            </a:r>
            <a:r>
              <a:rPr lang="en-US" altLang="zh-CN" dirty="0" smtClean="0"/>
              <a:t> unit</a:t>
            </a:r>
          </a:p>
          <a:p>
            <a:r>
              <a:rPr lang="en-US" altLang="zh-CN" dirty="0" err="1" smtClean="0"/>
              <a:t>AgentSheet</a:t>
            </a:r>
            <a:r>
              <a:rPr lang="en-US" altLang="zh-CN" dirty="0" smtClean="0"/>
              <a:t> as part of the coursework / using </a:t>
            </a:r>
            <a:r>
              <a:rPr lang="en-US" altLang="zh-CN" dirty="0" err="1" smtClean="0"/>
              <a:t>AgentSheet</a:t>
            </a:r>
            <a:r>
              <a:rPr lang="en-US" altLang="zh-CN" dirty="0" smtClean="0"/>
              <a:t> as a part a statistics unit in a mathematics class</a:t>
            </a:r>
          </a:p>
          <a:p>
            <a:r>
              <a:rPr lang="en-US" altLang="zh-CN" dirty="0"/>
              <a:t>A pilot version of the CTP Video-Prompt Survey was also given to teachers and </a:t>
            </a:r>
            <a:r>
              <a:rPr lang="en-US" altLang="zh-CN" dirty="0" smtClean="0"/>
              <a:t>community </a:t>
            </a:r>
            <a:r>
              <a:rPr lang="en-US" altLang="zh-CN" dirty="0"/>
              <a:t>college students during the 2010 Scalable Game Design Summer Institute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9F41-1875-4695-9C74-68437C05EFF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6655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Method (cont.)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1"/>
            <a:ext cx="7924800" cy="2245222"/>
          </a:xfrm>
        </p:spPr>
        <p:txBody>
          <a:bodyPr>
            <a:normAutofit fontScale="85000" lnSpcReduction="10000"/>
          </a:bodyPr>
          <a:lstStyle/>
          <a:p>
            <a:r>
              <a:rPr lang="en-US" altLang="zh-CN" dirty="0" smtClean="0"/>
              <a:t>Participants </a:t>
            </a:r>
            <a:r>
              <a:rPr lang="en-US" altLang="zh-CN" dirty="0"/>
              <a:t>were also asked to complete pre and post motivation </a:t>
            </a:r>
            <a:r>
              <a:rPr lang="en-US" altLang="zh-CN" dirty="0" smtClean="0"/>
              <a:t>surveys </a:t>
            </a:r>
            <a:r>
              <a:rPr lang="en-US" altLang="zh-CN" dirty="0"/>
              <a:t>and individual interviews were conducted with teachers and select </a:t>
            </a:r>
            <a:r>
              <a:rPr lang="en-US" altLang="zh-CN" dirty="0" smtClean="0"/>
              <a:t>students</a:t>
            </a:r>
          </a:p>
          <a:p>
            <a:r>
              <a:rPr lang="en-US" altLang="zh-CN" dirty="0" smtClean="0"/>
              <a:t>Directly </a:t>
            </a:r>
            <a:r>
              <a:rPr lang="en-US" altLang="zh-CN" dirty="0"/>
              <a:t>named any of the patterns/ described the pattern in other words with the same </a:t>
            </a:r>
            <a:r>
              <a:rPr lang="en-US" altLang="zh-CN" dirty="0" smtClean="0"/>
              <a:t>meaning</a:t>
            </a:r>
          </a:p>
          <a:p>
            <a:endParaRPr lang="zh-C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9F41-1875-4695-9C74-68437C05EFF1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9300" y="4114800"/>
            <a:ext cx="1948111" cy="15963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2532" y="4114800"/>
            <a:ext cx="2132185" cy="15963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54811" y="4114800"/>
            <a:ext cx="2394992" cy="15963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37103" y="4114800"/>
            <a:ext cx="1611864" cy="159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6282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981</Words>
  <Application>Microsoft Office PowerPoint</Application>
  <PresentationFormat>On-screen Show (4:3)</PresentationFormat>
  <Paragraphs>174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Was That CT? Assessing Computational Thinking Patterns through Video-Based Prompts</vt:lpstr>
      <vt:lpstr>Something about me</vt:lpstr>
      <vt:lpstr>Computational Thinking Pattern</vt:lpstr>
      <vt:lpstr>CTP (cont.)</vt:lpstr>
      <vt:lpstr>Teaching</vt:lpstr>
      <vt:lpstr>Measuring transfer</vt:lpstr>
      <vt:lpstr>CTP Video-Prompt Survey</vt:lpstr>
      <vt:lpstr>Method</vt:lpstr>
      <vt:lpstr>Method (cont.)</vt:lpstr>
      <vt:lpstr>Sample Diversity</vt:lpstr>
      <vt:lpstr>Slide 11</vt:lpstr>
      <vt:lpstr>Results by Question</vt:lpstr>
      <vt:lpstr>Questions</vt:lpstr>
      <vt:lpstr>Pilot results</vt:lpstr>
      <vt:lpstr>Some things to notice</vt:lpstr>
      <vt:lpstr>Conclusion</vt:lpstr>
      <vt:lpstr>Some thoughts</vt:lpstr>
      <vt:lpstr>Problem Solving in CS</vt:lpstr>
      <vt:lpstr>Slide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Thinking</dc:title>
  <dc:creator>Dennis Kafura</dc:creator>
  <cp:lastModifiedBy>Dennis Kafura</cp:lastModifiedBy>
  <cp:revision>41</cp:revision>
  <dcterms:created xsi:type="dcterms:W3CDTF">2013-08-26T14:00:27Z</dcterms:created>
  <dcterms:modified xsi:type="dcterms:W3CDTF">2013-11-15T19:48:46Z</dcterms:modified>
</cp:coreProperties>
</file>