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256" r:id="rId2"/>
    <p:sldId id="307" r:id="rId3"/>
    <p:sldId id="303" r:id="rId4"/>
    <p:sldId id="284" r:id="rId5"/>
    <p:sldId id="330" r:id="rId6"/>
    <p:sldId id="345" r:id="rId7"/>
    <p:sldId id="311" r:id="rId8"/>
    <p:sldId id="337" r:id="rId9"/>
    <p:sldId id="312" r:id="rId10"/>
    <p:sldId id="331" r:id="rId11"/>
    <p:sldId id="336" r:id="rId12"/>
    <p:sldId id="314" r:id="rId13"/>
    <p:sldId id="338" r:id="rId14"/>
    <p:sldId id="313" r:id="rId15"/>
    <p:sldId id="339" r:id="rId16"/>
    <p:sldId id="315" r:id="rId17"/>
    <p:sldId id="340" r:id="rId18"/>
    <p:sldId id="316" r:id="rId19"/>
    <p:sldId id="317" r:id="rId20"/>
    <p:sldId id="341" r:id="rId21"/>
    <p:sldId id="318" r:id="rId22"/>
    <p:sldId id="342" r:id="rId23"/>
    <p:sldId id="319" r:id="rId24"/>
    <p:sldId id="343" r:id="rId25"/>
    <p:sldId id="320" r:id="rId26"/>
    <p:sldId id="344" r:id="rId27"/>
    <p:sldId id="321" r:id="rId28"/>
    <p:sldId id="322" r:id="rId29"/>
    <p:sldId id="325" r:id="rId30"/>
    <p:sldId id="323" r:id="rId31"/>
    <p:sldId id="327" r:id="rId32"/>
    <p:sldId id="329" r:id="rId33"/>
    <p:sldId id="328" r:id="rId34"/>
    <p:sldId id="332" r:id="rId35"/>
    <p:sldId id="333" r:id="rId36"/>
    <p:sldId id="304" r:id="rId37"/>
    <p:sldId id="33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142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6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604870-F21D-7F43-A5E0-448CFA8661D6}" type="datetimeFigureOut">
              <a:rPr lang="en-US" smtClean="0"/>
              <a:t>2/19/12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200DFB-D32B-5B40-94F8-2480998C4A48}" type="slidenum">
              <a:rPr lang="en-US" smtClean="0"/>
              <a:t>‹#›</a:t>
            </a:fld>
            <a:endParaRPr lang="en-US"/>
          </a:p>
        </p:txBody>
      </p:sp>
    </p:spTree>
    <p:extLst>
      <p:ext uri="{BB962C8B-B14F-4D97-AF65-F5344CB8AC3E}">
        <p14:creationId xmlns:p14="http://schemas.microsoft.com/office/powerpoint/2010/main" val="35261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66B5EB-71E0-4768-BEE8-BEB212B8A1DA}" type="datetimeFigureOut">
              <a:rPr lang="en-US" smtClean="0"/>
              <a:t>2/19/12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F8E9F7-CB12-4FA6-8C44-BFCA50D4A67D}" type="slidenum">
              <a:rPr lang="en-US" smtClean="0"/>
              <a:t>‹#›</a:t>
            </a:fld>
            <a:endParaRPr lang="en-US"/>
          </a:p>
        </p:txBody>
      </p:sp>
    </p:spTree>
    <p:extLst>
      <p:ext uri="{BB962C8B-B14F-4D97-AF65-F5344CB8AC3E}">
        <p14:creationId xmlns:p14="http://schemas.microsoft.com/office/powerpoint/2010/main" val="297391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F8E9F7-CB12-4FA6-8C44-BFCA50D4A67D}" type="slidenum">
              <a:rPr lang="en-US" smtClean="0"/>
              <a:t>1</a:t>
            </a:fld>
            <a:endParaRPr lang="en-US"/>
          </a:p>
        </p:txBody>
      </p:sp>
    </p:spTree>
    <p:extLst>
      <p:ext uri="{BB962C8B-B14F-4D97-AF65-F5344CB8AC3E}">
        <p14:creationId xmlns:p14="http://schemas.microsoft.com/office/powerpoint/2010/main" val="1388829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F8E9F7-CB12-4FA6-8C44-BFCA50D4A67D}" type="slidenum">
              <a:rPr lang="en-US" smtClean="0"/>
              <a:t>30</a:t>
            </a:fld>
            <a:endParaRPr lang="en-US"/>
          </a:p>
        </p:txBody>
      </p:sp>
    </p:spTree>
    <p:extLst>
      <p:ext uri="{BB962C8B-B14F-4D97-AF65-F5344CB8AC3E}">
        <p14:creationId xmlns:p14="http://schemas.microsoft.com/office/powerpoint/2010/main" val="3155830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systems support manual commenting and marking so that tutors can insert or change the assessment information to the automatically generated assessment results</a:t>
            </a:r>
          </a:p>
          <a:p>
            <a:r>
              <a:rPr lang="en-US" sz="1200" kern="1200" dirty="0" smtClean="0">
                <a:solidFill>
                  <a:schemeClr val="tx1"/>
                </a:solidFill>
                <a:latin typeface="+mn-lt"/>
                <a:ea typeface="+mn-ea"/>
                <a:cs typeface="+mn-cs"/>
              </a:rPr>
              <a:t>Change</a:t>
            </a:r>
            <a:r>
              <a:rPr lang="en-US" sz="1200" kern="1200" baseline="0" dirty="0" smtClean="0">
                <a:solidFill>
                  <a:schemeClr val="tx1"/>
                </a:solidFill>
                <a:latin typeface="+mn-lt"/>
                <a:ea typeface="+mn-ea"/>
                <a:cs typeface="+mn-cs"/>
              </a:rPr>
              <a:t> grade , feedback , check important features , cross check assessment results</a:t>
            </a:r>
            <a:endParaRPr lang="en-US" dirty="0"/>
          </a:p>
        </p:txBody>
      </p:sp>
      <p:sp>
        <p:nvSpPr>
          <p:cNvPr id="4" name="Slide Number Placeholder 3"/>
          <p:cNvSpPr>
            <a:spLocks noGrp="1"/>
          </p:cNvSpPr>
          <p:nvPr>
            <p:ph type="sldNum" sz="quarter" idx="10"/>
          </p:nvPr>
        </p:nvSpPr>
        <p:spPr/>
        <p:txBody>
          <a:bodyPr/>
          <a:lstStyle/>
          <a:p>
            <a:fld id="{63F8E9F7-CB12-4FA6-8C44-BFCA50D4A67D}" type="slidenum">
              <a:rPr lang="en-US" smtClean="0"/>
              <a:t>34</a:t>
            </a:fld>
            <a:endParaRPr lang="en-US"/>
          </a:p>
        </p:txBody>
      </p:sp>
    </p:spTree>
    <p:extLst>
      <p:ext uri="{BB962C8B-B14F-4D97-AF65-F5344CB8AC3E}">
        <p14:creationId xmlns:p14="http://schemas.microsoft.com/office/powerpoint/2010/main" val="2169026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 – Instant feedback without the need to reduce exercise</a:t>
            </a:r>
            <a:r>
              <a:rPr lang="en-US" baseline="0" dirty="0" smtClean="0"/>
              <a:t> .</a:t>
            </a:r>
            <a:r>
              <a:rPr lang="en-US" dirty="0" smtClean="0"/>
              <a:t>teaches</a:t>
            </a:r>
            <a:r>
              <a:rPr lang="en-US" baseline="0" dirty="0" smtClean="0"/>
              <a:t> and students find it useful , it is a way to showcase and monitor the learning goals ( student focus on final grade ) </a:t>
            </a:r>
          </a:p>
          <a:p>
            <a:endParaRPr lang="en-US" dirty="0"/>
          </a:p>
        </p:txBody>
      </p:sp>
      <p:sp>
        <p:nvSpPr>
          <p:cNvPr id="4" name="Slide Number Placeholder 3"/>
          <p:cNvSpPr>
            <a:spLocks noGrp="1"/>
          </p:cNvSpPr>
          <p:nvPr>
            <p:ph type="sldNum" sz="quarter" idx="10"/>
          </p:nvPr>
        </p:nvSpPr>
        <p:spPr/>
        <p:txBody>
          <a:bodyPr/>
          <a:lstStyle/>
          <a:p>
            <a:fld id="{63F8E9F7-CB12-4FA6-8C44-BFCA50D4A67D}" type="slidenum">
              <a:rPr lang="en-US" smtClean="0"/>
              <a:t>36</a:t>
            </a:fld>
            <a:endParaRPr lang="en-US"/>
          </a:p>
        </p:txBody>
      </p:sp>
    </p:spTree>
    <p:extLst>
      <p:ext uri="{BB962C8B-B14F-4D97-AF65-F5344CB8AC3E}">
        <p14:creationId xmlns:p14="http://schemas.microsoft.com/office/powerpoint/2010/main" val="3430436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Several tool available , Not going to cover any existing tool , simply because of the huge numbers available </a:t>
            </a:r>
          </a:p>
          <a:p>
            <a:r>
              <a:rPr lang="en-US" sz="1200" b="0" i="0" u="none" strike="noStrike" kern="1200" baseline="0" dirty="0" smtClean="0">
                <a:solidFill>
                  <a:schemeClr val="tx1"/>
                </a:solidFill>
                <a:latin typeface="+mn-lt"/>
                <a:ea typeface="+mn-ea"/>
                <a:cs typeface="+mn-cs"/>
              </a:rPr>
              <a:t>Bring forward different assessment techniques and  approaches</a:t>
            </a:r>
          </a:p>
          <a:p>
            <a:r>
              <a:rPr lang="en-US" sz="1200" b="0" i="0" u="none" strike="noStrike" kern="1200" baseline="0" dirty="0" smtClean="0">
                <a:solidFill>
                  <a:schemeClr val="tx1"/>
                </a:solidFill>
                <a:latin typeface="+mn-lt"/>
                <a:ea typeface="+mn-ea"/>
                <a:cs typeface="+mn-cs"/>
              </a:rPr>
              <a:t>Major Features the tool support , different approaches they are using from both </a:t>
            </a:r>
            <a:r>
              <a:rPr lang="en-US" sz="1200" b="0" i="0" u="none" strike="noStrike" kern="1200" baseline="0" dirty="0" err="1" smtClean="0">
                <a:solidFill>
                  <a:schemeClr val="tx1"/>
                </a:solidFill>
                <a:latin typeface="+mn-lt"/>
                <a:ea typeface="+mn-ea"/>
                <a:cs typeface="+mn-cs"/>
              </a:rPr>
              <a:t>pedogocal</a:t>
            </a:r>
            <a:r>
              <a:rPr lang="en-US" sz="1200" b="0" i="0" u="none" strike="noStrike" kern="1200" baseline="0" dirty="0" smtClean="0">
                <a:solidFill>
                  <a:schemeClr val="tx1"/>
                </a:solidFill>
                <a:latin typeface="+mn-lt"/>
                <a:ea typeface="+mn-ea"/>
                <a:cs typeface="+mn-cs"/>
              </a:rPr>
              <a:t> and technical view</a:t>
            </a:r>
          </a:p>
          <a:p>
            <a:endParaRPr lang="en-US" dirty="0"/>
          </a:p>
        </p:txBody>
      </p:sp>
      <p:sp>
        <p:nvSpPr>
          <p:cNvPr id="4" name="Slide Number Placeholder 3"/>
          <p:cNvSpPr>
            <a:spLocks noGrp="1"/>
          </p:cNvSpPr>
          <p:nvPr>
            <p:ph type="sldNum" sz="quarter" idx="10"/>
          </p:nvPr>
        </p:nvSpPr>
        <p:spPr/>
        <p:txBody>
          <a:bodyPr/>
          <a:lstStyle/>
          <a:p>
            <a:fld id="{63F8E9F7-CB12-4FA6-8C44-BFCA50D4A67D}" type="slidenum">
              <a:rPr lang="en-US" smtClean="0"/>
              <a:t>2</a:t>
            </a:fld>
            <a:endParaRPr lang="en-US"/>
          </a:p>
        </p:txBody>
      </p:sp>
    </p:spTree>
    <p:extLst>
      <p:ext uri="{BB962C8B-B14F-4D97-AF65-F5344CB8AC3E}">
        <p14:creationId xmlns:p14="http://schemas.microsoft.com/office/powerpoint/2010/main" val="2245268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3F8E9F7-CB12-4FA6-8C44-BFCA50D4A67D}" type="slidenum">
              <a:rPr lang="en-US" smtClean="0"/>
              <a:t>3</a:t>
            </a:fld>
            <a:endParaRPr lang="en-US"/>
          </a:p>
        </p:txBody>
      </p:sp>
    </p:spTree>
    <p:extLst>
      <p:ext uri="{BB962C8B-B14F-4D97-AF65-F5344CB8AC3E}">
        <p14:creationId xmlns:p14="http://schemas.microsoft.com/office/powerpoint/2010/main" val="597440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Developed for a particular course</a:t>
            </a:r>
            <a:r>
              <a:rPr lang="en-US" baseline="0" dirty="0" smtClean="0"/>
              <a:t> , </a:t>
            </a:r>
            <a:r>
              <a:rPr lang="en-US" dirty="0" smtClean="0"/>
              <a:t>Develop avoid reinventing the wheel</a:t>
            </a:r>
            <a:endParaRPr lang="en-US" dirty="0"/>
          </a:p>
        </p:txBody>
      </p:sp>
      <p:sp>
        <p:nvSpPr>
          <p:cNvPr id="4" name="Slide Number Placeholder 3"/>
          <p:cNvSpPr>
            <a:spLocks noGrp="1"/>
          </p:cNvSpPr>
          <p:nvPr>
            <p:ph type="sldNum" sz="quarter" idx="10"/>
          </p:nvPr>
        </p:nvSpPr>
        <p:spPr/>
        <p:txBody>
          <a:bodyPr/>
          <a:lstStyle/>
          <a:p>
            <a:fld id="{63F8E9F7-CB12-4FA6-8C44-BFCA50D4A67D}" type="slidenum">
              <a:rPr lang="en-US" smtClean="0"/>
              <a:t>5</a:t>
            </a:fld>
            <a:endParaRPr lang="en-US"/>
          </a:p>
        </p:txBody>
      </p:sp>
    </p:spTree>
    <p:extLst>
      <p:ext uri="{BB962C8B-B14F-4D97-AF65-F5344CB8AC3E}">
        <p14:creationId xmlns:p14="http://schemas.microsoft.com/office/powerpoint/2010/main" val="3682273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most common form of assessment for programming assignments</a:t>
            </a:r>
            <a:endParaRPr lang="en-US" dirty="0" smtClean="0"/>
          </a:p>
          <a:p>
            <a:endParaRPr lang="en-US" dirty="0"/>
          </a:p>
        </p:txBody>
      </p:sp>
      <p:sp>
        <p:nvSpPr>
          <p:cNvPr id="4" name="Slide Number Placeholder 3"/>
          <p:cNvSpPr>
            <a:spLocks noGrp="1"/>
          </p:cNvSpPr>
          <p:nvPr>
            <p:ph type="sldNum" sz="quarter" idx="10"/>
          </p:nvPr>
        </p:nvSpPr>
        <p:spPr/>
        <p:txBody>
          <a:bodyPr/>
          <a:lstStyle/>
          <a:p>
            <a:fld id="{63F8E9F7-CB12-4FA6-8C44-BFCA50D4A67D}" type="slidenum">
              <a:rPr lang="en-US" smtClean="0"/>
              <a:t>9</a:t>
            </a:fld>
            <a:endParaRPr lang="en-US"/>
          </a:p>
        </p:txBody>
      </p:sp>
    </p:spTree>
    <p:extLst>
      <p:ext uri="{BB962C8B-B14F-4D97-AF65-F5344CB8AC3E}">
        <p14:creationId xmlns:p14="http://schemas.microsoft.com/office/powerpoint/2010/main" val="625061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Java </a:t>
            </a:r>
            <a:r>
              <a:rPr lang="en-US" dirty="0" err="1" smtClean="0"/>
              <a:t>Reflextion</a:t>
            </a:r>
            <a:r>
              <a:rPr lang="en-US" dirty="0" smtClean="0"/>
              <a:t> classes</a:t>
            </a:r>
          </a:p>
          <a:p>
            <a:r>
              <a:rPr lang="en-US" sz="1200" kern="1200" dirty="0" smtClean="0">
                <a:solidFill>
                  <a:schemeClr val="tx1"/>
                </a:solidFill>
                <a:latin typeface="+mn-lt"/>
                <a:ea typeface="+mn-ea"/>
                <a:cs typeface="+mn-cs"/>
              </a:rPr>
              <a:t>language follows the functional paradigm</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[Combining</a:t>
            </a:r>
            <a:r>
              <a:rPr lang="en-US" sz="1200" kern="1200" baseline="0" dirty="0" smtClean="0">
                <a:solidFill>
                  <a:schemeClr val="tx1"/>
                </a:solidFill>
                <a:latin typeface="+mn-lt"/>
                <a:ea typeface="+mn-ea"/>
                <a:cs typeface="+mn-cs"/>
              </a:rPr>
              <a:t> student code fragment to instructor template ] </a:t>
            </a:r>
            <a:endParaRPr lang="en-US" dirty="0"/>
          </a:p>
        </p:txBody>
      </p:sp>
      <p:sp>
        <p:nvSpPr>
          <p:cNvPr id="4" name="Slide Number Placeholder 3"/>
          <p:cNvSpPr>
            <a:spLocks noGrp="1"/>
          </p:cNvSpPr>
          <p:nvPr>
            <p:ph type="sldNum" sz="quarter" idx="10"/>
          </p:nvPr>
        </p:nvSpPr>
        <p:spPr/>
        <p:txBody>
          <a:bodyPr/>
          <a:lstStyle/>
          <a:p>
            <a:fld id="{63F8E9F7-CB12-4FA6-8C44-BFCA50D4A67D}" type="slidenum">
              <a:rPr lang="en-US" smtClean="0"/>
              <a:t>10</a:t>
            </a:fld>
            <a:endParaRPr lang="en-US"/>
          </a:p>
        </p:txBody>
      </p:sp>
    </p:spTree>
    <p:extLst>
      <p:ext uri="{BB962C8B-B14F-4D97-AF65-F5344CB8AC3E}">
        <p14:creationId xmlns:p14="http://schemas.microsoft.com/office/powerpoint/2010/main" val="3802447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Students should learn to design test cases and test their programs thoroughly before submitting. </a:t>
            </a:r>
          </a:p>
          <a:p>
            <a:r>
              <a:rPr lang="en-US" sz="1200" kern="1200" dirty="0" smtClean="0">
                <a:solidFill>
                  <a:schemeClr val="tx1"/>
                </a:solidFill>
                <a:latin typeface="+mn-lt"/>
                <a:ea typeface="+mn-ea"/>
                <a:cs typeface="+mn-cs"/>
              </a:rPr>
              <a:t> carried out against several test data sets, and each of them is evaluated individually, starting from the initial state and completing all the processing before the assessment of the output or the return value.</a:t>
            </a:r>
            <a:endParaRPr lang="en-US" dirty="0"/>
          </a:p>
        </p:txBody>
      </p:sp>
      <p:sp>
        <p:nvSpPr>
          <p:cNvPr id="4" name="Slide Number Placeholder 3"/>
          <p:cNvSpPr>
            <a:spLocks noGrp="1"/>
          </p:cNvSpPr>
          <p:nvPr>
            <p:ph type="sldNum" sz="quarter" idx="10"/>
          </p:nvPr>
        </p:nvSpPr>
        <p:spPr/>
        <p:txBody>
          <a:bodyPr/>
          <a:lstStyle/>
          <a:p>
            <a:fld id="{63F8E9F7-CB12-4FA6-8C44-BFCA50D4A67D}" type="slidenum">
              <a:rPr lang="en-US" smtClean="0"/>
              <a:t>12</a:t>
            </a:fld>
            <a:endParaRPr lang="en-US"/>
          </a:p>
        </p:txBody>
      </p:sp>
    </p:spTree>
    <p:extLst>
      <p:ext uri="{BB962C8B-B14F-4D97-AF65-F5344CB8AC3E}">
        <p14:creationId xmlns:p14="http://schemas.microsoft.com/office/powerpoint/2010/main" val="536068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static analysis may reveal functionality issues that have been left unnoticed by the limited test cases. Another benefit of static analysis is that it can be carried out even if there were problems in the dynamic behavior of the program.</a:t>
            </a:r>
            <a:endParaRPr lang="en-US" dirty="0"/>
          </a:p>
        </p:txBody>
      </p:sp>
      <p:sp>
        <p:nvSpPr>
          <p:cNvPr id="4" name="Slide Number Placeholder 3"/>
          <p:cNvSpPr>
            <a:spLocks noGrp="1"/>
          </p:cNvSpPr>
          <p:nvPr>
            <p:ph type="sldNum" sz="quarter" idx="10"/>
          </p:nvPr>
        </p:nvSpPr>
        <p:spPr/>
        <p:txBody>
          <a:bodyPr/>
          <a:lstStyle/>
          <a:p>
            <a:fld id="{63F8E9F7-CB12-4FA6-8C44-BFCA50D4A67D}" type="slidenum">
              <a:rPr lang="en-US" smtClean="0"/>
              <a:t>18</a:t>
            </a:fld>
            <a:endParaRPr lang="en-US"/>
          </a:p>
        </p:txBody>
      </p:sp>
    </p:spTree>
    <p:extLst>
      <p:ext uri="{BB962C8B-B14F-4D97-AF65-F5344CB8AC3E}">
        <p14:creationId xmlns:p14="http://schemas.microsoft.com/office/powerpoint/2010/main" val="1756565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tool could be used to help in verifying that a student’s program implementation matches the design document or the design pattern requirements given by the teacher.</a:t>
            </a:r>
          </a:p>
          <a:p>
            <a:endParaRPr lang="en-US" dirty="0"/>
          </a:p>
        </p:txBody>
      </p:sp>
      <p:sp>
        <p:nvSpPr>
          <p:cNvPr id="4" name="Slide Number Placeholder 3"/>
          <p:cNvSpPr>
            <a:spLocks noGrp="1"/>
          </p:cNvSpPr>
          <p:nvPr>
            <p:ph type="sldNum" sz="quarter" idx="10"/>
          </p:nvPr>
        </p:nvSpPr>
        <p:spPr/>
        <p:txBody>
          <a:bodyPr/>
          <a:lstStyle/>
          <a:p>
            <a:fld id="{63F8E9F7-CB12-4FA6-8C44-BFCA50D4A67D}" type="slidenum">
              <a:rPr lang="en-US" smtClean="0"/>
              <a:t>25</a:t>
            </a:fld>
            <a:endParaRPr lang="en-US"/>
          </a:p>
        </p:txBody>
      </p:sp>
    </p:spTree>
    <p:extLst>
      <p:ext uri="{BB962C8B-B14F-4D97-AF65-F5344CB8AC3E}">
        <p14:creationId xmlns:p14="http://schemas.microsoft.com/office/powerpoint/2010/main" val="3469548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301AE3-F4D7-4F42-A492-F7C25189FE9E}" type="datetime1">
              <a:rPr lang="en-US" smtClean="0"/>
              <a:t>2/19/12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630AB-6AC0-44CF-A116-CC0C8D760E5C}" type="slidenum">
              <a:rPr lang="en-US" smtClean="0"/>
              <a:t>‹#›</a:t>
            </a:fld>
            <a:endParaRPr lang="en-US"/>
          </a:p>
        </p:txBody>
      </p:sp>
      <p:cxnSp>
        <p:nvCxnSpPr>
          <p:cNvPr id="15" name="Straight Connector 14"/>
          <p:cNvCxnSpPr/>
          <p:nvPr userDrawn="1"/>
        </p:nvCxnSpPr>
        <p:spPr>
          <a:xfrm flipV="1">
            <a:off x="991400" y="762000"/>
            <a:ext cx="5257000" cy="4025"/>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7" name="Picture 6" descr="VT-Logo.JPG"/>
          <p:cNvPicPr>
            <a:picLocks noChangeAspect="1"/>
          </p:cNvPicPr>
          <p:nvPr userDrawn="1"/>
        </p:nvPicPr>
        <p:blipFill>
          <a:blip r:embed="rId2" cstate="print"/>
          <a:stretch>
            <a:fillRect/>
          </a:stretch>
        </p:blipFill>
        <p:spPr>
          <a:xfrm>
            <a:off x="6400800" y="571900"/>
            <a:ext cx="2200275" cy="40957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162800" cy="1189038"/>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6BB2A9-743F-40C8-AB08-24786A00992E}" type="datetime1">
              <a:rPr lang="en-US" smtClean="0"/>
              <a:t>2/19/12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630AB-6AC0-44CF-A116-CC0C8D760E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AB084-E1CA-4486-A365-D44981C8FCE5}" type="datetime1">
              <a:rPr lang="en-US" smtClean="0"/>
              <a:t>2/19/12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630AB-6AC0-44CF-A116-CC0C8D760E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28119F-2294-4B84-B6E5-EB34CCEF0071}" type="datetime1">
              <a:rPr lang="en-US" smtClean="0"/>
              <a:t>2/19/12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9630AB-6AC0-44CF-A116-CC0C8D760E5C}" type="slidenum">
              <a:rPr lang="en-US" smtClean="0"/>
              <a:t>‹#›</a:t>
            </a:fld>
            <a:endParaRPr lang="en-US"/>
          </a:p>
        </p:txBody>
      </p:sp>
      <p:grpSp>
        <p:nvGrpSpPr>
          <p:cNvPr id="7" name="Group 6"/>
          <p:cNvGrpSpPr/>
          <p:nvPr userDrawn="1"/>
        </p:nvGrpSpPr>
        <p:grpSpPr>
          <a:xfrm>
            <a:off x="1295400" y="6324600"/>
            <a:ext cx="7407995" cy="381000"/>
            <a:chOff x="457200" y="6324600"/>
            <a:chExt cx="7407995" cy="381000"/>
          </a:xfrm>
        </p:grpSpPr>
        <p:sp>
          <p:nvSpPr>
            <p:cNvPr id="8" name="Rounded Rectangle 7"/>
            <p:cNvSpPr/>
            <p:nvPr userDrawn="1"/>
          </p:nvSpPr>
          <p:spPr>
            <a:xfrm>
              <a:off x="457200" y="6324600"/>
              <a:ext cx="68580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userDrawn="1"/>
          </p:nvSpPr>
          <p:spPr>
            <a:xfrm>
              <a:off x="457200" y="6330434"/>
              <a:ext cx="7407995" cy="369332"/>
            </a:xfrm>
            <a:prstGeom prst="rect">
              <a:avLst/>
            </a:prstGeom>
            <a:noFill/>
          </p:spPr>
          <p:txBody>
            <a:bodyPr wrap="square" rtlCol="0">
              <a:spAutoFit/>
            </a:bodyPr>
            <a:lstStyle/>
            <a:p>
              <a:r>
                <a:rPr lang="en-US" dirty="0" smtClean="0">
                  <a:solidFill>
                    <a:schemeClr val="bg1"/>
                  </a:solidFill>
                </a:rPr>
                <a:t>Spring, </a:t>
              </a:r>
              <a:r>
                <a:rPr lang="en-US" dirty="0" smtClean="0">
                  <a:solidFill>
                    <a:schemeClr val="bg1"/>
                  </a:solidFill>
                </a:rPr>
                <a:t>2012,</a:t>
              </a:r>
              <a:r>
                <a:rPr lang="en-US" baseline="0" dirty="0" smtClean="0">
                  <a:solidFill>
                    <a:schemeClr val="bg1"/>
                  </a:solidFill>
                </a:rPr>
                <a:t> </a:t>
              </a:r>
              <a:r>
                <a:rPr lang="en-US" dirty="0" smtClean="0">
                  <a:solidFill>
                    <a:schemeClr val="bg1"/>
                  </a:solidFill>
                </a:rPr>
                <a:t>Reinventing</a:t>
              </a:r>
              <a:r>
                <a:rPr lang="en-US" baseline="0" dirty="0" smtClean="0">
                  <a:solidFill>
                    <a:schemeClr val="bg1"/>
                  </a:solidFill>
                </a:rPr>
                <a:t>  </a:t>
              </a:r>
              <a:r>
                <a:rPr lang="en-US" baseline="0" dirty="0" err="1" smtClean="0">
                  <a:solidFill>
                    <a:schemeClr val="bg1"/>
                  </a:solidFill>
                </a:rPr>
                <a:t>eTextbook</a:t>
              </a:r>
              <a:r>
                <a:rPr lang="en-US" baseline="0" dirty="0" smtClean="0">
                  <a:solidFill>
                    <a:schemeClr val="bg1"/>
                  </a:solidFill>
                </a:rPr>
                <a:t> - Virginia Tech – Computer Science</a:t>
              </a:r>
              <a:endParaRPr lang="en-US" dirty="0">
                <a:solidFill>
                  <a:schemeClr val="bg1"/>
                </a:solidFill>
              </a:endParaRPr>
            </a:p>
          </p:txBody>
        </p:sp>
      </p:grpSp>
      <p:sp>
        <p:nvSpPr>
          <p:cNvPr id="11" name="Rounded Rectangle 10"/>
          <p:cNvSpPr/>
          <p:nvPr userDrawn="1"/>
        </p:nvSpPr>
        <p:spPr>
          <a:xfrm>
            <a:off x="1524000" y="571500"/>
            <a:ext cx="68580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62100" y="533400"/>
            <a:ext cx="6781800" cy="457200"/>
          </a:xfrm>
          <a:prstGeom prst="rect">
            <a:avLst/>
          </a:prstGeom>
          <a:noFill/>
        </p:spPr>
        <p:txBody>
          <a:bodyPr/>
          <a:lstStyle>
            <a:lvl1pPr>
              <a:defRPr sz="2000">
                <a:solidFill>
                  <a:schemeClr val="bg1"/>
                </a:solidFill>
              </a:defRPr>
            </a:lvl1p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4FD55-89FA-4727-8284-7D202BEFF8DE}" type="datetime1">
              <a:rPr lang="en-US" smtClean="0"/>
              <a:t>2/19/12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630AB-6AC0-44CF-A116-CC0C8D760E5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162800" cy="1189038"/>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2A5475-160C-40BB-B122-7BFDCD115D3A}" type="datetime1">
              <a:rPr lang="en-US" smtClean="0"/>
              <a:t>2/19/12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630AB-6AC0-44CF-A116-CC0C8D760E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162800" cy="1189038"/>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D37EFB-BA5D-409C-B3A3-024AEF526BD4}" type="datetime1">
              <a:rPr lang="en-US" smtClean="0"/>
              <a:t>2/19/12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9630AB-6AC0-44CF-A116-CC0C8D760E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162800" cy="1189038"/>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E0746C-9172-41FD-8EF3-BC546317871C}" type="datetime1">
              <a:rPr lang="en-US" smtClean="0"/>
              <a:t>2/19/12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9630AB-6AC0-44CF-A116-CC0C8D760E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439F07-7102-46A3-A01D-DABFDC3E19C2}" type="datetime1">
              <a:rPr lang="en-US" smtClean="0"/>
              <a:t>2/19/12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9630AB-6AC0-44CF-A116-CC0C8D760E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BF17A6-0A2C-42DE-86A8-1C492205AA1E}" type="datetime1">
              <a:rPr lang="en-US" smtClean="0"/>
              <a:t>2/19/12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630AB-6AC0-44CF-A116-CC0C8D760E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7E9EF4-B699-46BC-8429-89E1228782A7}" type="datetime1">
              <a:rPr lang="en-US" smtClean="0"/>
              <a:t>2/19/12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630AB-6AC0-44CF-A116-CC0C8D760E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400" y="1295400"/>
            <a:ext cx="8229600" cy="4830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85638-4B4A-428E-A354-8E98CFD98A08}" type="datetime1">
              <a:rPr lang="en-US" smtClean="0"/>
              <a:t>2/19/12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7F9630AB-6AC0-44CF-A116-CC0C8D760E5C}" type="slidenum">
              <a:rPr lang="en-US" smtClean="0"/>
              <a:pPr/>
              <a:t>‹#›</a:t>
            </a:fld>
            <a:endParaRPr lang="en-US" dirty="0"/>
          </a:p>
        </p:txBody>
      </p:sp>
      <p:grpSp>
        <p:nvGrpSpPr>
          <p:cNvPr id="13" name="Group 12"/>
          <p:cNvGrpSpPr/>
          <p:nvPr userDrawn="1"/>
        </p:nvGrpSpPr>
        <p:grpSpPr>
          <a:xfrm>
            <a:off x="1295400" y="6324600"/>
            <a:ext cx="7216273" cy="381000"/>
            <a:chOff x="457200" y="6324600"/>
            <a:chExt cx="7216273" cy="381000"/>
          </a:xfrm>
        </p:grpSpPr>
        <p:sp>
          <p:nvSpPr>
            <p:cNvPr id="7" name="Rounded Rectangle 6"/>
            <p:cNvSpPr/>
            <p:nvPr userDrawn="1"/>
          </p:nvSpPr>
          <p:spPr>
            <a:xfrm>
              <a:off x="457200" y="6324600"/>
              <a:ext cx="68580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userDrawn="1"/>
          </p:nvSpPr>
          <p:spPr>
            <a:xfrm>
              <a:off x="457200" y="6330434"/>
              <a:ext cx="7216273" cy="369332"/>
            </a:xfrm>
            <a:prstGeom prst="rect">
              <a:avLst/>
            </a:prstGeom>
            <a:noFill/>
          </p:spPr>
          <p:txBody>
            <a:bodyPr wrap="square" rtlCol="0">
              <a:spAutoFit/>
            </a:bodyPr>
            <a:lstStyle/>
            <a:p>
              <a:r>
                <a:rPr lang="en-US" baseline="0" dirty="0" smtClean="0">
                  <a:solidFill>
                    <a:schemeClr val="bg1"/>
                  </a:solidFill>
                </a:rPr>
                <a:t>Spring, 2012 - Reinventing </a:t>
              </a:r>
              <a:r>
                <a:rPr lang="en-US" baseline="0" dirty="0" err="1" smtClean="0">
                  <a:solidFill>
                    <a:schemeClr val="bg1"/>
                  </a:solidFill>
                </a:rPr>
                <a:t>etextbook</a:t>
              </a:r>
              <a:r>
                <a:rPr lang="en-US" baseline="0" dirty="0" smtClean="0">
                  <a:solidFill>
                    <a:schemeClr val="bg1"/>
                  </a:solidFill>
                </a:rPr>
                <a:t> - Virginia Tech – Computer Science</a:t>
              </a:r>
              <a:endParaRPr lang="en-US" dirty="0">
                <a:solidFill>
                  <a:schemeClr val="bg1"/>
                </a:solidFill>
              </a:endParaRPr>
            </a:p>
          </p:txBody>
        </p:sp>
      </p:grpSp>
      <p:pic>
        <p:nvPicPr>
          <p:cNvPr id="9" name="Picture 8" descr="Mozilla-Intended-Use.jpg"/>
          <p:cNvPicPr>
            <a:picLocks noChangeAspect="1"/>
          </p:cNvPicPr>
          <p:nvPr userDrawn="1"/>
        </p:nvPicPr>
        <p:blipFill>
          <a:blip r:embed="rId13" cstate="print"/>
          <a:stretch>
            <a:fillRect/>
          </a:stretch>
        </p:blipFill>
        <p:spPr>
          <a:xfrm>
            <a:off x="237189" y="381000"/>
            <a:ext cx="754303" cy="762000"/>
          </a:xfrm>
          <a:prstGeom prst="rect">
            <a:avLst/>
          </a:prstGeom>
        </p:spPr>
      </p:pic>
      <p:pic>
        <p:nvPicPr>
          <p:cNvPr id="10" name="Picture 9" descr="Mozilla-Legal-Process.jpg"/>
          <p:cNvPicPr>
            <a:picLocks noChangeAspect="1"/>
          </p:cNvPicPr>
          <p:nvPr userDrawn="1"/>
        </p:nvPicPr>
        <p:blipFill>
          <a:blip r:embed="rId14" cstate="print"/>
          <a:stretch>
            <a:fillRect/>
          </a:stretch>
        </p:blipFill>
        <p:spPr>
          <a:xfrm>
            <a:off x="228600" y="5929312"/>
            <a:ext cx="771481" cy="776288"/>
          </a:xfrm>
          <a:prstGeom prst="rect">
            <a:avLst/>
          </a:prstGeom>
        </p:spPr>
      </p:pic>
      <p:cxnSp>
        <p:nvCxnSpPr>
          <p:cNvPr id="12" name="Straight Connector 11"/>
          <p:cNvCxnSpPr>
            <a:stCxn id="9" idx="2"/>
            <a:endCxn id="10" idx="0"/>
          </p:cNvCxnSpPr>
          <p:nvPr userDrawn="1"/>
        </p:nvCxnSpPr>
        <p:spPr>
          <a:xfrm rot="5400000">
            <a:off x="-1778815" y="3536156"/>
            <a:ext cx="478631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 name="Title 1"/>
          <p:cNvSpPr txBox="1">
            <a:spLocks/>
          </p:cNvSpPr>
          <p:nvPr userDrawn="1"/>
        </p:nvSpPr>
        <p:spPr>
          <a:xfrm>
            <a:off x="1562100" y="457200"/>
            <a:ext cx="6781800" cy="4572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mj-lt"/>
                <a:ea typeface="+mj-ea"/>
                <a:cs typeface="+mj-cs"/>
              </a:rPr>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itchFamily="2" charset="2"/>
        <a:buChar char="q"/>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Wingdings"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212975"/>
          </a:xfrm>
        </p:spPr>
        <p:txBody>
          <a:bodyPr/>
          <a:lstStyle/>
          <a:p>
            <a:r>
              <a:rPr lang="en-US" dirty="0" smtClean="0"/>
              <a:t>Survey of Automated Assessment Approaches for Programming Assignments</a:t>
            </a:r>
            <a:endParaRPr lang="en-US" dirty="0"/>
          </a:p>
        </p:txBody>
      </p:sp>
      <p:sp>
        <p:nvSpPr>
          <p:cNvPr id="3" name="Subtitle 2"/>
          <p:cNvSpPr>
            <a:spLocks noGrp="1"/>
          </p:cNvSpPr>
          <p:nvPr>
            <p:ph type="subTitle" idx="1"/>
          </p:nvPr>
        </p:nvSpPr>
        <p:spPr/>
        <p:txBody>
          <a:bodyPr/>
          <a:lstStyle/>
          <a:p>
            <a:endParaRPr lang="en-US" dirty="0" smtClean="0"/>
          </a:p>
          <a:p>
            <a:r>
              <a:rPr lang="en-US" dirty="0" err="1" smtClean="0"/>
              <a:t>Gayathri</a:t>
            </a:r>
            <a:r>
              <a:rPr lang="en-US" dirty="0" smtClean="0"/>
              <a:t> Subramanian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Assess functionality of single function/Method[Quiver for Java , Scheme-</a:t>
            </a:r>
            <a:r>
              <a:rPr lang="en-US" sz="2400" dirty="0" err="1"/>
              <a:t>Robo</a:t>
            </a:r>
            <a:r>
              <a:rPr lang="en-US" sz="2400" dirty="0"/>
              <a:t> for Schema</a:t>
            </a:r>
            <a:r>
              <a:rPr lang="en-US" sz="2400" dirty="0" smtClean="0"/>
              <a:t>]</a:t>
            </a:r>
          </a:p>
          <a:p>
            <a:r>
              <a:rPr lang="en-US" sz="2400" dirty="0" smtClean="0"/>
              <a:t>Assessing </a:t>
            </a:r>
            <a:r>
              <a:rPr lang="en-US" sz="2400" dirty="0"/>
              <a:t>the functionality of a program with a GUI requires a means to monitor actions and responses communicated through the user interface.[JEWL </a:t>
            </a:r>
            <a:r>
              <a:rPr lang="en-US" sz="2400" dirty="0" smtClean="0"/>
              <a:t>(a language library) for </a:t>
            </a:r>
            <a:r>
              <a:rPr lang="en-US" sz="2400" dirty="0"/>
              <a:t>Java provides students GUI and teachers to manage events of program and its output actions]</a:t>
            </a:r>
          </a:p>
          <a:p>
            <a:pPr marL="0" indent="0">
              <a:buNone/>
            </a:pPr>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10</a:t>
            </a:fld>
            <a:endParaRPr lang="en-US"/>
          </a:p>
        </p:txBody>
      </p:sp>
      <p:sp>
        <p:nvSpPr>
          <p:cNvPr id="4" name="Title 3"/>
          <p:cNvSpPr>
            <a:spLocks noGrp="1"/>
          </p:cNvSpPr>
          <p:nvPr>
            <p:ph type="title"/>
          </p:nvPr>
        </p:nvSpPr>
        <p:spPr/>
        <p:txBody>
          <a:bodyPr/>
          <a:lstStyle/>
          <a:p>
            <a:r>
              <a:rPr lang="en-US" dirty="0" smtClean="0"/>
              <a:t>Functionality .. </a:t>
            </a:r>
            <a:r>
              <a:rPr lang="en-US" dirty="0" err="1" smtClean="0"/>
              <a:t>Cntd</a:t>
            </a:r>
            <a:r>
              <a:rPr lang="en-US" dirty="0" smtClean="0"/>
              <a:t> </a:t>
            </a:r>
            <a:endParaRPr lang="en-US" dirty="0"/>
          </a:p>
        </p:txBody>
      </p:sp>
    </p:spTree>
    <p:extLst>
      <p:ext uri="{BB962C8B-B14F-4D97-AF65-F5344CB8AC3E}">
        <p14:creationId xmlns:p14="http://schemas.microsoft.com/office/powerpoint/2010/main" val="3165502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bg1">
                <a:lumMod val="85000"/>
              </a:schemeClr>
            </a:solidFill>
          </a:ln>
        </p:spPr>
        <p:txBody>
          <a:bodyPr/>
          <a:lstStyle/>
          <a:p>
            <a:pPr marL="0" indent="0">
              <a:buNone/>
            </a:pPr>
            <a:r>
              <a:rPr lang="en-US" dirty="0" smtClean="0"/>
              <a:t>Dynamic Assessment : </a:t>
            </a:r>
          </a:p>
          <a:p>
            <a:pPr marL="0" indent="0">
              <a:buNone/>
            </a:pPr>
            <a:r>
              <a:rPr lang="en-US" dirty="0"/>
              <a:t> </a:t>
            </a:r>
            <a:r>
              <a:rPr lang="en-US" dirty="0" smtClean="0"/>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Functionality</a:t>
            </a:r>
          </a:p>
          <a:p>
            <a:pPr marL="0" indent="0">
              <a:buNone/>
            </a:pPr>
            <a:r>
              <a:rPr lang="en-US" dirty="0" smtClean="0">
                <a:sym typeface="Wingdings"/>
              </a:rPr>
              <a:t>	 </a:t>
            </a:r>
            <a:r>
              <a:rPr lang="en-US" dirty="0">
                <a:sym typeface="Wingdings"/>
              </a:rPr>
              <a:t> Testing Skills</a:t>
            </a:r>
          </a:p>
          <a:p>
            <a:pPr marL="0" indent="0">
              <a:buNone/>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Efficiency</a:t>
            </a:r>
          </a:p>
          <a:p>
            <a:pPr marL="0" indent="0">
              <a:buNone/>
            </a:pP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Language Specific Features</a:t>
            </a:r>
          </a:p>
          <a:p>
            <a:pPr marL="0" indent="0">
              <a:buNone/>
            </a:pPr>
            <a:r>
              <a:rPr lang="en-US" dirty="0" smtClean="0">
                <a:sym typeface="Wingdings"/>
              </a:rPr>
              <a:t> </a:t>
            </a:r>
          </a:p>
          <a:p>
            <a:pPr marL="0" indent="0">
              <a:buNone/>
            </a:pPr>
            <a:endParaRPr lang="en-US" dirty="0" smtClean="0"/>
          </a:p>
          <a:p>
            <a:pPr marL="0" indent="0">
              <a:buNone/>
            </a:pPr>
            <a:endParaRPr lang="en-US" dirty="0" smtClean="0"/>
          </a:p>
          <a:p>
            <a:pPr marL="0" indent="0" algn="ctr">
              <a:buNone/>
            </a:pPr>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11</a:t>
            </a:fld>
            <a:endParaRPr lang="en-US"/>
          </a:p>
        </p:txBody>
      </p:sp>
      <p:sp>
        <p:nvSpPr>
          <p:cNvPr id="4" name="Title 3"/>
          <p:cNvSpPr>
            <a:spLocks noGrp="1"/>
          </p:cNvSpPr>
          <p:nvPr>
            <p:ph type="title"/>
          </p:nvPr>
        </p:nvSpPr>
        <p:spPr/>
        <p:txBody>
          <a:bodyPr/>
          <a:lstStyle/>
          <a:p>
            <a:r>
              <a:rPr lang="en-US" dirty="0"/>
              <a:t>What Features of a Program can be automatically Assessed ? </a:t>
            </a:r>
            <a:br>
              <a:rPr lang="en-US" dirty="0"/>
            </a:br>
            <a:endParaRPr lang="en-US" dirty="0"/>
          </a:p>
        </p:txBody>
      </p:sp>
    </p:spTree>
    <p:extLst>
      <p:ext uri="{BB962C8B-B14F-4D97-AF65-F5344CB8AC3E}">
        <p14:creationId xmlns:p14="http://schemas.microsoft.com/office/powerpoint/2010/main" val="548371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dirty="0"/>
              <a:t>Testing is an essential phase in program development</a:t>
            </a:r>
            <a:r>
              <a:rPr lang="en-US" sz="2600" dirty="0" smtClean="0"/>
              <a:t>.</a:t>
            </a:r>
            <a:r>
              <a:rPr lang="en-US" sz="2600" dirty="0"/>
              <a:t> </a:t>
            </a:r>
            <a:endParaRPr lang="en-US" sz="2600" dirty="0" smtClean="0"/>
          </a:p>
          <a:p>
            <a:r>
              <a:rPr lang="en-US" sz="2600" dirty="0"/>
              <a:t>S</a:t>
            </a:r>
            <a:r>
              <a:rPr lang="en-US" sz="2600" dirty="0" smtClean="0"/>
              <a:t>tudents submit </a:t>
            </a:r>
            <a:r>
              <a:rPr lang="en-US" sz="2600" dirty="0"/>
              <a:t>test data sets </a:t>
            </a:r>
            <a:r>
              <a:rPr lang="en-US" sz="2600" dirty="0" smtClean="0"/>
              <a:t>along with the programming assignment.</a:t>
            </a:r>
            <a:endParaRPr lang="en-US" sz="2600" dirty="0"/>
          </a:p>
          <a:p>
            <a:r>
              <a:rPr lang="en-US" sz="2600" dirty="0" smtClean="0"/>
              <a:t>Assyst </a:t>
            </a:r>
            <a:r>
              <a:rPr lang="en-US" sz="2600" dirty="0"/>
              <a:t>was the first tool that provided assessment of student test data. The assessment was based </a:t>
            </a:r>
            <a:r>
              <a:rPr lang="en-US" sz="2600" dirty="0" smtClean="0"/>
              <a:t>on </a:t>
            </a:r>
            <a:r>
              <a:rPr lang="en-US" sz="2600" dirty="0" smtClean="0"/>
              <a:t>Code Coverage </a:t>
            </a:r>
            <a:r>
              <a:rPr lang="en-US" sz="2600" dirty="0" smtClean="0"/>
              <a:t>Analysis</a:t>
            </a:r>
          </a:p>
          <a:p>
            <a:r>
              <a:rPr lang="en-US" sz="2600" dirty="0"/>
              <a:t>Chen (2004) assesses the student test suite by running a set of buggy instructor programs against it. </a:t>
            </a:r>
            <a:endParaRPr lang="en-US" sz="2600" dirty="0" smtClean="0"/>
          </a:p>
          <a:p>
            <a:r>
              <a:rPr lang="en-US" sz="2600" dirty="0" err="1" smtClean="0"/>
              <a:t>Webcat</a:t>
            </a:r>
            <a:r>
              <a:rPr lang="en-US" sz="2600" dirty="0" smtClean="0"/>
              <a:t> - When </a:t>
            </a:r>
            <a:r>
              <a:rPr lang="en-US" sz="2600" dirty="0"/>
              <a:t>a student submits a test data set, it </a:t>
            </a:r>
            <a:r>
              <a:rPr lang="en-US" sz="2600" dirty="0" smtClean="0"/>
              <a:t> assesses how </a:t>
            </a:r>
            <a:r>
              <a:rPr lang="en-US" sz="2600" dirty="0"/>
              <a:t>well it covers all the different execution paths</a:t>
            </a:r>
            <a:r>
              <a:rPr lang="en-US" sz="2600" dirty="0" smtClean="0"/>
              <a:t>.</a:t>
            </a:r>
            <a:endParaRPr lang="en-US" sz="2600" dirty="0" smtClean="0"/>
          </a:p>
          <a:p>
            <a:endParaRPr lang="en-US" dirty="0" smtClean="0"/>
          </a:p>
          <a:p>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12</a:t>
            </a:fld>
            <a:endParaRPr lang="en-US"/>
          </a:p>
        </p:txBody>
      </p:sp>
      <p:sp>
        <p:nvSpPr>
          <p:cNvPr id="4" name="Title 3"/>
          <p:cNvSpPr>
            <a:spLocks noGrp="1"/>
          </p:cNvSpPr>
          <p:nvPr>
            <p:ph type="title"/>
          </p:nvPr>
        </p:nvSpPr>
        <p:spPr/>
        <p:txBody>
          <a:bodyPr/>
          <a:lstStyle/>
          <a:p>
            <a:r>
              <a:rPr lang="en-US" dirty="0" smtClean="0"/>
              <a:t>Testing Skills  (Dynamic Assessment)</a:t>
            </a:r>
            <a:endParaRPr lang="en-US" dirty="0"/>
          </a:p>
        </p:txBody>
      </p:sp>
    </p:spTree>
    <p:extLst>
      <p:ext uri="{BB962C8B-B14F-4D97-AF65-F5344CB8AC3E}">
        <p14:creationId xmlns:p14="http://schemas.microsoft.com/office/powerpoint/2010/main" val="2337355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bg1">
                <a:lumMod val="85000"/>
              </a:schemeClr>
            </a:solidFill>
          </a:ln>
        </p:spPr>
        <p:txBody>
          <a:bodyPr/>
          <a:lstStyle/>
          <a:p>
            <a:pPr marL="0" indent="0">
              <a:buNone/>
            </a:pPr>
            <a:r>
              <a:rPr lang="en-US" dirty="0" smtClean="0"/>
              <a:t>Dynamic Assessment : </a:t>
            </a:r>
          </a:p>
          <a:p>
            <a:pPr marL="0" indent="0">
              <a:buNone/>
            </a:pPr>
            <a:r>
              <a:rPr lang="en-US" dirty="0"/>
              <a:t> </a:t>
            </a:r>
            <a:r>
              <a:rPr lang="en-US" dirty="0" smtClean="0"/>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Functionality</a:t>
            </a:r>
          </a:p>
          <a:p>
            <a:pPr marL="0" indent="0">
              <a:buNone/>
            </a:pPr>
            <a:r>
              <a:rPr lang="en-US" dirty="0" smtClean="0">
                <a:sym typeface="Wingdings"/>
              </a:rPr>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Testing Skills</a:t>
            </a:r>
          </a:p>
          <a:p>
            <a:pPr marL="0" indent="0">
              <a:buNone/>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dirty="0">
                <a:sym typeface="Wingdings"/>
              </a:rPr>
              <a:t> </a:t>
            </a:r>
            <a:r>
              <a:rPr lang="en-US" dirty="0">
                <a:sym typeface="Wingdings"/>
              </a:rPr>
              <a:t>Efficiency</a:t>
            </a:r>
          </a:p>
          <a:p>
            <a:pPr marL="0" indent="0">
              <a:buNone/>
            </a:pP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Language Specific Features</a:t>
            </a:r>
          </a:p>
          <a:p>
            <a:pPr marL="0" indent="0">
              <a:buNone/>
            </a:pPr>
            <a:r>
              <a:rPr lang="en-US" dirty="0" smtClean="0">
                <a:sym typeface="Wingdings"/>
              </a:rPr>
              <a:t> </a:t>
            </a:r>
          </a:p>
          <a:p>
            <a:pPr marL="0" indent="0">
              <a:buNone/>
            </a:pPr>
            <a:endParaRPr lang="en-US" dirty="0" smtClean="0"/>
          </a:p>
          <a:p>
            <a:pPr marL="0" indent="0">
              <a:buNone/>
            </a:pPr>
            <a:endParaRPr lang="en-US" dirty="0" smtClean="0"/>
          </a:p>
          <a:p>
            <a:pPr marL="0" indent="0" algn="ctr">
              <a:buNone/>
            </a:pPr>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13</a:t>
            </a:fld>
            <a:endParaRPr lang="en-US"/>
          </a:p>
        </p:txBody>
      </p:sp>
      <p:sp>
        <p:nvSpPr>
          <p:cNvPr id="4" name="Title 3"/>
          <p:cNvSpPr>
            <a:spLocks noGrp="1"/>
          </p:cNvSpPr>
          <p:nvPr>
            <p:ph type="title"/>
          </p:nvPr>
        </p:nvSpPr>
        <p:spPr/>
        <p:txBody>
          <a:bodyPr/>
          <a:lstStyle/>
          <a:p>
            <a:r>
              <a:rPr lang="en-US" dirty="0"/>
              <a:t>What Features of a Program can be automatically Assessed ? </a:t>
            </a:r>
            <a:br>
              <a:rPr lang="en-US" dirty="0"/>
            </a:br>
            <a:endParaRPr lang="en-US" dirty="0"/>
          </a:p>
        </p:txBody>
      </p:sp>
    </p:spTree>
    <p:extLst>
      <p:ext uri="{BB962C8B-B14F-4D97-AF65-F5344CB8AC3E}">
        <p14:creationId xmlns:p14="http://schemas.microsoft.com/office/powerpoint/2010/main" val="1356322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sz="3100" dirty="0"/>
              <a:t>A simple efficiency measurement is the running time of the program, measured either by the clock or CPU time used</a:t>
            </a:r>
            <a:r>
              <a:rPr lang="en-US" sz="3100" dirty="0" smtClean="0"/>
              <a:t>.[Assyst , Online Judge]</a:t>
            </a:r>
          </a:p>
          <a:p>
            <a:pPr algn="just"/>
            <a:r>
              <a:rPr lang="en-US" sz="3100" dirty="0" smtClean="0"/>
              <a:t>Efficiency measurements can be distorted by different implementation of input/output actions.</a:t>
            </a:r>
          </a:p>
          <a:p>
            <a:pPr algn="just"/>
            <a:r>
              <a:rPr lang="en-US" sz="3100" dirty="0" smtClean="0"/>
              <a:t>A simple solution is to offer a </a:t>
            </a:r>
            <a:r>
              <a:rPr lang="en-US" sz="3100" dirty="0"/>
              <a:t>common input/ output module for use in </a:t>
            </a:r>
            <a:r>
              <a:rPr lang="en-US" sz="3100" dirty="0" smtClean="0"/>
              <a:t>assignments.[</a:t>
            </a:r>
            <a:r>
              <a:rPr lang="en-US" sz="3100" dirty="0"/>
              <a:t>Hansen and </a:t>
            </a:r>
            <a:r>
              <a:rPr lang="en-US" sz="3100" dirty="0" err="1" smtClean="0"/>
              <a:t>Ruuska</a:t>
            </a:r>
            <a:r>
              <a:rPr lang="en-US" sz="3100" dirty="0" smtClean="0"/>
              <a:t>]</a:t>
            </a:r>
          </a:p>
          <a:p>
            <a:pPr algn="just"/>
            <a:r>
              <a:rPr lang="en-US" sz="3100" dirty="0"/>
              <a:t>Efficiency can also be assessed by studying the execution behavior of different structures inside the program</a:t>
            </a:r>
            <a:r>
              <a:rPr lang="en-US" sz="3100" dirty="0" smtClean="0"/>
              <a:t>.</a:t>
            </a:r>
          </a:p>
          <a:p>
            <a:pPr algn="just"/>
            <a:r>
              <a:rPr lang="en-US" sz="3100" dirty="0"/>
              <a:t>This is done by calculating how many times certain blocks and statements are executed and by comparing the results to the values obtained from the model solution</a:t>
            </a:r>
            <a:r>
              <a:rPr lang="en-US" sz="3100" dirty="0" smtClean="0"/>
              <a:t>.[Assyst , Course Marker]</a:t>
            </a:r>
          </a:p>
          <a:p>
            <a:endParaRPr lang="en-US" dirty="0" smtClean="0"/>
          </a:p>
          <a:p>
            <a:endParaRPr lang="en-US" dirty="0" smtClean="0"/>
          </a:p>
          <a:p>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14</a:t>
            </a:fld>
            <a:endParaRPr lang="en-US"/>
          </a:p>
        </p:txBody>
      </p:sp>
      <p:sp>
        <p:nvSpPr>
          <p:cNvPr id="4" name="Title 3"/>
          <p:cNvSpPr>
            <a:spLocks noGrp="1"/>
          </p:cNvSpPr>
          <p:nvPr>
            <p:ph type="title"/>
          </p:nvPr>
        </p:nvSpPr>
        <p:spPr/>
        <p:txBody>
          <a:bodyPr/>
          <a:lstStyle/>
          <a:p>
            <a:r>
              <a:rPr lang="en-US" dirty="0" smtClean="0"/>
              <a:t>Efficiency ( Dynamic Assessment ) </a:t>
            </a:r>
            <a:endParaRPr lang="en-US" dirty="0"/>
          </a:p>
        </p:txBody>
      </p:sp>
    </p:spTree>
    <p:extLst>
      <p:ext uri="{BB962C8B-B14F-4D97-AF65-F5344CB8AC3E}">
        <p14:creationId xmlns:p14="http://schemas.microsoft.com/office/powerpoint/2010/main" val="1519948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bg1">
                <a:lumMod val="85000"/>
              </a:schemeClr>
            </a:solidFill>
          </a:ln>
        </p:spPr>
        <p:txBody>
          <a:bodyPr/>
          <a:lstStyle/>
          <a:p>
            <a:pPr marL="0" indent="0">
              <a:buNone/>
            </a:pPr>
            <a:r>
              <a:rPr lang="en-US" dirty="0" smtClean="0"/>
              <a:t>Dynamic Assessment : </a:t>
            </a:r>
          </a:p>
          <a:p>
            <a:pPr marL="0" indent="0">
              <a:buNone/>
            </a:pPr>
            <a:r>
              <a:rPr lang="en-US" dirty="0"/>
              <a:t> </a:t>
            </a:r>
            <a:r>
              <a:rPr lang="en-US" dirty="0" smtClean="0"/>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Functionality</a:t>
            </a:r>
          </a:p>
          <a:p>
            <a:pPr marL="0" indent="0">
              <a:buNone/>
            </a:pPr>
            <a:r>
              <a:rPr lang="en-US" dirty="0" smtClean="0">
                <a:sym typeface="Wingdings"/>
              </a:rPr>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Testing Skills</a:t>
            </a:r>
          </a:p>
          <a:p>
            <a:pPr marL="0" indent="0">
              <a:buNone/>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Efficiency</a:t>
            </a:r>
          </a:p>
          <a:p>
            <a:pPr marL="0" indent="0">
              <a:buNone/>
            </a:pP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dirty="0">
                <a:sym typeface="Wingdings"/>
              </a:rPr>
              <a:t> Language Specific Features</a:t>
            </a:r>
          </a:p>
          <a:p>
            <a:pPr marL="0" indent="0">
              <a:buNone/>
            </a:pPr>
            <a:r>
              <a:rPr lang="en-US" dirty="0" smtClean="0">
                <a:sym typeface="Wingdings"/>
              </a:rPr>
              <a:t> </a:t>
            </a:r>
          </a:p>
          <a:p>
            <a:pPr marL="0" indent="0">
              <a:buNone/>
            </a:pPr>
            <a:endParaRPr lang="en-US" dirty="0" smtClean="0"/>
          </a:p>
          <a:p>
            <a:pPr marL="0" indent="0">
              <a:buNone/>
            </a:pPr>
            <a:endParaRPr lang="en-US" dirty="0" smtClean="0"/>
          </a:p>
          <a:p>
            <a:pPr marL="0" indent="0" algn="ctr">
              <a:buNone/>
            </a:pPr>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15</a:t>
            </a:fld>
            <a:endParaRPr lang="en-US"/>
          </a:p>
        </p:txBody>
      </p:sp>
      <p:sp>
        <p:nvSpPr>
          <p:cNvPr id="4" name="Title 3"/>
          <p:cNvSpPr>
            <a:spLocks noGrp="1"/>
          </p:cNvSpPr>
          <p:nvPr>
            <p:ph type="title"/>
          </p:nvPr>
        </p:nvSpPr>
        <p:spPr/>
        <p:txBody>
          <a:bodyPr/>
          <a:lstStyle/>
          <a:p>
            <a:r>
              <a:rPr lang="en-US" dirty="0"/>
              <a:t>What Features of a Program can be automatically Assessed ? </a:t>
            </a:r>
            <a:br>
              <a:rPr lang="en-US" dirty="0"/>
            </a:br>
            <a:endParaRPr lang="en-US" dirty="0"/>
          </a:p>
        </p:txBody>
      </p:sp>
    </p:spTree>
    <p:extLst>
      <p:ext uri="{BB962C8B-B14F-4D97-AF65-F5344CB8AC3E}">
        <p14:creationId xmlns:p14="http://schemas.microsoft.com/office/powerpoint/2010/main" val="1356322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 </a:t>
            </a:r>
            <a:r>
              <a:rPr lang="en-US" sz="2600" dirty="0"/>
              <a:t>Language specific implementation issues can be difficult to learn and assess</a:t>
            </a:r>
            <a:r>
              <a:rPr lang="en-US" sz="2600" dirty="0" smtClean="0"/>
              <a:t>.</a:t>
            </a:r>
          </a:p>
          <a:p>
            <a:pPr algn="just"/>
            <a:r>
              <a:rPr lang="en-US" sz="2600" dirty="0"/>
              <a:t>students often misuse memory </a:t>
            </a:r>
            <a:r>
              <a:rPr lang="en-US" sz="2600" dirty="0" smtClean="0"/>
              <a:t>management, do </a:t>
            </a:r>
            <a:r>
              <a:rPr lang="en-US" sz="2600" dirty="0"/>
              <a:t>not </a:t>
            </a:r>
            <a:r>
              <a:rPr lang="en-US" sz="2600" dirty="0" err="1" smtClean="0"/>
              <a:t>deallocate</a:t>
            </a:r>
            <a:r>
              <a:rPr lang="en-US" sz="2600" dirty="0" smtClean="0"/>
              <a:t> </a:t>
            </a:r>
            <a:r>
              <a:rPr lang="en-US" sz="2600" dirty="0"/>
              <a:t>all the reserved memory blocks</a:t>
            </a:r>
            <a:r>
              <a:rPr lang="en-US" sz="2600" dirty="0" smtClean="0"/>
              <a:t>.</a:t>
            </a:r>
          </a:p>
          <a:p>
            <a:pPr algn="just"/>
            <a:r>
              <a:rPr lang="en-US" sz="2600" dirty="0" smtClean="0"/>
              <a:t>[</a:t>
            </a:r>
            <a:r>
              <a:rPr lang="en-US" sz="2600" dirty="0" err="1"/>
              <a:t>Tutnew</a:t>
            </a:r>
            <a:r>
              <a:rPr lang="en-US" sz="2600" dirty="0"/>
              <a:t> </a:t>
            </a:r>
            <a:r>
              <a:rPr lang="en-US" sz="2600" dirty="0" smtClean="0"/>
              <a:t>] C++ library which overrides </a:t>
            </a:r>
            <a:r>
              <a:rPr lang="en-US" sz="2600" dirty="0"/>
              <a:t>normal memory management methods and thus can provide runtime assessment for program memory usage</a:t>
            </a:r>
            <a:r>
              <a:rPr lang="en-US" sz="2600" dirty="0" smtClean="0"/>
              <a:t>.</a:t>
            </a:r>
          </a:p>
          <a:p>
            <a:pPr algn="just"/>
            <a:r>
              <a:rPr lang="en-US" sz="2600" dirty="0"/>
              <a:t>the test cases affect the coverage of this assessment, since they define the execution paths for the program.</a:t>
            </a:r>
          </a:p>
        </p:txBody>
      </p:sp>
      <p:sp>
        <p:nvSpPr>
          <p:cNvPr id="3" name="Slide Number Placeholder 2"/>
          <p:cNvSpPr>
            <a:spLocks noGrp="1"/>
          </p:cNvSpPr>
          <p:nvPr>
            <p:ph type="sldNum" sz="quarter" idx="12"/>
          </p:nvPr>
        </p:nvSpPr>
        <p:spPr/>
        <p:txBody>
          <a:bodyPr/>
          <a:lstStyle/>
          <a:p>
            <a:fld id="{7F9630AB-6AC0-44CF-A116-CC0C8D760E5C}" type="slidenum">
              <a:rPr lang="en-US" smtClean="0"/>
              <a:t>16</a:t>
            </a:fld>
            <a:endParaRPr lang="en-US"/>
          </a:p>
        </p:txBody>
      </p:sp>
      <p:sp>
        <p:nvSpPr>
          <p:cNvPr id="4" name="Title 3"/>
          <p:cNvSpPr>
            <a:spLocks noGrp="1"/>
          </p:cNvSpPr>
          <p:nvPr>
            <p:ph type="title"/>
          </p:nvPr>
        </p:nvSpPr>
        <p:spPr/>
        <p:txBody>
          <a:bodyPr/>
          <a:lstStyle/>
          <a:p>
            <a:r>
              <a:rPr lang="en-US" dirty="0" smtClean="0"/>
              <a:t>Language Specific Features ( Dynamic Assessment)</a:t>
            </a:r>
            <a:endParaRPr lang="en-US" dirty="0"/>
          </a:p>
        </p:txBody>
      </p:sp>
    </p:spTree>
    <p:extLst>
      <p:ext uri="{BB962C8B-B14F-4D97-AF65-F5344CB8AC3E}">
        <p14:creationId xmlns:p14="http://schemas.microsoft.com/office/powerpoint/2010/main" val="234579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bg1">
                <a:lumMod val="85000"/>
              </a:schemeClr>
            </a:solidFill>
          </a:ln>
        </p:spPr>
        <p:txBody>
          <a:bodyPr/>
          <a:lstStyle/>
          <a:p>
            <a:pPr marL="0" indent="0">
              <a:buNone/>
            </a:pPr>
            <a:r>
              <a:rPr lang="en-US" dirty="0" smtClean="0"/>
              <a:t>Static</a:t>
            </a:r>
            <a:r>
              <a:rPr lang="en-US" dirty="0" smtClean="0"/>
              <a:t> Assessment : </a:t>
            </a:r>
          </a:p>
          <a:p>
            <a:pPr marL="0" indent="0">
              <a:buNone/>
            </a:pPr>
            <a:r>
              <a:rPr lang="en-US" dirty="0"/>
              <a:t> </a:t>
            </a:r>
            <a:r>
              <a:rPr lang="en-US" dirty="0" smtClean="0"/>
              <a:t>          </a:t>
            </a:r>
            <a:r>
              <a:rPr lang="en-US" dirty="0">
                <a:sym typeface="Wingdings"/>
              </a:rPr>
              <a:t> </a:t>
            </a:r>
            <a:r>
              <a:rPr lang="en-US" dirty="0">
                <a:sym typeface="Wingdings"/>
              </a:rPr>
              <a:t>Coding Style</a:t>
            </a:r>
            <a:endParaRPr lang="en-US" dirty="0">
              <a:sym typeface="Wingdings"/>
            </a:endParaRPr>
          </a:p>
          <a:p>
            <a:pPr marL="0" indent="0">
              <a:buNone/>
            </a:pPr>
            <a:r>
              <a:rPr lang="en-US" dirty="0" smtClean="0">
                <a:sym typeface="Wingdings"/>
              </a:rPr>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Programming Errors</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endParaRPr>
          </a:p>
          <a:p>
            <a:pPr marL="0" indent="0">
              <a:buNone/>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Software Metrics</a:t>
            </a:r>
          </a:p>
          <a:p>
            <a:pPr marL="0" indent="0">
              <a:buNone/>
            </a:pP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Design</a:t>
            </a:r>
          </a:p>
          <a:p>
            <a:pPr marL="0" indent="0">
              <a:buNone/>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Language Specific Features</a:t>
            </a:r>
          </a:p>
          <a:p>
            <a:pPr marL="0" indent="0">
              <a:buNone/>
            </a:pPr>
            <a:endPar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endParaRPr>
          </a:p>
          <a:p>
            <a:pPr marL="0" indent="0">
              <a:buNone/>
            </a:pPr>
            <a:r>
              <a:rPr lang="en-US" dirty="0" smtClean="0">
                <a:sym typeface="Wingdings"/>
              </a:rPr>
              <a:t> </a:t>
            </a:r>
          </a:p>
          <a:p>
            <a:pPr marL="0" indent="0">
              <a:buNone/>
            </a:pPr>
            <a:endParaRPr lang="en-US" dirty="0" smtClean="0"/>
          </a:p>
          <a:p>
            <a:pPr marL="0" indent="0">
              <a:buNone/>
            </a:pPr>
            <a:endParaRPr lang="en-US" dirty="0" smtClean="0"/>
          </a:p>
          <a:p>
            <a:pPr marL="0" indent="0" algn="ctr">
              <a:buNone/>
            </a:pPr>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17</a:t>
            </a:fld>
            <a:endParaRPr lang="en-US"/>
          </a:p>
        </p:txBody>
      </p:sp>
      <p:sp>
        <p:nvSpPr>
          <p:cNvPr id="4" name="Title 3"/>
          <p:cNvSpPr>
            <a:spLocks noGrp="1"/>
          </p:cNvSpPr>
          <p:nvPr>
            <p:ph type="title"/>
          </p:nvPr>
        </p:nvSpPr>
        <p:spPr/>
        <p:txBody>
          <a:bodyPr/>
          <a:lstStyle/>
          <a:p>
            <a:r>
              <a:rPr lang="en-US" dirty="0"/>
              <a:t>What Features of a Program can be automatically Assessed ? </a:t>
            </a:r>
            <a:br>
              <a:rPr lang="en-US" dirty="0"/>
            </a:br>
            <a:endParaRPr lang="en-US" dirty="0"/>
          </a:p>
        </p:txBody>
      </p:sp>
    </p:spTree>
    <p:extLst>
      <p:ext uri="{BB962C8B-B14F-4D97-AF65-F5344CB8AC3E}">
        <p14:creationId xmlns:p14="http://schemas.microsoft.com/office/powerpoint/2010/main" val="1356322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3400" dirty="0" smtClean="0"/>
              <a:t>Programming </a:t>
            </a:r>
            <a:r>
              <a:rPr lang="en-US" sz="3400" dirty="0"/>
              <a:t>style or coding style and its connections to readability, maintainability etc. </a:t>
            </a:r>
            <a:endParaRPr lang="en-US" sz="3400" dirty="0" smtClean="0"/>
          </a:p>
          <a:p>
            <a:pPr lvl="1">
              <a:buFont typeface="Wingdings" charset="0"/>
              <a:buChar char="à"/>
            </a:pPr>
            <a:r>
              <a:rPr lang="en-US" sz="3400" dirty="0" smtClean="0"/>
              <a:t>Typographical -  </a:t>
            </a:r>
            <a:r>
              <a:rPr lang="en-US" sz="3400" dirty="0"/>
              <a:t>E.g. indentation, placement </a:t>
            </a:r>
            <a:r>
              <a:rPr lang="en-US" sz="3400" dirty="0" smtClean="0"/>
              <a:t>of parenthesis</a:t>
            </a:r>
            <a:r>
              <a:rPr lang="en-US" sz="3400" dirty="0"/>
              <a:t>, maximum length of </a:t>
            </a:r>
            <a:r>
              <a:rPr lang="en-US" sz="3400" dirty="0" smtClean="0"/>
              <a:t>line</a:t>
            </a:r>
          </a:p>
          <a:p>
            <a:pPr lvl="1">
              <a:buFont typeface="Wingdings" charset="0"/>
              <a:buChar char="à"/>
            </a:pPr>
            <a:r>
              <a:rPr lang="en-US" sz="3400" dirty="0" smtClean="0"/>
              <a:t>Syntax -  </a:t>
            </a:r>
            <a:r>
              <a:rPr lang="en-US" sz="3400" dirty="0"/>
              <a:t>every switch-statement should have a default</a:t>
            </a:r>
            <a:r>
              <a:rPr lang="en-US" sz="3400" dirty="0" smtClean="0"/>
              <a:t>-branch</a:t>
            </a:r>
            <a:r>
              <a:rPr lang="en-US" sz="3400" dirty="0"/>
              <a:t>, and each case-branch should end to a break-</a:t>
            </a:r>
            <a:r>
              <a:rPr lang="en-US" sz="3400" dirty="0" smtClean="0"/>
              <a:t>statement.</a:t>
            </a:r>
          </a:p>
          <a:p>
            <a:pPr lvl="1">
              <a:buFont typeface="Wingdings" charset="0"/>
              <a:buChar char="à"/>
            </a:pPr>
            <a:r>
              <a:rPr lang="en-US" sz="3400" dirty="0" smtClean="0"/>
              <a:t>Semantic -  </a:t>
            </a:r>
            <a:r>
              <a:rPr lang="en-US" sz="3400" dirty="0"/>
              <a:t>class names begin with a capital letter and each declared </a:t>
            </a:r>
            <a:r>
              <a:rPr lang="en-US" sz="3400" dirty="0" smtClean="0"/>
              <a:t>variable should </a:t>
            </a:r>
            <a:r>
              <a:rPr lang="en-US" sz="3400" dirty="0"/>
              <a:t>be used in the </a:t>
            </a:r>
            <a:r>
              <a:rPr lang="en-US" sz="3400" dirty="0" smtClean="0"/>
              <a:t>program.</a:t>
            </a:r>
          </a:p>
          <a:p>
            <a:pPr lvl="1">
              <a:buFont typeface="Wingdings" charset="0"/>
              <a:buChar char="à"/>
            </a:pPr>
            <a:r>
              <a:rPr lang="en-US" sz="3400" dirty="0" smtClean="0"/>
              <a:t>Logical</a:t>
            </a:r>
            <a:r>
              <a:rPr lang="en-US" sz="3400" dirty="0"/>
              <a:t>. Issues related to the logical structure of the program. E.g. there should not be </a:t>
            </a:r>
            <a:r>
              <a:rPr lang="en-US" sz="3400" dirty="0" smtClean="0"/>
              <a:t>too deeply </a:t>
            </a:r>
            <a:r>
              <a:rPr lang="en-US" sz="3400" dirty="0"/>
              <a:t>nested loops, methods should not have a huge number of parameters, and </a:t>
            </a:r>
            <a:r>
              <a:rPr lang="en-US" sz="3400" dirty="0" smtClean="0"/>
              <a:t>global variables </a:t>
            </a:r>
            <a:r>
              <a:rPr lang="en-US" sz="3400" dirty="0"/>
              <a:t>should not be used as method parameters</a:t>
            </a:r>
            <a:r>
              <a:rPr lang="en-US" sz="3400" dirty="0" smtClean="0"/>
              <a:t>.</a:t>
            </a:r>
          </a:p>
          <a:p>
            <a:r>
              <a:rPr lang="en-US" sz="3400" dirty="0"/>
              <a:t>Making use of effectiveness of  compilers and their warning capabilities </a:t>
            </a:r>
          </a:p>
          <a:p>
            <a:r>
              <a:rPr lang="en-US" sz="3400" dirty="0"/>
              <a:t>GCC compiler (GCC) can provide feedback on unused variables, implicit type conversions, and language features that are not following the language standards, amongst other things.</a:t>
            </a:r>
          </a:p>
          <a:p>
            <a:endParaRPr lang="en-US" dirty="0" smtClean="0"/>
          </a:p>
        </p:txBody>
      </p:sp>
      <p:sp>
        <p:nvSpPr>
          <p:cNvPr id="3" name="Slide Number Placeholder 2"/>
          <p:cNvSpPr>
            <a:spLocks noGrp="1"/>
          </p:cNvSpPr>
          <p:nvPr>
            <p:ph type="sldNum" sz="quarter" idx="12"/>
          </p:nvPr>
        </p:nvSpPr>
        <p:spPr/>
        <p:txBody>
          <a:bodyPr/>
          <a:lstStyle/>
          <a:p>
            <a:fld id="{7F9630AB-6AC0-44CF-A116-CC0C8D760E5C}" type="slidenum">
              <a:rPr lang="en-US" smtClean="0"/>
              <a:t>18</a:t>
            </a:fld>
            <a:endParaRPr lang="en-US"/>
          </a:p>
        </p:txBody>
      </p:sp>
      <p:sp>
        <p:nvSpPr>
          <p:cNvPr id="4" name="Title 3"/>
          <p:cNvSpPr>
            <a:spLocks noGrp="1"/>
          </p:cNvSpPr>
          <p:nvPr>
            <p:ph type="title"/>
          </p:nvPr>
        </p:nvSpPr>
        <p:spPr/>
        <p:txBody>
          <a:bodyPr/>
          <a:lstStyle/>
          <a:p>
            <a:r>
              <a:rPr lang="en-US" dirty="0" smtClean="0"/>
              <a:t>Coding Style ( Static Assessment )</a:t>
            </a:r>
            <a:endParaRPr lang="en-US" dirty="0"/>
          </a:p>
        </p:txBody>
      </p:sp>
    </p:spTree>
    <p:extLst>
      <p:ext uri="{BB962C8B-B14F-4D97-AF65-F5344CB8AC3E}">
        <p14:creationId xmlns:p14="http://schemas.microsoft.com/office/powerpoint/2010/main" val="328501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r>
              <a:rPr lang="en-US" sz="4400" dirty="0" err="1"/>
              <a:t>Checkstyle</a:t>
            </a:r>
            <a:r>
              <a:rPr lang="en-US" sz="4400" dirty="0"/>
              <a:t> </a:t>
            </a:r>
            <a:r>
              <a:rPr lang="en-US" sz="4400" dirty="0" smtClean="0"/>
              <a:t>is </a:t>
            </a:r>
            <a:r>
              <a:rPr lang="en-US" sz="4400" dirty="0"/>
              <a:t>open source software for checking Java programs and can be combined to several programming environments.</a:t>
            </a:r>
          </a:p>
          <a:p>
            <a:pPr>
              <a:buFont typeface="Wingdings" charset="0"/>
              <a:buChar char="à"/>
            </a:pPr>
            <a:r>
              <a:rPr lang="en-US" sz="4400" dirty="0" smtClean="0">
                <a:sym typeface="Wingdings"/>
              </a:rPr>
              <a:t>Comments </a:t>
            </a:r>
            <a:r>
              <a:rPr lang="en-US" sz="4400" dirty="0">
                <a:sym typeface="Wingdings"/>
              </a:rPr>
              <a:t>for classes, attributes and methods</a:t>
            </a:r>
          </a:p>
          <a:p>
            <a:pPr>
              <a:buFont typeface="Wingdings" charset="0"/>
              <a:buChar char="à"/>
            </a:pPr>
            <a:r>
              <a:rPr lang="en-US" sz="4400" dirty="0">
                <a:sym typeface="Wingdings"/>
              </a:rPr>
              <a:t>Naming conventions of variables, methods</a:t>
            </a:r>
          </a:p>
          <a:p>
            <a:pPr>
              <a:buFont typeface="Wingdings" charset="0"/>
              <a:buChar char="à"/>
            </a:pPr>
            <a:r>
              <a:rPr lang="en-US" sz="4400" dirty="0">
                <a:sym typeface="Wingdings"/>
              </a:rPr>
              <a:t>Number of parameters passed to a function</a:t>
            </a:r>
          </a:p>
          <a:p>
            <a:pPr>
              <a:buFont typeface="Wingdings" charset="0"/>
              <a:buChar char="à"/>
            </a:pPr>
            <a:r>
              <a:rPr lang="en-US" sz="4400" dirty="0">
                <a:sym typeface="Wingdings"/>
              </a:rPr>
              <a:t>Duplicated code sections</a:t>
            </a:r>
          </a:p>
          <a:p>
            <a:pPr>
              <a:buFont typeface="Wingdings" charset="0"/>
              <a:buChar char="à"/>
            </a:pPr>
            <a:r>
              <a:rPr lang="en-US" sz="4400" dirty="0">
                <a:sym typeface="Wingdings"/>
              </a:rPr>
              <a:t>The good practices of class construction</a:t>
            </a:r>
          </a:p>
          <a:p>
            <a:pPr>
              <a:buFont typeface="Wingdings" charset="0"/>
              <a:buChar char="à"/>
            </a:pPr>
            <a:r>
              <a:rPr lang="en-US" sz="4400" dirty="0">
                <a:sym typeface="Wingdings"/>
              </a:rPr>
              <a:t>Complexity Measurements of expressions</a:t>
            </a:r>
          </a:p>
          <a:p>
            <a:pPr marL="0" indent="0">
              <a:buNone/>
            </a:pPr>
            <a:endParaRPr lang="en-US" sz="4400" dirty="0" smtClean="0"/>
          </a:p>
          <a:p>
            <a:r>
              <a:rPr lang="en-US" sz="4400" dirty="0"/>
              <a:t>Style++ </a:t>
            </a:r>
            <a:r>
              <a:rPr lang="en-US" sz="4400" dirty="0" smtClean="0"/>
              <a:t>is </a:t>
            </a:r>
            <a:r>
              <a:rPr lang="en-US" sz="4400" dirty="0"/>
              <a:t>another tool that has been developed for assessing quality factors from C +</a:t>
            </a:r>
            <a:r>
              <a:rPr lang="en-US" sz="4400" dirty="0" smtClean="0"/>
              <a:t>+ programs</a:t>
            </a:r>
          </a:p>
          <a:p>
            <a:r>
              <a:rPr lang="en-US" sz="4400" dirty="0" smtClean="0"/>
              <a:t>An automatic </a:t>
            </a:r>
            <a:r>
              <a:rPr lang="en-US" sz="4400" dirty="0"/>
              <a:t>system PASS (PASS) has been implemented to assess these issues from programs in Ada, C, and Java languages.</a:t>
            </a:r>
          </a:p>
          <a:p>
            <a:pPr marL="0" indent="0">
              <a:buNone/>
            </a:pPr>
            <a:endParaRPr lang="en-US" dirty="0" smtClean="0">
              <a:sym typeface="Wingdings"/>
            </a:endParaRPr>
          </a:p>
          <a:p>
            <a:pPr>
              <a:buFont typeface="Wingdings" charset="0"/>
              <a:buChar char="à"/>
            </a:pPr>
            <a:endParaRPr lang="en-US" dirty="0"/>
          </a:p>
          <a:p>
            <a:pPr marL="0" indent="0">
              <a:buNone/>
            </a:pPr>
            <a:r>
              <a:rPr lang="en-US" dirty="0"/>
              <a:t>			</a:t>
            </a:r>
            <a:endParaRPr lang="en-US" dirty="0" smtClean="0"/>
          </a:p>
          <a:p>
            <a:pPr marL="0" indent="0">
              <a:buNone/>
            </a:pPr>
            <a:r>
              <a:rPr lang="en-US" dirty="0"/>
              <a:t>	</a:t>
            </a:r>
            <a:r>
              <a:rPr lang="en-US" dirty="0" smtClean="0"/>
              <a:t>			http</a:t>
            </a:r>
            <a:r>
              <a:rPr lang="en-US" dirty="0"/>
              <a:t>://</a:t>
            </a:r>
            <a:r>
              <a:rPr lang="en-US" dirty="0" err="1"/>
              <a:t>en.wikipedia.org</a:t>
            </a:r>
            <a:r>
              <a:rPr lang="en-US" dirty="0"/>
              <a:t>/wiki/</a:t>
            </a:r>
            <a:r>
              <a:rPr lang="en-US" dirty="0" err="1"/>
              <a:t>Checkstyle</a:t>
            </a:r>
            <a:endParaRPr lang="en-US" dirty="0" smtClean="0"/>
          </a:p>
        </p:txBody>
      </p:sp>
      <p:sp>
        <p:nvSpPr>
          <p:cNvPr id="3" name="Slide Number Placeholder 2"/>
          <p:cNvSpPr>
            <a:spLocks noGrp="1"/>
          </p:cNvSpPr>
          <p:nvPr>
            <p:ph type="sldNum" sz="quarter" idx="12"/>
          </p:nvPr>
        </p:nvSpPr>
        <p:spPr/>
        <p:txBody>
          <a:bodyPr/>
          <a:lstStyle/>
          <a:p>
            <a:fld id="{7F9630AB-6AC0-44CF-A116-CC0C8D760E5C}" type="slidenum">
              <a:rPr lang="en-US" smtClean="0"/>
              <a:t>19</a:t>
            </a:fld>
            <a:endParaRPr lang="en-US"/>
          </a:p>
        </p:txBody>
      </p:sp>
      <p:sp>
        <p:nvSpPr>
          <p:cNvPr id="4" name="Title 3"/>
          <p:cNvSpPr>
            <a:spLocks noGrp="1"/>
          </p:cNvSpPr>
          <p:nvPr>
            <p:ph type="title"/>
          </p:nvPr>
        </p:nvSpPr>
        <p:spPr/>
        <p:txBody>
          <a:bodyPr/>
          <a:lstStyle/>
          <a:p>
            <a:r>
              <a:rPr lang="en-US" dirty="0" smtClean="0"/>
              <a:t>Coding Style .. </a:t>
            </a:r>
            <a:r>
              <a:rPr lang="en-US" dirty="0" err="1" smtClean="0"/>
              <a:t>cntd</a:t>
            </a:r>
            <a:endParaRPr lang="en-US" dirty="0"/>
          </a:p>
        </p:txBody>
      </p:sp>
    </p:spTree>
    <p:extLst>
      <p:ext uri="{BB962C8B-B14F-4D97-AF65-F5344CB8AC3E}">
        <p14:creationId xmlns:p14="http://schemas.microsoft.com/office/powerpoint/2010/main" val="2776588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AutoNum type="arabicPeriod"/>
            </a:pPr>
            <a:r>
              <a:rPr lang="en-US" sz="2400" dirty="0" smtClean="0"/>
              <a:t>‘A </a:t>
            </a:r>
            <a:r>
              <a:rPr lang="en-US" sz="2400" dirty="0"/>
              <a:t>Survey of Automated Assessment Approaches for Programming </a:t>
            </a:r>
            <a:r>
              <a:rPr lang="en-US" sz="2400" dirty="0" smtClean="0"/>
              <a:t>Assignments’ by ‘</a:t>
            </a:r>
            <a:r>
              <a:rPr lang="en-US" sz="2400" dirty="0" err="1" smtClean="0"/>
              <a:t>Kirsti</a:t>
            </a:r>
            <a:r>
              <a:rPr lang="en-US" sz="2400" dirty="0" smtClean="0"/>
              <a:t> </a:t>
            </a:r>
            <a:r>
              <a:rPr lang="en-US" sz="2400" dirty="0"/>
              <a:t>M. </a:t>
            </a:r>
            <a:r>
              <a:rPr lang="en-US" sz="2400" dirty="0" err="1"/>
              <a:t>Ala-</a:t>
            </a:r>
            <a:r>
              <a:rPr lang="en-US" sz="2400" dirty="0" err="1" smtClean="0"/>
              <a:t>Mutka</a:t>
            </a:r>
            <a:r>
              <a:rPr lang="en-US" sz="2400" dirty="0" smtClean="0"/>
              <a:t>’ (1995 – 2005)</a:t>
            </a:r>
            <a:r>
              <a:rPr lang="en-US" sz="2400" dirty="0" smtClean="0"/>
              <a:t>.</a:t>
            </a:r>
          </a:p>
          <a:p>
            <a:pPr marL="0" indent="0">
              <a:buNone/>
            </a:pPr>
            <a:endParaRPr lang="en-US" sz="2400" dirty="0" smtClean="0"/>
          </a:p>
          <a:p>
            <a:pPr marL="514350" indent="-514350">
              <a:buAutoNum type="arabicPeriod"/>
            </a:pPr>
            <a:r>
              <a:rPr lang="en-US" sz="2400" dirty="0" smtClean="0"/>
              <a:t>‘Review of Recent Systems for Automatic Assessment of Programming Assignments’ (2005 – 2010) </a:t>
            </a:r>
            <a:endParaRPr lang="en-US" sz="2400" dirty="0"/>
          </a:p>
        </p:txBody>
      </p:sp>
      <p:sp>
        <p:nvSpPr>
          <p:cNvPr id="3" name="Slide Number Placeholder 2"/>
          <p:cNvSpPr>
            <a:spLocks noGrp="1"/>
          </p:cNvSpPr>
          <p:nvPr>
            <p:ph type="sldNum" sz="quarter" idx="12"/>
          </p:nvPr>
        </p:nvSpPr>
        <p:spPr/>
        <p:txBody>
          <a:bodyPr/>
          <a:lstStyle/>
          <a:p>
            <a:fld id="{7F9630AB-6AC0-44CF-A116-CC0C8D760E5C}" type="slidenum">
              <a:rPr lang="en-US" smtClean="0"/>
              <a:t>2</a:t>
            </a:fld>
            <a:endParaRPr lang="en-US"/>
          </a:p>
        </p:txBody>
      </p:sp>
      <p:sp>
        <p:nvSpPr>
          <p:cNvPr id="4" name="Title 3"/>
          <p:cNvSpPr>
            <a:spLocks noGrp="1"/>
          </p:cNvSpPr>
          <p:nvPr>
            <p:ph type="title"/>
          </p:nvPr>
        </p:nvSpPr>
        <p:spPr/>
        <p:txBody>
          <a:bodyPr/>
          <a:lstStyle/>
          <a:p>
            <a:r>
              <a:rPr lang="en-US" dirty="0" smtClean="0"/>
              <a:t>Reference Papers</a:t>
            </a:r>
            <a:endParaRPr lang="en-US" dirty="0"/>
          </a:p>
        </p:txBody>
      </p:sp>
    </p:spTree>
    <p:extLst>
      <p:ext uri="{BB962C8B-B14F-4D97-AF65-F5344CB8AC3E}">
        <p14:creationId xmlns:p14="http://schemas.microsoft.com/office/powerpoint/2010/main" val="3456854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bg1">
                <a:lumMod val="85000"/>
              </a:schemeClr>
            </a:solidFill>
          </a:ln>
        </p:spPr>
        <p:txBody>
          <a:bodyPr/>
          <a:lstStyle/>
          <a:p>
            <a:pPr marL="0" indent="0">
              <a:buNone/>
            </a:pPr>
            <a:r>
              <a:rPr lang="en-US" dirty="0" smtClean="0"/>
              <a:t>Static</a:t>
            </a:r>
            <a:r>
              <a:rPr lang="en-US" dirty="0" smtClean="0"/>
              <a:t> Assessment : </a:t>
            </a:r>
          </a:p>
          <a:p>
            <a:pPr marL="0" indent="0">
              <a:buNone/>
            </a:pPr>
            <a:r>
              <a:rPr lang="en-US" dirty="0"/>
              <a:t> </a:t>
            </a:r>
            <a:r>
              <a:rPr lang="en-US" dirty="0" smtClean="0"/>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Coding Style</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endParaRPr>
          </a:p>
          <a:p>
            <a:pPr marL="0" indent="0">
              <a:buNone/>
            </a:pPr>
            <a:r>
              <a:rPr lang="en-US" dirty="0" smtClean="0">
                <a:sym typeface="Wingdings"/>
              </a:rPr>
              <a:t>	 </a:t>
            </a:r>
            <a:r>
              <a:rPr lang="en-US" dirty="0">
                <a:sym typeface="Wingdings"/>
              </a:rPr>
              <a:t> </a:t>
            </a:r>
            <a:r>
              <a:rPr lang="en-US" dirty="0">
                <a:sym typeface="Wingdings"/>
              </a:rPr>
              <a:t>Programming Errors</a:t>
            </a:r>
            <a:endParaRPr lang="en-US" dirty="0">
              <a:sym typeface="Wingdings"/>
            </a:endParaRPr>
          </a:p>
          <a:p>
            <a:pPr marL="0" indent="0">
              <a:buNone/>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Software Metrics</a:t>
            </a:r>
          </a:p>
          <a:p>
            <a:pPr marL="0" indent="0">
              <a:buNone/>
            </a:pP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Design</a:t>
            </a:r>
          </a:p>
          <a:p>
            <a:pPr marL="0" indent="0">
              <a:buNone/>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Language Specific Features</a:t>
            </a:r>
          </a:p>
          <a:p>
            <a:pPr marL="0" indent="0">
              <a:buNone/>
            </a:pPr>
            <a:endPar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endParaRPr>
          </a:p>
          <a:p>
            <a:pPr marL="0" indent="0">
              <a:buNone/>
            </a:pPr>
            <a:r>
              <a:rPr lang="en-US" dirty="0" smtClean="0">
                <a:sym typeface="Wingdings"/>
              </a:rPr>
              <a:t> </a:t>
            </a:r>
          </a:p>
          <a:p>
            <a:pPr marL="0" indent="0">
              <a:buNone/>
            </a:pPr>
            <a:endParaRPr lang="en-US" dirty="0" smtClean="0"/>
          </a:p>
          <a:p>
            <a:pPr marL="0" indent="0">
              <a:buNone/>
            </a:pPr>
            <a:endParaRPr lang="en-US" dirty="0" smtClean="0"/>
          </a:p>
          <a:p>
            <a:pPr marL="0" indent="0" algn="ctr">
              <a:buNone/>
            </a:pPr>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20</a:t>
            </a:fld>
            <a:endParaRPr lang="en-US"/>
          </a:p>
        </p:txBody>
      </p:sp>
      <p:sp>
        <p:nvSpPr>
          <p:cNvPr id="4" name="Title 3"/>
          <p:cNvSpPr>
            <a:spLocks noGrp="1"/>
          </p:cNvSpPr>
          <p:nvPr>
            <p:ph type="title"/>
          </p:nvPr>
        </p:nvSpPr>
        <p:spPr/>
        <p:txBody>
          <a:bodyPr/>
          <a:lstStyle/>
          <a:p>
            <a:r>
              <a:rPr lang="en-US" dirty="0"/>
              <a:t>What Features of a Program can be automatically Assessed ? </a:t>
            </a:r>
            <a:br>
              <a:rPr lang="en-US" dirty="0"/>
            </a:br>
            <a:endParaRPr lang="en-US" dirty="0"/>
          </a:p>
        </p:txBody>
      </p:sp>
    </p:spTree>
    <p:extLst>
      <p:ext uri="{BB962C8B-B14F-4D97-AF65-F5344CB8AC3E}">
        <p14:creationId xmlns:p14="http://schemas.microsoft.com/office/powerpoint/2010/main" val="2539195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some errors ,</a:t>
            </a:r>
            <a:r>
              <a:rPr lang="en-US" sz="2400" dirty="0" smtClean="0"/>
              <a:t> suspicious </a:t>
            </a:r>
            <a:r>
              <a:rPr lang="en-US" sz="2400" dirty="0"/>
              <a:t>code fragments can </a:t>
            </a:r>
            <a:r>
              <a:rPr lang="en-US" sz="2400" dirty="0" smtClean="0"/>
              <a:t> </a:t>
            </a:r>
            <a:r>
              <a:rPr lang="en-US" sz="2400" dirty="0"/>
              <a:t>be recognized statically</a:t>
            </a:r>
            <a:r>
              <a:rPr lang="en-US" sz="2400" dirty="0" smtClean="0"/>
              <a:t>.</a:t>
            </a:r>
          </a:p>
          <a:p>
            <a:r>
              <a:rPr lang="en-US" sz="2400" dirty="0" smtClean="0"/>
              <a:t>Static check to recognize </a:t>
            </a:r>
            <a:r>
              <a:rPr lang="en-US" sz="2400" dirty="0"/>
              <a:t>several typical error types caused by </a:t>
            </a:r>
            <a:r>
              <a:rPr lang="en-US" sz="2400" dirty="0" smtClean="0"/>
              <a:t>students. </a:t>
            </a:r>
            <a:r>
              <a:rPr lang="en-US" sz="2400" dirty="0" err="1" smtClean="0"/>
              <a:t>Eg</a:t>
            </a:r>
            <a:r>
              <a:rPr lang="en-US" sz="2400" dirty="0" smtClean="0"/>
              <a:t>, mistakes </a:t>
            </a:r>
            <a:r>
              <a:rPr lang="en-US" sz="2400" dirty="0"/>
              <a:t>in updating a loop control variable or inconsistencies between a parameter type and usage</a:t>
            </a:r>
            <a:r>
              <a:rPr lang="en-US" sz="2400" dirty="0" smtClean="0"/>
              <a:t>.</a:t>
            </a:r>
          </a:p>
          <a:p>
            <a:r>
              <a:rPr lang="en-US" sz="2400" dirty="0" err="1"/>
              <a:t>Xie</a:t>
            </a:r>
            <a:r>
              <a:rPr lang="en-US" sz="2400" dirty="0"/>
              <a:t> and </a:t>
            </a:r>
            <a:r>
              <a:rPr lang="en-US" sz="2400" dirty="0" err="1"/>
              <a:t>Engler</a:t>
            </a:r>
            <a:r>
              <a:rPr lang="en-US" sz="2400" dirty="0"/>
              <a:t> (2002), who used code redundancies for detecting errors. By implementing a tool to detect idempotent operations, redundant assignments, dead code, and redundant conditionals, they were able to find several errors from the well known Linux source code. </a:t>
            </a:r>
          </a:p>
        </p:txBody>
      </p:sp>
      <p:sp>
        <p:nvSpPr>
          <p:cNvPr id="3" name="Slide Number Placeholder 2"/>
          <p:cNvSpPr>
            <a:spLocks noGrp="1"/>
          </p:cNvSpPr>
          <p:nvPr>
            <p:ph type="sldNum" sz="quarter" idx="12"/>
          </p:nvPr>
        </p:nvSpPr>
        <p:spPr/>
        <p:txBody>
          <a:bodyPr/>
          <a:lstStyle/>
          <a:p>
            <a:fld id="{7F9630AB-6AC0-44CF-A116-CC0C8D760E5C}" type="slidenum">
              <a:rPr lang="en-US" smtClean="0"/>
              <a:t>21</a:t>
            </a:fld>
            <a:endParaRPr lang="en-US"/>
          </a:p>
        </p:txBody>
      </p:sp>
      <p:sp>
        <p:nvSpPr>
          <p:cNvPr id="4" name="Title 3"/>
          <p:cNvSpPr>
            <a:spLocks noGrp="1"/>
          </p:cNvSpPr>
          <p:nvPr>
            <p:ph type="title"/>
          </p:nvPr>
        </p:nvSpPr>
        <p:spPr/>
        <p:txBody>
          <a:bodyPr/>
          <a:lstStyle/>
          <a:p>
            <a:r>
              <a:rPr lang="en-US" dirty="0" smtClean="0"/>
              <a:t>Programming Errors  ( Static Assessment)</a:t>
            </a:r>
            <a:endParaRPr lang="en-US" dirty="0"/>
          </a:p>
        </p:txBody>
      </p:sp>
    </p:spTree>
    <p:extLst>
      <p:ext uri="{BB962C8B-B14F-4D97-AF65-F5344CB8AC3E}">
        <p14:creationId xmlns:p14="http://schemas.microsoft.com/office/powerpoint/2010/main" val="2771169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bg1">
                <a:lumMod val="85000"/>
              </a:schemeClr>
            </a:solidFill>
          </a:ln>
        </p:spPr>
        <p:txBody>
          <a:bodyPr/>
          <a:lstStyle/>
          <a:p>
            <a:pPr marL="0" indent="0">
              <a:buNone/>
            </a:pPr>
            <a:r>
              <a:rPr lang="en-US" dirty="0" smtClean="0"/>
              <a:t>Static</a:t>
            </a:r>
            <a:r>
              <a:rPr lang="en-US" dirty="0" smtClean="0"/>
              <a:t> Assessment : </a:t>
            </a:r>
          </a:p>
          <a:p>
            <a:pPr marL="0" indent="0">
              <a:buNone/>
            </a:pPr>
            <a:r>
              <a:rPr lang="en-US" dirty="0"/>
              <a:t> </a:t>
            </a:r>
            <a:r>
              <a:rPr lang="en-US" dirty="0" smtClean="0"/>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Coding Style</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endParaRPr>
          </a:p>
          <a:p>
            <a:pPr marL="0" indent="0">
              <a:buNone/>
            </a:pPr>
            <a:r>
              <a:rPr lang="en-US" dirty="0" smtClean="0">
                <a:sym typeface="Wingdings"/>
              </a:rPr>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Programming Errors</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endParaRPr>
          </a:p>
          <a:p>
            <a:pPr marL="0" indent="0">
              <a:buNone/>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dirty="0">
                <a:sym typeface="Wingdings"/>
              </a:rPr>
              <a:t> </a:t>
            </a:r>
            <a:r>
              <a:rPr lang="en-US" dirty="0">
                <a:sym typeface="Wingdings"/>
              </a:rPr>
              <a:t>Software Metrics</a:t>
            </a:r>
          </a:p>
          <a:p>
            <a:pPr marL="0" indent="0">
              <a:buNone/>
            </a:pP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Design</a:t>
            </a:r>
          </a:p>
          <a:p>
            <a:pPr marL="0" indent="0">
              <a:buNone/>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Language Specific Features</a:t>
            </a:r>
          </a:p>
          <a:p>
            <a:pPr marL="0" indent="0">
              <a:buNone/>
            </a:pPr>
            <a:endPar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endParaRPr>
          </a:p>
          <a:p>
            <a:pPr marL="0" indent="0">
              <a:buNone/>
            </a:pPr>
            <a:r>
              <a:rPr lang="en-US" dirty="0" smtClean="0">
                <a:sym typeface="Wingdings"/>
              </a:rPr>
              <a:t> </a:t>
            </a:r>
          </a:p>
          <a:p>
            <a:pPr marL="0" indent="0">
              <a:buNone/>
            </a:pPr>
            <a:endParaRPr lang="en-US" dirty="0" smtClean="0"/>
          </a:p>
          <a:p>
            <a:pPr marL="0" indent="0">
              <a:buNone/>
            </a:pPr>
            <a:endParaRPr lang="en-US" dirty="0" smtClean="0"/>
          </a:p>
          <a:p>
            <a:pPr marL="0" indent="0" algn="ctr">
              <a:buNone/>
            </a:pPr>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22</a:t>
            </a:fld>
            <a:endParaRPr lang="en-US"/>
          </a:p>
        </p:txBody>
      </p:sp>
      <p:sp>
        <p:nvSpPr>
          <p:cNvPr id="4" name="Title 3"/>
          <p:cNvSpPr>
            <a:spLocks noGrp="1"/>
          </p:cNvSpPr>
          <p:nvPr>
            <p:ph type="title"/>
          </p:nvPr>
        </p:nvSpPr>
        <p:spPr/>
        <p:txBody>
          <a:bodyPr/>
          <a:lstStyle/>
          <a:p>
            <a:r>
              <a:rPr lang="en-US" dirty="0"/>
              <a:t>What Features of a Program can be automatically Assessed ? </a:t>
            </a:r>
            <a:br>
              <a:rPr lang="en-US" dirty="0"/>
            </a:br>
            <a:endParaRPr lang="en-US" dirty="0"/>
          </a:p>
        </p:txBody>
      </p:sp>
    </p:spTree>
    <p:extLst>
      <p:ext uri="{BB962C8B-B14F-4D97-AF65-F5344CB8AC3E}">
        <p14:creationId xmlns:p14="http://schemas.microsoft.com/office/powerpoint/2010/main" val="2539195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Software Metric are general metric that characterize the program</a:t>
            </a:r>
          </a:p>
          <a:p>
            <a:r>
              <a:rPr lang="en-US" sz="2400" dirty="0" smtClean="0"/>
              <a:t>Hung</a:t>
            </a:r>
            <a:r>
              <a:rPr lang="en-US" sz="2400" dirty="0"/>
              <a:t>, Kwok and Chan (1993) studied different metrics with programming assignments and came to conclusion that the number of code lines was a good measurement of students’ programming skill</a:t>
            </a:r>
            <a:r>
              <a:rPr lang="en-US" sz="2400" dirty="0" smtClean="0"/>
              <a:t>.</a:t>
            </a:r>
          </a:p>
          <a:p>
            <a:r>
              <a:rPr lang="en-US" sz="2400" dirty="0"/>
              <a:t>counting different attributes, such as the number of operators and operands in a </a:t>
            </a:r>
            <a:r>
              <a:rPr lang="en-US" sz="2400" dirty="0" smtClean="0"/>
              <a:t>program , Control Structures</a:t>
            </a:r>
          </a:p>
          <a:p>
            <a:r>
              <a:rPr lang="en-US" sz="2400" dirty="0"/>
              <a:t>metrics as clear indicators of student performance and also possible indicators of needs for instructional development.</a:t>
            </a:r>
          </a:p>
        </p:txBody>
      </p:sp>
      <p:sp>
        <p:nvSpPr>
          <p:cNvPr id="3" name="Slide Number Placeholder 2"/>
          <p:cNvSpPr>
            <a:spLocks noGrp="1"/>
          </p:cNvSpPr>
          <p:nvPr>
            <p:ph type="sldNum" sz="quarter" idx="12"/>
          </p:nvPr>
        </p:nvSpPr>
        <p:spPr/>
        <p:txBody>
          <a:bodyPr/>
          <a:lstStyle/>
          <a:p>
            <a:fld id="{7F9630AB-6AC0-44CF-A116-CC0C8D760E5C}" type="slidenum">
              <a:rPr lang="en-US" smtClean="0"/>
              <a:t>23</a:t>
            </a:fld>
            <a:endParaRPr lang="en-US"/>
          </a:p>
        </p:txBody>
      </p:sp>
      <p:sp>
        <p:nvSpPr>
          <p:cNvPr id="4" name="Title 3"/>
          <p:cNvSpPr>
            <a:spLocks noGrp="1"/>
          </p:cNvSpPr>
          <p:nvPr>
            <p:ph type="title"/>
          </p:nvPr>
        </p:nvSpPr>
        <p:spPr/>
        <p:txBody>
          <a:bodyPr/>
          <a:lstStyle/>
          <a:p>
            <a:r>
              <a:rPr lang="en-US" dirty="0" smtClean="0"/>
              <a:t>Software Metrics ( Static Assessment )</a:t>
            </a:r>
            <a:endParaRPr lang="en-US" dirty="0"/>
          </a:p>
        </p:txBody>
      </p:sp>
    </p:spTree>
    <p:extLst>
      <p:ext uri="{BB962C8B-B14F-4D97-AF65-F5344CB8AC3E}">
        <p14:creationId xmlns:p14="http://schemas.microsoft.com/office/powerpoint/2010/main" val="3096802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bg1">
                <a:lumMod val="85000"/>
              </a:schemeClr>
            </a:solidFill>
          </a:ln>
        </p:spPr>
        <p:txBody>
          <a:bodyPr/>
          <a:lstStyle/>
          <a:p>
            <a:pPr marL="0" indent="0">
              <a:buNone/>
            </a:pPr>
            <a:r>
              <a:rPr lang="en-US" dirty="0" smtClean="0"/>
              <a:t>Static</a:t>
            </a:r>
            <a:r>
              <a:rPr lang="en-US" dirty="0" smtClean="0"/>
              <a:t> Assessment : </a:t>
            </a:r>
          </a:p>
          <a:p>
            <a:pPr marL="0" indent="0">
              <a:buNone/>
            </a:pPr>
            <a:r>
              <a:rPr lang="en-US" dirty="0"/>
              <a:t> </a:t>
            </a:r>
            <a:r>
              <a:rPr lang="en-US" dirty="0" smtClean="0"/>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Coding Style</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endParaRPr>
          </a:p>
          <a:p>
            <a:pPr marL="0" indent="0">
              <a:buNone/>
            </a:pPr>
            <a:r>
              <a:rPr lang="en-US" dirty="0" smtClean="0">
                <a:sym typeface="Wingdings"/>
              </a:rPr>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Programming Errors</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endParaRPr>
          </a:p>
          <a:p>
            <a:pPr marL="0" indent="0">
              <a:buNone/>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Software Metrics</a:t>
            </a:r>
          </a:p>
          <a:p>
            <a:pPr marL="0" indent="0">
              <a:buNone/>
            </a:pP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dirty="0">
                <a:sym typeface="Wingdings"/>
              </a:rPr>
              <a:t> Design</a:t>
            </a:r>
          </a:p>
          <a:p>
            <a:pPr marL="0" indent="0">
              <a:buNone/>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Language Specific Features</a:t>
            </a:r>
          </a:p>
          <a:p>
            <a:pPr marL="0" indent="0">
              <a:buNone/>
            </a:pPr>
            <a:endPar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endParaRPr>
          </a:p>
          <a:p>
            <a:pPr marL="0" indent="0">
              <a:buNone/>
            </a:pPr>
            <a:r>
              <a:rPr lang="en-US" dirty="0" smtClean="0">
                <a:sym typeface="Wingdings"/>
              </a:rPr>
              <a:t> </a:t>
            </a:r>
          </a:p>
          <a:p>
            <a:pPr marL="0" indent="0">
              <a:buNone/>
            </a:pPr>
            <a:endParaRPr lang="en-US" dirty="0" smtClean="0"/>
          </a:p>
          <a:p>
            <a:pPr marL="0" indent="0">
              <a:buNone/>
            </a:pPr>
            <a:endParaRPr lang="en-US" dirty="0" smtClean="0"/>
          </a:p>
          <a:p>
            <a:pPr marL="0" indent="0" algn="ctr">
              <a:buNone/>
            </a:pPr>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24</a:t>
            </a:fld>
            <a:endParaRPr lang="en-US"/>
          </a:p>
        </p:txBody>
      </p:sp>
      <p:sp>
        <p:nvSpPr>
          <p:cNvPr id="4" name="Title 3"/>
          <p:cNvSpPr>
            <a:spLocks noGrp="1"/>
          </p:cNvSpPr>
          <p:nvPr>
            <p:ph type="title"/>
          </p:nvPr>
        </p:nvSpPr>
        <p:spPr/>
        <p:txBody>
          <a:bodyPr/>
          <a:lstStyle/>
          <a:p>
            <a:r>
              <a:rPr lang="en-US" dirty="0"/>
              <a:t>What Features of a Program can be automatically Assessed ? </a:t>
            </a:r>
            <a:br>
              <a:rPr lang="en-US" dirty="0"/>
            </a:br>
            <a:endParaRPr lang="en-US" dirty="0"/>
          </a:p>
        </p:txBody>
      </p:sp>
    </p:spTree>
    <p:extLst>
      <p:ext uri="{BB962C8B-B14F-4D97-AF65-F5344CB8AC3E}">
        <p14:creationId xmlns:p14="http://schemas.microsoft.com/office/powerpoint/2010/main" val="2539195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3400" dirty="0"/>
              <a:t>Teachers often need to assess whether submitted programs conform to given interface or structural requirements. </a:t>
            </a:r>
            <a:endParaRPr lang="en-US" sz="3400" dirty="0" smtClean="0"/>
          </a:p>
          <a:p>
            <a:r>
              <a:rPr lang="en-US" sz="3400" dirty="0" err="1" smtClean="0"/>
              <a:t>Thorburn</a:t>
            </a:r>
            <a:r>
              <a:rPr lang="en-US" sz="3400" dirty="0" smtClean="0"/>
              <a:t> </a:t>
            </a:r>
            <a:r>
              <a:rPr lang="en-US" sz="3400" dirty="0"/>
              <a:t>and Rowe (1997) implemented a system that automatically recognizes the functional structure of a C program. They call it the ‘‘solution plan’’ of the program and compare it to the solution plan of the model program, or to a set of possible plans</a:t>
            </a:r>
            <a:r>
              <a:rPr lang="en-US" sz="3400" dirty="0" smtClean="0"/>
              <a:t>.</a:t>
            </a:r>
          </a:p>
          <a:p>
            <a:r>
              <a:rPr lang="en-US" sz="3400" dirty="0"/>
              <a:t>Truong, Roe and Bancroft (2004) implemented a structural similarity analysis that transforms a student’s program to XML presentation and compares it to the set of model solutions. </a:t>
            </a:r>
            <a:endParaRPr lang="en-US" sz="3400" dirty="0" smtClean="0"/>
          </a:p>
          <a:p>
            <a:r>
              <a:rPr lang="en-US" sz="3400" dirty="0" err="1"/>
              <a:t>MacNish</a:t>
            </a:r>
            <a:r>
              <a:rPr lang="en-US" sz="3400" dirty="0"/>
              <a:t> (2000</a:t>
            </a:r>
            <a:r>
              <a:rPr lang="en-US" sz="3400" dirty="0" smtClean="0"/>
              <a:t>) used </a:t>
            </a:r>
            <a:r>
              <a:rPr lang="en-US" sz="3400" dirty="0"/>
              <a:t>the </a:t>
            </a:r>
            <a:r>
              <a:rPr lang="en-US" sz="3400" dirty="0" smtClean="0"/>
              <a:t>Java reﬂection for </a:t>
            </a:r>
            <a:r>
              <a:rPr lang="en-US" sz="3400" dirty="0"/>
              <a:t>analyzing </a:t>
            </a:r>
            <a:r>
              <a:rPr lang="en-US" sz="3400" dirty="0" smtClean="0"/>
              <a:t>if class interfaces </a:t>
            </a:r>
            <a:r>
              <a:rPr lang="en-US" sz="3400" dirty="0"/>
              <a:t>and method signatures in students’ Java programs met the </a:t>
            </a:r>
            <a:r>
              <a:rPr lang="en-US" sz="3400" dirty="0" smtClean="0"/>
              <a:t>given requirements</a:t>
            </a:r>
            <a:r>
              <a:rPr lang="en-US" sz="3400" dirty="0"/>
              <a:t>.</a:t>
            </a:r>
            <a:endParaRPr lang="en-US" sz="3400" dirty="0" smtClean="0"/>
          </a:p>
          <a:p>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25</a:t>
            </a:fld>
            <a:endParaRPr lang="en-US"/>
          </a:p>
        </p:txBody>
      </p:sp>
      <p:sp>
        <p:nvSpPr>
          <p:cNvPr id="4" name="Title 3"/>
          <p:cNvSpPr>
            <a:spLocks noGrp="1"/>
          </p:cNvSpPr>
          <p:nvPr>
            <p:ph type="title"/>
          </p:nvPr>
        </p:nvSpPr>
        <p:spPr/>
        <p:txBody>
          <a:bodyPr/>
          <a:lstStyle/>
          <a:p>
            <a:r>
              <a:rPr lang="en-US" dirty="0" smtClean="0"/>
              <a:t>Design ( Static Assessment )</a:t>
            </a:r>
            <a:endParaRPr lang="en-US" dirty="0"/>
          </a:p>
        </p:txBody>
      </p:sp>
    </p:spTree>
    <p:extLst>
      <p:ext uri="{BB962C8B-B14F-4D97-AF65-F5344CB8AC3E}">
        <p14:creationId xmlns:p14="http://schemas.microsoft.com/office/powerpoint/2010/main" val="1645357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bg1">
                <a:lumMod val="85000"/>
              </a:schemeClr>
            </a:solidFill>
          </a:ln>
        </p:spPr>
        <p:txBody>
          <a:bodyPr/>
          <a:lstStyle/>
          <a:p>
            <a:pPr marL="0" indent="0">
              <a:buNone/>
            </a:pPr>
            <a:r>
              <a:rPr lang="en-US" dirty="0" smtClean="0"/>
              <a:t>Static</a:t>
            </a:r>
            <a:r>
              <a:rPr lang="en-US" dirty="0" smtClean="0"/>
              <a:t> Assessment : </a:t>
            </a:r>
          </a:p>
          <a:p>
            <a:pPr marL="0" indent="0">
              <a:buNone/>
            </a:pPr>
            <a:r>
              <a:rPr lang="en-US" dirty="0"/>
              <a:t> </a:t>
            </a:r>
            <a:r>
              <a:rPr lang="en-US" dirty="0" smtClean="0"/>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Coding Style</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endParaRPr>
          </a:p>
          <a:p>
            <a:pPr marL="0" indent="0">
              <a:buNone/>
            </a:pPr>
            <a:r>
              <a:rPr lang="en-US" dirty="0" smtClean="0">
                <a:sym typeface="Wingdings"/>
              </a:rPr>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Programming Errors</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endParaRPr>
          </a:p>
          <a:p>
            <a:pPr marL="0" indent="0">
              <a:buNone/>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Software Metrics</a:t>
            </a:r>
          </a:p>
          <a:p>
            <a:pPr marL="0" indent="0">
              <a:buNone/>
            </a:pP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Design</a:t>
            </a:r>
          </a:p>
          <a:p>
            <a:pPr marL="0" indent="0">
              <a:buNone/>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a:t>
            </a:r>
            <a:r>
              <a:rPr lang="en-US" dirty="0">
                <a:sym typeface="Wingdings"/>
              </a:rPr>
              <a:t> Language Specific Features</a:t>
            </a:r>
          </a:p>
          <a:p>
            <a:pPr marL="0" indent="0">
              <a:buNone/>
            </a:pPr>
            <a:endPar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endParaRPr>
          </a:p>
          <a:p>
            <a:pPr marL="0" indent="0">
              <a:buNone/>
            </a:pPr>
            <a:r>
              <a:rPr lang="en-US" dirty="0" smtClean="0">
                <a:sym typeface="Wingdings"/>
              </a:rPr>
              <a:t> </a:t>
            </a:r>
          </a:p>
          <a:p>
            <a:pPr marL="0" indent="0">
              <a:buNone/>
            </a:pPr>
            <a:endParaRPr lang="en-US" dirty="0" smtClean="0"/>
          </a:p>
          <a:p>
            <a:pPr marL="0" indent="0">
              <a:buNone/>
            </a:pPr>
            <a:endParaRPr lang="en-US" dirty="0" smtClean="0"/>
          </a:p>
          <a:p>
            <a:pPr marL="0" indent="0" algn="ctr">
              <a:buNone/>
            </a:pPr>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26</a:t>
            </a:fld>
            <a:endParaRPr lang="en-US"/>
          </a:p>
        </p:txBody>
      </p:sp>
      <p:sp>
        <p:nvSpPr>
          <p:cNvPr id="4" name="Title 3"/>
          <p:cNvSpPr>
            <a:spLocks noGrp="1"/>
          </p:cNvSpPr>
          <p:nvPr>
            <p:ph type="title"/>
          </p:nvPr>
        </p:nvSpPr>
        <p:spPr/>
        <p:txBody>
          <a:bodyPr/>
          <a:lstStyle/>
          <a:p>
            <a:r>
              <a:rPr lang="en-US" dirty="0"/>
              <a:t>What Features of a Program can be automatically Assessed ? </a:t>
            </a:r>
            <a:br>
              <a:rPr lang="en-US" dirty="0"/>
            </a:br>
            <a:endParaRPr lang="en-US" dirty="0"/>
          </a:p>
        </p:txBody>
      </p:sp>
    </p:spTree>
    <p:extLst>
      <p:ext uri="{BB962C8B-B14F-4D97-AF65-F5344CB8AC3E}">
        <p14:creationId xmlns:p14="http://schemas.microsoft.com/office/powerpoint/2010/main" val="2539195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Search for specific key-word based on teaching goal. </a:t>
            </a:r>
          </a:p>
          <a:p>
            <a:r>
              <a:rPr lang="en-US" sz="2400" dirty="0" smtClean="0"/>
              <a:t>In </a:t>
            </a:r>
            <a:r>
              <a:rPr lang="en-US" sz="2400" dirty="0"/>
              <a:t>Scheme </a:t>
            </a:r>
            <a:r>
              <a:rPr lang="en-US" sz="2400" dirty="0" smtClean="0"/>
              <a:t>language to </a:t>
            </a:r>
            <a:r>
              <a:rPr lang="en-US" sz="2400" dirty="0"/>
              <a:t>assess whether program structure is </a:t>
            </a:r>
            <a:r>
              <a:rPr lang="en-US" sz="2400" dirty="0" smtClean="0"/>
              <a:t>purely functional </a:t>
            </a:r>
            <a:r>
              <a:rPr lang="en-US" sz="2400" dirty="0"/>
              <a:t>by searching </a:t>
            </a:r>
            <a:r>
              <a:rPr lang="en-US" sz="2400" dirty="0" smtClean="0"/>
              <a:t>for primitives </a:t>
            </a:r>
            <a:r>
              <a:rPr lang="en-US" sz="2400" dirty="0"/>
              <a:t>set!</a:t>
            </a:r>
            <a:r>
              <a:rPr lang="en-US" sz="2400" dirty="0" smtClean="0"/>
              <a:t>, set</a:t>
            </a:r>
            <a:r>
              <a:rPr lang="en-US" sz="2400" dirty="0"/>
              <a:t>-car!, and set-</a:t>
            </a:r>
            <a:r>
              <a:rPr lang="en-US" sz="2400" dirty="0" err="1"/>
              <a:t>cdr</a:t>
            </a:r>
            <a:r>
              <a:rPr lang="en-US" sz="2400" dirty="0" smtClean="0"/>
              <a:t>!</a:t>
            </a:r>
            <a:endParaRPr lang="en-US" sz="2400" dirty="0" smtClean="0"/>
          </a:p>
          <a:p>
            <a:r>
              <a:rPr lang="en-US" sz="2400" dirty="0" smtClean="0"/>
              <a:t>A </a:t>
            </a:r>
            <a:r>
              <a:rPr lang="en-US" sz="2400" dirty="0"/>
              <a:t>more flexible approach has been implemented in </a:t>
            </a:r>
            <a:r>
              <a:rPr lang="en-US" sz="2400" dirty="0" err="1"/>
              <a:t>Ceilidh</a:t>
            </a:r>
            <a:r>
              <a:rPr lang="en-US" sz="2400" dirty="0"/>
              <a:t> (</a:t>
            </a:r>
            <a:r>
              <a:rPr lang="en-US" sz="2400" dirty="0" err="1"/>
              <a:t>Foxley</a:t>
            </a:r>
            <a:r>
              <a:rPr lang="en-US" sz="2400" dirty="0"/>
              <a:t>, 1999) by defining regular expressions to be searched from the student’s program code.</a:t>
            </a:r>
          </a:p>
        </p:txBody>
      </p:sp>
      <p:sp>
        <p:nvSpPr>
          <p:cNvPr id="3" name="Slide Number Placeholder 2"/>
          <p:cNvSpPr>
            <a:spLocks noGrp="1"/>
          </p:cNvSpPr>
          <p:nvPr>
            <p:ph type="sldNum" sz="quarter" idx="12"/>
          </p:nvPr>
        </p:nvSpPr>
        <p:spPr/>
        <p:txBody>
          <a:bodyPr/>
          <a:lstStyle/>
          <a:p>
            <a:fld id="{7F9630AB-6AC0-44CF-A116-CC0C8D760E5C}" type="slidenum">
              <a:rPr lang="en-US" smtClean="0"/>
              <a:t>27</a:t>
            </a:fld>
            <a:endParaRPr lang="en-US"/>
          </a:p>
        </p:txBody>
      </p:sp>
      <p:sp>
        <p:nvSpPr>
          <p:cNvPr id="4" name="Title 3"/>
          <p:cNvSpPr>
            <a:spLocks noGrp="1"/>
          </p:cNvSpPr>
          <p:nvPr>
            <p:ph type="title"/>
          </p:nvPr>
        </p:nvSpPr>
        <p:spPr/>
        <p:txBody>
          <a:bodyPr/>
          <a:lstStyle/>
          <a:p>
            <a:r>
              <a:rPr lang="en-US" dirty="0" smtClean="0"/>
              <a:t>Language Specific Features </a:t>
            </a:r>
            <a:endParaRPr lang="en-US" dirty="0"/>
          </a:p>
        </p:txBody>
      </p:sp>
    </p:spTree>
    <p:extLst>
      <p:ext uri="{BB962C8B-B14F-4D97-AF65-F5344CB8AC3E}">
        <p14:creationId xmlns:p14="http://schemas.microsoft.com/office/powerpoint/2010/main" val="2104084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dirty="0" smtClean="0"/>
              <a:t>Essential Features of Automatic Assessment tool for a Programming Course </a:t>
            </a:r>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28</a:t>
            </a:fld>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264825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AA is a means </a:t>
            </a:r>
            <a:r>
              <a:rPr lang="en-US" sz="2400" dirty="0"/>
              <a:t>for administrating </a:t>
            </a:r>
            <a:r>
              <a:rPr lang="en-US" sz="2400" dirty="0" smtClean="0"/>
              <a:t>submission </a:t>
            </a:r>
            <a:r>
              <a:rPr lang="en-US" sz="2400" dirty="0" smtClean="0"/>
              <a:t>, </a:t>
            </a:r>
            <a:r>
              <a:rPr lang="en-US" sz="2400" dirty="0" smtClean="0"/>
              <a:t>grading, general information delivery</a:t>
            </a:r>
          </a:p>
          <a:p>
            <a:r>
              <a:rPr lang="en-US" sz="2400" dirty="0" smtClean="0"/>
              <a:t>Benefits of Automated Administration</a:t>
            </a:r>
          </a:p>
          <a:p>
            <a:pPr lvl="1">
              <a:buFont typeface="Wingdings" charset="0"/>
              <a:buChar char="à"/>
            </a:pPr>
            <a:r>
              <a:rPr lang="en-US" sz="2400" dirty="0" smtClean="0"/>
              <a:t>Efficient way to track student progress and to </a:t>
            </a:r>
            <a:r>
              <a:rPr lang="en-US" sz="2400" dirty="0" smtClean="0"/>
              <a:t>Recognize needs for improvement on the course</a:t>
            </a:r>
            <a:endParaRPr lang="en-US" sz="2400" dirty="0"/>
          </a:p>
          <a:p>
            <a:pPr lvl="1">
              <a:buFont typeface="Wingdings" charset="0"/>
              <a:buChar char="à"/>
            </a:pPr>
            <a:r>
              <a:rPr lang="en-US" sz="2400" dirty="0" smtClean="0"/>
              <a:t>peer</a:t>
            </a:r>
            <a:r>
              <a:rPr lang="en-US" sz="2400" dirty="0"/>
              <a:t>-</a:t>
            </a:r>
            <a:r>
              <a:rPr lang="en-US" sz="2400" dirty="0" smtClean="0"/>
              <a:t>reviewing becomes feasible. </a:t>
            </a:r>
            <a:r>
              <a:rPr lang="en-US" sz="2400" dirty="0"/>
              <a:t>S</a:t>
            </a:r>
            <a:r>
              <a:rPr lang="en-US" sz="2400" dirty="0" smtClean="0"/>
              <a:t>tudents </a:t>
            </a:r>
            <a:r>
              <a:rPr lang="en-US" sz="2400" dirty="0"/>
              <a:t>comment on each others’ programs</a:t>
            </a:r>
            <a:r>
              <a:rPr lang="en-US" sz="2400" dirty="0" smtClean="0"/>
              <a:t>.</a:t>
            </a:r>
          </a:p>
          <a:p>
            <a:pPr marL="0" indent="0">
              <a:buNone/>
            </a:pPr>
            <a:endParaRPr lang="en-US" dirty="0" smtClean="0"/>
          </a:p>
          <a:p>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29</a:t>
            </a:fld>
            <a:endParaRPr lang="en-US"/>
          </a:p>
        </p:txBody>
      </p:sp>
      <p:sp>
        <p:nvSpPr>
          <p:cNvPr id="4" name="Title 3"/>
          <p:cNvSpPr>
            <a:spLocks noGrp="1"/>
          </p:cNvSpPr>
          <p:nvPr>
            <p:ph type="title"/>
          </p:nvPr>
        </p:nvSpPr>
        <p:spPr/>
        <p:txBody>
          <a:bodyPr/>
          <a:lstStyle/>
          <a:p>
            <a:r>
              <a:rPr lang="en-US" dirty="0" smtClean="0"/>
              <a:t>Automated Administration</a:t>
            </a:r>
            <a:endParaRPr lang="en-US" dirty="0"/>
          </a:p>
        </p:txBody>
      </p:sp>
    </p:spTree>
    <p:extLst>
      <p:ext uri="{BB962C8B-B14F-4D97-AF65-F5344CB8AC3E}">
        <p14:creationId xmlns:p14="http://schemas.microsoft.com/office/powerpoint/2010/main" val="2468393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smtClean="0"/>
          </a:p>
          <a:p>
            <a:r>
              <a:rPr lang="en-US" sz="2400" dirty="0" smtClean="0"/>
              <a:t>Introduction and Motivation</a:t>
            </a:r>
          </a:p>
          <a:p>
            <a:r>
              <a:rPr lang="en-US" sz="2400" dirty="0" smtClean="0"/>
              <a:t>Static and Dynamic Assessment Techniques</a:t>
            </a:r>
          </a:p>
          <a:p>
            <a:r>
              <a:rPr lang="en-US" sz="2400" dirty="0" smtClean="0"/>
              <a:t>Features of a good Automated Assessment System</a:t>
            </a:r>
          </a:p>
          <a:p>
            <a:r>
              <a:rPr lang="en-US" sz="2400" dirty="0" smtClean="0"/>
              <a:t>Automatic </a:t>
            </a:r>
            <a:r>
              <a:rPr lang="en-US" sz="2400" dirty="0" err="1" smtClean="0"/>
              <a:t>Vs</a:t>
            </a:r>
            <a:r>
              <a:rPr lang="en-US" sz="2400" dirty="0" smtClean="0"/>
              <a:t> Semi-Automatic Approaches</a:t>
            </a:r>
          </a:p>
          <a:p>
            <a:r>
              <a:rPr lang="en-US" sz="2400" dirty="0" smtClean="0"/>
              <a:t>Summative </a:t>
            </a:r>
            <a:r>
              <a:rPr lang="en-US" sz="2400" dirty="0" err="1" smtClean="0"/>
              <a:t>Vs</a:t>
            </a:r>
            <a:r>
              <a:rPr lang="en-US" sz="2400" dirty="0" smtClean="0"/>
              <a:t> Formative Approaches</a:t>
            </a:r>
            <a:endParaRPr lang="en-US" sz="2400" dirty="0" smtClean="0"/>
          </a:p>
          <a:p>
            <a:r>
              <a:rPr lang="en-US" sz="2400" dirty="0" smtClean="0"/>
              <a:t>Conclusion</a:t>
            </a:r>
            <a:endParaRPr lang="en-US" sz="2400" dirty="0"/>
          </a:p>
        </p:txBody>
      </p:sp>
      <p:sp>
        <p:nvSpPr>
          <p:cNvPr id="3" name="Slide Number Placeholder 2"/>
          <p:cNvSpPr>
            <a:spLocks noGrp="1"/>
          </p:cNvSpPr>
          <p:nvPr>
            <p:ph type="sldNum" sz="quarter" idx="12"/>
          </p:nvPr>
        </p:nvSpPr>
        <p:spPr/>
        <p:txBody>
          <a:bodyPr/>
          <a:lstStyle/>
          <a:p>
            <a:fld id="{7F9630AB-6AC0-44CF-A116-CC0C8D760E5C}" type="slidenum">
              <a:rPr lang="en-US" smtClean="0"/>
              <a:t>3</a:t>
            </a:fld>
            <a:endParaRPr lang="en-US"/>
          </a:p>
        </p:txBody>
      </p:sp>
      <p:sp>
        <p:nvSpPr>
          <p:cNvPr id="4" name="Title 3"/>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1879592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C</a:t>
            </a:r>
            <a:r>
              <a:rPr lang="en-US" sz="2400" dirty="0" smtClean="0"/>
              <a:t>omputer </a:t>
            </a:r>
            <a:r>
              <a:rPr lang="en-US" sz="2400" dirty="0"/>
              <a:t>programs are text files that are easy to copy. </a:t>
            </a:r>
            <a:endParaRPr lang="en-US" sz="2400" dirty="0" smtClean="0"/>
          </a:p>
          <a:p>
            <a:r>
              <a:rPr lang="en-US" sz="2400" dirty="0" smtClean="0"/>
              <a:t>From Structural Information of the program</a:t>
            </a:r>
            <a:endParaRPr lang="en-US" sz="2400" dirty="0"/>
          </a:p>
          <a:p>
            <a:pPr lvl="1">
              <a:buFont typeface="Wingdings" charset="0"/>
              <a:buChar char="à"/>
            </a:pPr>
            <a:r>
              <a:rPr lang="en-US" sz="2400" dirty="0" smtClean="0"/>
              <a:t>MOSS </a:t>
            </a:r>
            <a:r>
              <a:rPr lang="en-US" sz="2400" dirty="0"/>
              <a:t>is based on document </a:t>
            </a:r>
            <a:r>
              <a:rPr lang="en-US" sz="2400" dirty="0" smtClean="0"/>
              <a:t>fingerprinting</a:t>
            </a:r>
          </a:p>
          <a:p>
            <a:pPr lvl="1">
              <a:buFont typeface="Wingdings" charset="0"/>
              <a:buChar char="à"/>
            </a:pPr>
            <a:r>
              <a:rPr lang="en-US" sz="2400" dirty="0" smtClean="0"/>
              <a:t>JPLAG </a:t>
            </a:r>
            <a:r>
              <a:rPr lang="en-US" sz="2400" dirty="0"/>
              <a:t>uses string tokenization with sub-string pattern matching </a:t>
            </a:r>
            <a:endParaRPr lang="en-US" sz="2400" dirty="0" smtClean="0"/>
          </a:p>
          <a:p>
            <a:r>
              <a:rPr lang="en-US" sz="2400" dirty="0" smtClean="0"/>
              <a:t>Attribute Counting Mechanism</a:t>
            </a:r>
          </a:p>
          <a:p>
            <a:pPr lvl="1">
              <a:buFont typeface="Wingdings" charset="0"/>
              <a:buChar char="à"/>
            </a:pPr>
            <a:r>
              <a:rPr lang="en-US" sz="2400" dirty="0" err="1" smtClean="0"/>
              <a:t>Verco</a:t>
            </a:r>
            <a:r>
              <a:rPr lang="en-US" sz="2400" dirty="0" smtClean="0"/>
              <a:t> </a:t>
            </a:r>
            <a:r>
              <a:rPr lang="en-US" sz="2400" dirty="0"/>
              <a:t>and Wise (1996) compared automated tools based on attribute counting </a:t>
            </a:r>
            <a:r>
              <a:rPr lang="en-US" sz="2400" dirty="0" smtClean="0"/>
              <a:t>mechanisms</a:t>
            </a:r>
          </a:p>
          <a:p>
            <a:pPr marL="0" indent="0">
              <a:buNone/>
            </a:pPr>
            <a:endParaRPr lang="en-US" dirty="0" smtClean="0"/>
          </a:p>
          <a:p>
            <a:endParaRPr lang="en-US" dirty="0" smtClean="0"/>
          </a:p>
          <a:p>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30</a:t>
            </a:fld>
            <a:endParaRPr lang="en-US"/>
          </a:p>
        </p:txBody>
      </p:sp>
      <p:sp>
        <p:nvSpPr>
          <p:cNvPr id="4" name="Title 3"/>
          <p:cNvSpPr>
            <a:spLocks noGrp="1"/>
          </p:cNvSpPr>
          <p:nvPr>
            <p:ph type="title"/>
          </p:nvPr>
        </p:nvSpPr>
        <p:spPr/>
        <p:txBody>
          <a:bodyPr/>
          <a:lstStyle/>
          <a:p>
            <a:r>
              <a:rPr lang="en-US" dirty="0" smtClean="0"/>
              <a:t>Plagiarism Detection</a:t>
            </a:r>
            <a:endParaRPr lang="en-US" dirty="0"/>
          </a:p>
        </p:txBody>
      </p:sp>
    </p:spTree>
    <p:extLst>
      <p:ext uri="{BB962C8B-B14F-4D97-AF65-F5344CB8AC3E}">
        <p14:creationId xmlns:p14="http://schemas.microsoft.com/office/powerpoint/2010/main" val="3515526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dirty="0" smtClean="0"/>
              <a:t>Resubmissions are required for improving the answers.</a:t>
            </a:r>
          </a:p>
          <a:p>
            <a:r>
              <a:rPr lang="en-US" sz="2600" dirty="0"/>
              <a:t>Resubmission policy should prevent the trail-and-</a:t>
            </a:r>
            <a:r>
              <a:rPr lang="en-US" sz="2600" dirty="0"/>
              <a:t>error </a:t>
            </a:r>
            <a:r>
              <a:rPr lang="en-US" sz="2600" dirty="0" smtClean="0"/>
              <a:t>strategy by some students</a:t>
            </a:r>
          </a:p>
          <a:p>
            <a:pPr lvl="1">
              <a:buFont typeface="Wingdings" charset="0"/>
              <a:buChar char="à"/>
            </a:pPr>
            <a:r>
              <a:rPr lang="en-US" sz="2600" dirty="0" smtClean="0">
                <a:sym typeface="Wingdings"/>
              </a:rPr>
              <a:t>Limit the number of submissions</a:t>
            </a:r>
          </a:p>
          <a:p>
            <a:pPr lvl="1">
              <a:buFont typeface="Wingdings" charset="0"/>
              <a:buChar char="à"/>
            </a:pPr>
            <a:r>
              <a:rPr lang="en-US" sz="2600" dirty="0" smtClean="0"/>
              <a:t>Limit the amount of feedback</a:t>
            </a:r>
          </a:p>
          <a:p>
            <a:pPr lvl="1">
              <a:buFont typeface="Wingdings" charset="0"/>
              <a:buChar char="à"/>
            </a:pPr>
            <a:r>
              <a:rPr lang="en-US" sz="2600" dirty="0" smtClean="0"/>
              <a:t>Compulsory Time penalty</a:t>
            </a:r>
          </a:p>
          <a:p>
            <a:pPr lvl="1">
              <a:buFont typeface="Wingdings" charset="0"/>
              <a:buChar char="à"/>
            </a:pPr>
            <a:r>
              <a:rPr lang="en-US" sz="2600" dirty="0" smtClean="0"/>
              <a:t>Making each exercise slightly different</a:t>
            </a:r>
          </a:p>
          <a:p>
            <a:pPr lvl="1">
              <a:buFont typeface="Wingdings" charset="0"/>
              <a:buChar char="à"/>
            </a:pPr>
            <a:r>
              <a:rPr lang="en-US" sz="2600" dirty="0" smtClean="0"/>
              <a:t>Programming Contest approach [</a:t>
            </a:r>
            <a:r>
              <a:rPr lang="en-US" sz="2600" dirty="0" err="1" smtClean="0"/>
              <a:t>Mooshak</a:t>
            </a:r>
            <a:r>
              <a:rPr lang="en-US" sz="2600" dirty="0" smtClean="0"/>
              <a:t>]</a:t>
            </a:r>
          </a:p>
          <a:p>
            <a:pPr lvl="1">
              <a:buFont typeface="Wingdings" charset="0"/>
              <a:buChar char="à"/>
            </a:pPr>
            <a:r>
              <a:rPr lang="en-US" sz="2600" dirty="0" smtClean="0"/>
              <a:t>Combination of limited and unlimited submissions based on test cases</a:t>
            </a:r>
          </a:p>
          <a:p>
            <a:pPr>
              <a:buFont typeface="Wingdings" charset="0"/>
              <a:buChar char="à"/>
            </a:pPr>
            <a:endParaRPr lang="en-US" dirty="0" smtClean="0"/>
          </a:p>
          <a:p>
            <a:pPr>
              <a:buFont typeface="Wingdings" charset="0"/>
              <a:buChar char="à"/>
            </a:pPr>
            <a:endParaRPr lang="en-US" dirty="0" smtClean="0"/>
          </a:p>
        </p:txBody>
      </p:sp>
      <p:sp>
        <p:nvSpPr>
          <p:cNvPr id="3" name="Slide Number Placeholder 2"/>
          <p:cNvSpPr>
            <a:spLocks noGrp="1"/>
          </p:cNvSpPr>
          <p:nvPr>
            <p:ph type="sldNum" sz="quarter" idx="12"/>
          </p:nvPr>
        </p:nvSpPr>
        <p:spPr/>
        <p:txBody>
          <a:bodyPr/>
          <a:lstStyle/>
          <a:p>
            <a:fld id="{7F9630AB-6AC0-44CF-A116-CC0C8D760E5C}" type="slidenum">
              <a:rPr lang="en-US" smtClean="0"/>
              <a:t>31</a:t>
            </a:fld>
            <a:endParaRPr lang="en-US"/>
          </a:p>
        </p:txBody>
      </p:sp>
      <p:sp>
        <p:nvSpPr>
          <p:cNvPr id="4" name="Title 3"/>
          <p:cNvSpPr>
            <a:spLocks noGrp="1"/>
          </p:cNvSpPr>
          <p:nvPr>
            <p:ph type="title"/>
          </p:nvPr>
        </p:nvSpPr>
        <p:spPr/>
        <p:txBody>
          <a:bodyPr/>
          <a:lstStyle/>
          <a:p>
            <a:r>
              <a:rPr lang="en-US" dirty="0" smtClean="0"/>
              <a:t>Resubmission Policies</a:t>
            </a:r>
            <a:endParaRPr lang="en-US" dirty="0"/>
          </a:p>
        </p:txBody>
      </p:sp>
    </p:spTree>
    <p:extLst>
      <p:ext uri="{BB962C8B-B14F-4D97-AF65-F5344CB8AC3E}">
        <p14:creationId xmlns:p14="http://schemas.microsoft.com/office/powerpoint/2010/main" val="225760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Programming assignments are graded by running the code on Server, its important to protect the sever from malicious and unintended code bugs and flaws</a:t>
            </a:r>
          </a:p>
          <a:p>
            <a:pPr lvl="1">
              <a:buFont typeface="Wingdings" charset="0"/>
              <a:buChar char="à"/>
            </a:pPr>
            <a:r>
              <a:rPr lang="en-US" sz="2400" dirty="0" smtClean="0">
                <a:sym typeface="Wingdings"/>
              </a:rPr>
              <a:t>Use Existing approaches like Linux security model, </a:t>
            </a:r>
            <a:r>
              <a:rPr lang="en-US" sz="2400" dirty="0" err="1" smtClean="0">
                <a:sym typeface="Wingdings"/>
              </a:rPr>
              <a:t>chroot</a:t>
            </a:r>
            <a:r>
              <a:rPr lang="en-US" sz="2400" dirty="0" smtClean="0">
                <a:sym typeface="Wingdings"/>
              </a:rPr>
              <a:t>, Java Security policy </a:t>
            </a:r>
            <a:r>
              <a:rPr lang="en-US" sz="2400" dirty="0" err="1" smtClean="0">
                <a:sym typeface="Wingdings"/>
              </a:rPr>
              <a:t>etc</a:t>
            </a:r>
            <a:r>
              <a:rPr lang="en-US" sz="2400" dirty="0" smtClean="0">
                <a:sym typeface="Wingdings"/>
              </a:rPr>
              <a:t> to securely run code</a:t>
            </a:r>
          </a:p>
          <a:p>
            <a:pPr lvl="1">
              <a:buFont typeface="Wingdings" charset="0"/>
              <a:buChar char="à"/>
            </a:pPr>
            <a:r>
              <a:rPr lang="en-US" sz="2400" dirty="0" smtClean="0">
                <a:sym typeface="Wingdings"/>
              </a:rPr>
              <a:t>Use Static Analysis to filter malicious code</a:t>
            </a:r>
          </a:p>
          <a:p>
            <a:pPr lvl="1">
              <a:buFont typeface="Wingdings" charset="0"/>
              <a:buChar char="à"/>
            </a:pPr>
            <a:r>
              <a:rPr lang="en-US" sz="2400" dirty="0" smtClean="0"/>
              <a:t>Grading on the client side</a:t>
            </a:r>
            <a:endParaRPr lang="en-US" sz="2400" dirty="0"/>
          </a:p>
        </p:txBody>
      </p:sp>
      <p:sp>
        <p:nvSpPr>
          <p:cNvPr id="3" name="Slide Number Placeholder 2"/>
          <p:cNvSpPr>
            <a:spLocks noGrp="1"/>
          </p:cNvSpPr>
          <p:nvPr>
            <p:ph type="sldNum" sz="quarter" idx="12"/>
          </p:nvPr>
        </p:nvSpPr>
        <p:spPr/>
        <p:txBody>
          <a:bodyPr/>
          <a:lstStyle/>
          <a:p>
            <a:fld id="{7F9630AB-6AC0-44CF-A116-CC0C8D760E5C}" type="slidenum">
              <a:rPr lang="en-US" smtClean="0"/>
              <a:t>32</a:t>
            </a:fld>
            <a:endParaRPr lang="en-US"/>
          </a:p>
        </p:txBody>
      </p:sp>
      <p:sp>
        <p:nvSpPr>
          <p:cNvPr id="4" name="Title 3"/>
          <p:cNvSpPr>
            <a:spLocks noGrp="1"/>
          </p:cNvSpPr>
          <p:nvPr>
            <p:ph type="title"/>
          </p:nvPr>
        </p:nvSpPr>
        <p:spPr/>
        <p:txBody>
          <a:bodyPr/>
          <a:lstStyle/>
          <a:p>
            <a:r>
              <a:rPr lang="en-US" dirty="0" smtClean="0"/>
              <a:t>Sand Boxing</a:t>
            </a:r>
            <a:endParaRPr lang="en-US" dirty="0"/>
          </a:p>
        </p:txBody>
      </p:sp>
    </p:spTree>
    <p:extLst>
      <p:ext uri="{BB962C8B-B14F-4D97-AF65-F5344CB8AC3E}">
        <p14:creationId xmlns:p14="http://schemas.microsoft.com/office/powerpoint/2010/main" val="1376817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charset="0"/>
              <a:buChar char="à"/>
            </a:pPr>
            <a:r>
              <a:rPr lang="en-US" sz="2400" dirty="0">
                <a:sym typeface="Wingdings"/>
              </a:rPr>
              <a:t>Survey by Pears </a:t>
            </a:r>
            <a:r>
              <a:rPr lang="en-US" sz="2400" dirty="0" err="1">
                <a:sym typeface="Wingdings"/>
              </a:rPr>
              <a:t>et.al</a:t>
            </a:r>
            <a:r>
              <a:rPr lang="en-US" sz="2400" dirty="0">
                <a:sym typeface="Wingdings"/>
              </a:rPr>
              <a:t> in 2007 reported that tools were single largest group amongst papers , other categories were curricula, pedagogy and programming languages</a:t>
            </a:r>
          </a:p>
          <a:p>
            <a:pPr>
              <a:buFont typeface="Wingdings" charset="0"/>
              <a:buChar char="à"/>
            </a:pPr>
            <a:r>
              <a:rPr lang="en-US" sz="2400" dirty="0"/>
              <a:t>Many of these System share common features and there exists systems which fulfills most assessment needs</a:t>
            </a:r>
          </a:p>
          <a:p>
            <a:pPr>
              <a:buFont typeface="Wingdings" charset="0"/>
              <a:buChar char="à"/>
            </a:pPr>
            <a:r>
              <a:rPr lang="en-US" sz="2400" dirty="0">
                <a:sym typeface="Wingdings"/>
              </a:rPr>
              <a:t>New Automatic assessment system are being created every year</a:t>
            </a:r>
          </a:p>
          <a:p>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33</a:t>
            </a:fld>
            <a:endParaRPr lang="en-US"/>
          </a:p>
        </p:txBody>
      </p:sp>
      <p:sp>
        <p:nvSpPr>
          <p:cNvPr id="4" name="Title 3"/>
          <p:cNvSpPr>
            <a:spLocks noGrp="1"/>
          </p:cNvSpPr>
          <p:nvPr>
            <p:ph type="title"/>
          </p:nvPr>
        </p:nvSpPr>
        <p:spPr/>
        <p:txBody>
          <a:bodyPr/>
          <a:lstStyle/>
          <a:p>
            <a:r>
              <a:rPr lang="en-US" dirty="0" smtClean="0"/>
              <a:t>Open Sourcing</a:t>
            </a:r>
            <a:endParaRPr lang="en-US" dirty="0"/>
          </a:p>
        </p:txBody>
      </p:sp>
    </p:spTree>
    <p:extLst>
      <p:ext uri="{BB962C8B-B14F-4D97-AF65-F5344CB8AC3E}">
        <p14:creationId xmlns:p14="http://schemas.microsoft.com/office/powerpoint/2010/main" val="599353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Q</a:t>
            </a:r>
            <a:r>
              <a:rPr lang="en-US" sz="2400" dirty="0" smtClean="0"/>
              <a:t>uality </a:t>
            </a:r>
            <a:r>
              <a:rPr lang="en-US" sz="2400" dirty="0"/>
              <a:t>of the automatic feedback may not be as high as </a:t>
            </a:r>
            <a:r>
              <a:rPr lang="en-US" sz="2400" dirty="0" smtClean="0"/>
              <a:t>one </a:t>
            </a:r>
            <a:r>
              <a:rPr lang="en-US" sz="2400" dirty="0"/>
              <a:t>given by an </a:t>
            </a:r>
            <a:r>
              <a:rPr lang="en-US" sz="2400" dirty="0" smtClean="0"/>
              <a:t>instructor</a:t>
            </a:r>
            <a:endParaRPr lang="en-US" sz="2400" dirty="0" smtClean="0"/>
          </a:p>
          <a:p>
            <a:r>
              <a:rPr lang="en-US" sz="2400" dirty="0" smtClean="0"/>
              <a:t>All issues related to good programming cannot be automatically assessed. </a:t>
            </a:r>
          </a:p>
          <a:p>
            <a:r>
              <a:rPr lang="en-US" sz="2400" dirty="0" smtClean="0"/>
              <a:t>Hybrid approach </a:t>
            </a:r>
            <a:r>
              <a:rPr lang="en-US" sz="2400" dirty="0" smtClean="0"/>
              <a:t>uses Automation for small assignments and to combine manual and automation for larger assignments</a:t>
            </a:r>
          </a:p>
          <a:p>
            <a:r>
              <a:rPr lang="en-US" sz="2400" dirty="0" smtClean="0"/>
              <a:t>[Advantages] </a:t>
            </a:r>
            <a:r>
              <a:rPr lang="en-US" sz="2400" dirty="0"/>
              <a:t>gives teachers more time to concentrate on the demanding assessment </a:t>
            </a:r>
            <a:r>
              <a:rPr lang="en-US" sz="2400" dirty="0" smtClean="0"/>
              <a:t>tasks and also </a:t>
            </a:r>
            <a:r>
              <a:rPr lang="en-US" sz="2400" dirty="0"/>
              <a:t>provides a possibility to double check the results of the automatic </a:t>
            </a:r>
            <a:r>
              <a:rPr lang="en-US" sz="2400" dirty="0" smtClean="0"/>
              <a:t>assessment.</a:t>
            </a:r>
            <a:endParaRPr lang="en-US" sz="2400" dirty="0"/>
          </a:p>
        </p:txBody>
      </p:sp>
      <p:sp>
        <p:nvSpPr>
          <p:cNvPr id="3" name="Slide Number Placeholder 2"/>
          <p:cNvSpPr>
            <a:spLocks noGrp="1"/>
          </p:cNvSpPr>
          <p:nvPr>
            <p:ph type="sldNum" sz="quarter" idx="12"/>
          </p:nvPr>
        </p:nvSpPr>
        <p:spPr/>
        <p:txBody>
          <a:bodyPr/>
          <a:lstStyle/>
          <a:p>
            <a:fld id="{7F9630AB-6AC0-44CF-A116-CC0C8D760E5C}" type="slidenum">
              <a:rPr lang="en-US" smtClean="0"/>
              <a:t>34</a:t>
            </a:fld>
            <a:endParaRPr lang="en-US"/>
          </a:p>
        </p:txBody>
      </p:sp>
      <p:sp>
        <p:nvSpPr>
          <p:cNvPr id="4" name="Title 3"/>
          <p:cNvSpPr>
            <a:spLocks noGrp="1"/>
          </p:cNvSpPr>
          <p:nvPr>
            <p:ph type="title"/>
          </p:nvPr>
        </p:nvSpPr>
        <p:spPr/>
        <p:txBody>
          <a:bodyPr/>
          <a:lstStyle/>
          <a:p>
            <a:r>
              <a:rPr lang="en-US" dirty="0" smtClean="0"/>
              <a:t>Semi-automatic </a:t>
            </a:r>
            <a:r>
              <a:rPr lang="en-US" dirty="0"/>
              <a:t>vs. Automatic Assessment</a:t>
            </a:r>
          </a:p>
        </p:txBody>
      </p:sp>
    </p:spTree>
    <p:extLst>
      <p:ext uri="{BB962C8B-B14F-4D97-AF65-F5344CB8AC3E}">
        <p14:creationId xmlns:p14="http://schemas.microsoft.com/office/powerpoint/2010/main" val="11396674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400" dirty="0" smtClean="0"/>
          </a:p>
          <a:p>
            <a:endParaRPr lang="en-US" sz="2400" dirty="0"/>
          </a:p>
          <a:p>
            <a:r>
              <a:rPr lang="en-US" sz="2400" dirty="0" smtClean="0"/>
              <a:t>Formative </a:t>
            </a:r>
            <a:r>
              <a:rPr lang="en-US" sz="2400" dirty="0" smtClean="0"/>
              <a:t>Assessment : Allows Resubmission to help student improve the answer based on feedback.[Complete Program should be submitted in first attempt , except Web-cat</a:t>
            </a:r>
            <a:r>
              <a:rPr lang="en-US" sz="2400" dirty="0" smtClean="0"/>
              <a:t>]</a:t>
            </a:r>
          </a:p>
          <a:p>
            <a:pPr marL="0" indent="0">
              <a:buNone/>
            </a:pPr>
            <a:endParaRPr lang="en-US" sz="2400" dirty="0"/>
          </a:p>
          <a:p>
            <a:pPr marL="0" indent="0">
              <a:buNone/>
            </a:pPr>
            <a:endParaRPr lang="en-US" sz="2400" dirty="0" smtClean="0"/>
          </a:p>
          <a:p>
            <a:r>
              <a:rPr lang="en-US" sz="2400" dirty="0" smtClean="0"/>
              <a:t>Summative Assessment : </a:t>
            </a:r>
            <a:r>
              <a:rPr lang="en-US" sz="2400" dirty="0" smtClean="0"/>
              <a:t>[BOSS] can be used </a:t>
            </a:r>
            <a:r>
              <a:rPr lang="en-US" sz="2400" dirty="0" smtClean="0"/>
              <a:t>in homework assignments , online examinations</a:t>
            </a:r>
            <a:endParaRPr lang="en-US" sz="2400" dirty="0"/>
          </a:p>
        </p:txBody>
      </p:sp>
      <p:sp>
        <p:nvSpPr>
          <p:cNvPr id="3" name="Slide Number Placeholder 2"/>
          <p:cNvSpPr>
            <a:spLocks noGrp="1"/>
          </p:cNvSpPr>
          <p:nvPr>
            <p:ph type="sldNum" sz="quarter" idx="12"/>
          </p:nvPr>
        </p:nvSpPr>
        <p:spPr/>
        <p:txBody>
          <a:bodyPr/>
          <a:lstStyle/>
          <a:p>
            <a:fld id="{7F9630AB-6AC0-44CF-A116-CC0C8D760E5C}" type="slidenum">
              <a:rPr lang="en-US" smtClean="0"/>
              <a:t>35</a:t>
            </a:fld>
            <a:endParaRPr lang="en-US"/>
          </a:p>
        </p:txBody>
      </p:sp>
      <p:sp>
        <p:nvSpPr>
          <p:cNvPr id="4" name="Title 3"/>
          <p:cNvSpPr>
            <a:spLocks noGrp="1"/>
          </p:cNvSpPr>
          <p:nvPr>
            <p:ph type="title"/>
          </p:nvPr>
        </p:nvSpPr>
        <p:spPr/>
        <p:txBody>
          <a:bodyPr/>
          <a:lstStyle/>
          <a:p>
            <a:r>
              <a:rPr lang="en-US" dirty="0" smtClean="0"/>
              <a:t>Formative </a:t>
            </a:r>
            <a:r>
              <a:rPr lang="en-US" dirty="0" err="1" smtClean="0"/>
              <a:t>vs</a:t>
            </a:r>
            <a:r>
              <a:rPr lang="en-US" dirty="0" smtClean="0"/>
              <a:t> Summative Assessment</a:t>
            </a:r>
            <a:endParaRPr lang="en-US" dirty="0"/>
          </a:p>
        </p:txBody>
      </p:sp>
    </p:spTree>
    <p:extLst>
      <p:ext uri="{BB962C8B-B14F-4D97-AF65-F5344CB8AC3E}">
        <p14:creationId xmlns:p14="http://schemas.microsoft.com/office/powerpoint/2010/main" val="2224417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400" dirty="0" smtClean="0"/>
              <a:t>Benefits are numerous! </a:t>
            </a:r>
          </a:p>
          <a:p>
            <a:pPr lvl="1">
              <a:buFont typeface="Wingdings" charset="0"/>
              <a:buChar char="à"/>
            </a:pPr>
            <a:r>
              <a:rPr lang="en-US" sz="2400" dirty="0" smtClean="0"/>
              <a:t>Immediate </a:t>
            </a:r>
            <a:r>
              <a:rPr lang="en-US" sz="2400" dirty="0"/>
              <a:t>Feedback to </a:t>
            </a:r>
            <a:r>
              <a:rPr lang="en-US" sz="2400" dirty="0" smtClean="0"/>
              <a:t>students</a:t>
            </a:r>
          </a:p>
          <a:p>
            <a:pPr lvl="1">
              <a:buFont typeface="Wingdings" charset="0"/>
              <a:buChar char="à"/>
            </a:pPr>
            <a:r>
              <a:rPr lang="en-US" sz="2400" dirty="0" smtClean="0"/>
              <a:t>24h availability</a:t>
            </a:r>
            <a:endParaRPr lang="en-US" sz="2400" dirty="0"/>
          </a:p>
          <a:p>
            <a:pPr lvl="1">
              <a:buFont typeface="Wingdings" charset="0"/>
              <a:buChar char="à"/>
            </a:pPr>
            <a:r>
              <a:rPr lang="en-US" sz="2400" dirty="0" smtClean="0"/>
              <a:t>Objectivity </a:t>
            </a:r>
            <a:r>
              <a:rPr lang="en-US" sz="2400" dirty="0"/>
              <a:t>and Consistency of the </a:t>
            </a:r>
            <a:r>
              <a:rPr lang="en-US" sz="2400" dirty="0" smtClean="0"/>
              <a:t>evaluation</a:t>
            </a:r>
          </a:p>
          <a:p>
            <a:pPr lvl="1">
              <a:buFont typeface="Wingdings" charset="0"/>
              <a:buChar char="à"/>
            </a:pPr>
            <a:r>
              <a:rPr lang="en-US" sz="2400" dirty="0" smtClean="0"/>
              <a:t>More Practice to students</a:t>
            </a:r>
            <a:endParaRPr lang="en-US" sz="2400" dirty="0"/>
          </a:p>
          <a:p>
            <a:r>
              <a:rPr lang="en-US" sz="2400" dirty="0" smtClean="0"/>
              <a:t>Some features of a program can only be assessed with automatic assessment and some features cannot. Hybrid Approach </a:t>
            </a:r>
            <a:r>
              <a:rPr lang="en-US" sz="2400" dirty="0" smtClean="0"/>
              <a:t>may be useful.</a:t>
            </a:r>
          </a:p>
          <a:p>
            <a:r>
              <a:rPr lang="en-US" sz="2400" dirty="0"/>
              <a:t>Tool Specific Issues</a:t>
            </a:r>
          </a:p>
          <a:p>
            <a:pPr lvl="1">
              <a:buFont typeface="Wingdings" charset="0"/>
              <a:buChar char="à"/>
            </a:pPr>
            <a:r>
              <a:rPr lang="en-US" sz="2400" dirty="0"/>
              <a:t>Setting up configuration files may be time consuming. </a:t>
            </a:r>
          </a:p>
          <a:p>
            <a:pPr lvl="1">
              <a:buFont typeface="Wingdings" charset="0"/>
              <a:buChar char="à"/>
            </a:pPr>
            <a:r>
              <a:rPr lang="en-US" sz="2400" dirty="0"/>
              <a:t>Specification should be non-ambiguous</a:t>
            </a:r>
          </a:p>
          <a:p>
            <a:pPr lvl="1">
              <a:buFont typeface="Wingdings" charset="0"/>
              <a:buChar char="à"/>
            </a:pPr>
            <a:r>
              <a:rPr lang="en-US" sz="2400" dirty="0"/>
              <a:t>Effectiveness also depend Test Cases</a:t>
            </a:r>
          </a:p>
          <a:p>
            <a:r>
              <a:rPr lang="en-US" sz="2400" dirty="0"/>
              <a:t>If  similar tool approaches are used, good assignments and their assessment routines could be stored and reused.</a:t>
            </a:r>
          </a:p>
          <a:p>
            <a:r>
              <a:rPr lang="en-US" sz="2400" dirty="0"/>
              <a:t>Tools should be made widely available </a:t>
            </a:r>
            <a:r>
              <a:rPr lang="en-US" sz="2400" dirty="0" smtClean="0"/>
              <a:t>!</a:t>
            </a:r>
            <a:endParaRPr lang="en-US" sz="2400" dirty="0"/>
          </a:p>
        </p:txBody>
      </p:sp>
      <p:sp>
        <p:nvSpPr>
          <p:cNvPr id="3" name="Slide Number Placeholder 2"/>
          <p:cNvSpPr>
            <a:spLocks noGrp="1"/>
          </p:cNvSpPr>
          <p:nvPr>
            <p:ph type="sldNum" sz="quarter" idx="12"/>
          </p:nvPr>
        </p:nvSpPr>
        <p:spPr/>
        <p:txBody>
          <a:bodyPr/>
          <a:lstStyle/>
          <a:p>
            <a:fld id="{7F9630AB-6AC0-44CF-A116-CC0C8D760E5C}" type="slidenum">
              <a:rPr lang="en-US" smtClean="0"/>
              <a:t>36</a:t>
            </a:fld>
            <a:endParaRPr lang="en-US"/>
          </a:p>
        </p:txBody>
      </p:sp>
      <p:sp>
        <p:nvSpPr>
          <p:cNvPr id="4" name="Title 3"/>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07650419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	</a:t>
            </a:r>
            <a:r>
              <a:rPr lang="en-US" dirty="0" smtClean="0"/>
              <a:t>		Thank You</a:t>
            </a:r>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37</a:t>
            </a:fld>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9982774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fontScale="92500" lnSpcReduction="20000"/>
          </a:bodyPr>
          <a:lstStyle/>
          <a:p>
            <a:pPr>
              <a:lnSpc>
                <a:spcPct val="95000"/>
              </a:lnSpc>
              <a:spcBef>
                <a:spcPct val="0"/>
              </a:spcBef>
              <a:spcAft>
                <a:spcPts val="1800"/>
              </a:spcAft>
            </a:pPr>
            <a:endParaRPr lang="en-US" sz="2200" b="1" dirty="0">
              <a:latin typeface="Arial" charset="0"/>
              <a:cs typeface="Arial" charset="0"/>
            </a:endParaRPr>
          </a:p>
          <a:p>
            <a:r>
              <a:rPr lang="en-US" sz="2600" dirty="0"/>
              <a:t>Programming Courses are integral part of Computer Science and Software Engineering </a:t>
            </a:r>
            <a:r>
              <a:rPr lang="en-US" sz="2600" dirty="0" smtClean="0"/>
              <a:t>Curricula.</a:t>
            </a:r>
          </a:p>
          <a:p>
            <a:r>
              <a:rPr lang="en-US" sz="2600" dirty="0" smtClean="0"/>
              <a:t>Proficiency </a:t>
            </a:r>
            <a:r>
              <a:rPr lang="en-US" sz="2600" dirty="0"/>
              <a:t>in a programming language is obtained with practice.</a:t>
            </a:r>
          </a:p>
          <a:p>
            <a:r>
              <a:rPr lang="en-US" sz="2600" dirty="0"/>
              <a:t>Programming Courses are large in size and heavy workload for the teachers.</a:t>
            </a:r>
          </a:p>
          <a:p>
            <a:r>
              <a:rPr lang="en-US" sz="2600" dirty="0"/>
              <a:t>Even small programs typically have a large number of possible execution paths. </a:t>
            </a:r>
          </a:p>
          <a:p>
            <a:r>
              <a:rPr lang="en-US" sz="2600" dirty="0"/>
              <a:t>Research suggest that it is not possible to consistently and thoroughly grade students’ programs without automated assistance</a:t>
            </a:r>
            <a:r>
              <a:rPr lang="en-US" sz="2600" dirty="0"/>
              <a:t>.</a:t>
            </a:r>
          </a:p>
          <a:p>
            <a:r>
              <a:rPr lang="en-US" sz="2600" dirty="0"/>
              <a:t>Programs can be automatically assessed !!</a:t>
            </a:r>
          </a:p>
          <a:p>
            <a:pPr marL="0" indent="0">
              <a:buNone/>
            </a:pPr>
            <a:endParaRPr lang="en-US" sz="2000" dirty="0" smtClean="0"/>
          </a:p>
          <a:p>
            <a:pPr marL="0" indent="0">
              <a:buNone/>
            </a:pPr>
            <a:endParaRPr lang="en-US" dirty="0"/>
          </a:p>
        </p:txBody>
      </p:sp>
    </p:spTree>
    <p:extLst>
      <p:ext uri="{BB962C8B-B14F-4D97-AF65-F5344CB8AC3E}">
        <p14:creationId xmlns:p14="http://schemas.microsoft.com/office/powerpoint/2010/main" val="3587776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400" dirty="0" smtClean="0"/>
          </a:p>
          <a:p>
            <a:r>
              <a:rPr lang="en-US" sz="2400" dirty="0" smtClean="0"/>
              <a:t>New </a:t>
            </a:r>
            <a:r>
              <a:rPr lang="en-US" sz="2400" dirty="0"/>
              <a:t>Automated Systems are being created every year</a:t>
            </a:r>
          </a:p>
          <a:p>
            <a:r>
              <a:rPr lang="en-US" sz="2400" dirty="0" smtClean="0"/>
              <a:t>Many </a:t>
            </a:r>
            <a:r>
              <a:rPr lang="en-US" sz="2400" dirty="0"/>
              <a:t>System share common features</a:t>
            </a:r>
          </a:p>
          <a:p>
            <a:r>
              <a:rPr lang="en-US" sz="2400" dirty="0"/>
              <a:t>Systems exist which satisfy most of the assessment needs</a:t>
            </a:r>
          </a:p>
          <a:p>
            <a:r>
              <a:rPr lang="en-US" sz="2400" dirty="0"/>
              <a:t>There are far less system that are widely adopted than there are papers about it.</a:t>
            </a:r>
          </a:p>
          <a:p>
            <a:r>
              <a:rPr lang="en-US" sz="2400" dirty="0"/>
              <a:t>Literature survey helps teacher identify tool they are looking for.</a:t>
            </a:r>
          </a:p>
        </p:txBody>
      </p:sp>
      <p:sp>
        <p:nvSpPr>
          <p:cNvPr id="3" name="Slide Number Placeholder 2"/>
          <p:cNvSpPr>
            <a:spLocks noGrp="1"/>
          </p:cNvSpPr>
          <p:nvPr>
            <p:ph type="sldNum" sz="quarter" idx="12"/>
          </p:nvPr>
        </p:nvSpPr>
        <p:spPr/>
        <p:txBody>
          <a:bodyPr/>
          <a:lstStyle/>
          <a:p>
            <a:fld id="{7F9630AB-6AC0-44CF-A116-CC0C8D760E5C}" type="slidenum">
              <a:rPr lang="en-US" smtClean="0"/>
              <a:t>5</a:t>
            </a:fld>
            <a:endParaRPr lang="en-US"/>
          </a:p>
        </p:txBody>
      </p:sp>
      <p:sp>
        <p:nvSpPr>
          <p:cNvPr id="4" name="Title 3"/>
          <p:cNvSpPr>
            <a:spLocks noGrp="1"/>
          </p:cNvSpPr>
          <p:nvPr>
            <p:ph type="title"/>
          </p:nvPr>
        </p:nvSpPr>
        <p:spPr/>
        <p:txBody>
          <a:bodyPr/>
          <a:lstStyle/>
          <a:p>
            <a:r>
              <a:rPr lang="en-US" dirty="0" smtClean="0"/>
              <a:t>Motivation .. </a:t>
            </a:r>
            <a:r>
              <a:rPr lang="en-US" dirty="0" err="1" smtClean="0"/>
              <a:t>Cntd</a:t>
            </a:r>
            <a:r>
              <a:rPr lang="en-US" dirty="0" smtClean="0"/>
              <a:t> .. </a:t>
            </a:r>
            <a:endParaRPr lang="en-US" dirty="0"/>
          </a:p>
        </p:txBody>
      </p:sp>
    </p:spTree>
    <p:extLst>
      <p:ext uri="{BB962C8B-B14F-4D97-AF65-F5344CB8AC3E}">
        <p14:creationId xmlns:p14="http://schemas.microsoft.com/office/powerpoint/2010/main" val="3561759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dirty="0" smtClean="0"/>
              <a:t>  What are the features of a program which can be automatically assessed and the tools which support them ?</a:t>
            </a:r>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6</a:t>
            </a:fld>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900524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US" sz="2800" dirty="0" smtClean="0"/>
          </a:p>
          <a:p>
            <a:r>
              <a:rPr lang="en-US" sz="2800" dirty="0" smtClean="0"/>
              <a:t>Programs </a:t>
            </a:r>
            <a:r>
              <a:rPr lang="en-US" sz="2800" dirty="0" smtClean="0"/>
              <a:t>follow syntax and semantics which makes automatic assessment feasible</a:t>
            </a:r>
          </a:p>
          <a:p>
            <a:r>
              <a:rPr lang="en-US" sz="2800" dirty="0" smtClean="0"/>
              <a:t>Extract some kind of measurement value (justified by teaching goals) from a program and Compare them against the given requirements (or teaching goals)</a:t>
            </a:r>
          </a:p>
          <a:p>
            <a:r>
              <a:rPr lang="en-US" sz="2800" dirty="0"/>
              <a:t>Some features requires execution of the program , some are statically </a:t>
            </a:r>
            <a:r>
              <a:rPr lang="en-US" sz="2800" dirty="0" smtClean="0"/>
              <a:t>evaluated</a:t>
            </a:r>
          </a:p>
          <a:p>
            <a:r>
              <a:rPr lang="en-US" sz="2800" dirty="0" smtClean="0"/>
              <a:t>Functionality , Efficiency and Testing Skills are Dynamically Assessed</a:t>
            </a:r>
          </a:p>
          <a:p>
            <a:r>
              <a:rPr lang="en-US" sz="2800" dirty="0" smtClean="0"/>
              <a:t>Coding Style , Programming Errors, Software metrics and Design can be statically assessed</a:t>
            </a:r>
          </a:p>
          <a:p>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7</a:t>
            </a:fld>
            <a:endParaRPr lang="en-US"/>
          </a:p>
        </p:txBody>
      </p:sp>
      <p:sp>
        <p:nvSpPr>
          <p:cNvPr id="4" name="Title 3"/>
          <p:cNvSpPr>
            <a:spLocks noGrp="1"/>
          </p:cNvSpPr>
          <p:nvPr>
            <p:ph type="title"/>
          </p:nvPr>
        </p:nvSpPr>
        <p:spPr/>
        <p:txBody>
          <a:bodyPr/>
          <a:lstStyle/>
          <a:p>
            <a:r>
              <a:rPr lang="en-US" dirty="0" smtClean="0"/>
              <a:t>Static &amp; Dynamic Assessment of the Code</a:t>
            </a:r>
            <a:endParaRPr lang="en-US" dirty="0"/>
          </a:p>
        </p:txBody>
      </p:sp>
    </p:spTree>
    <p:extLst>
      <p:ext uri="{BB962C8B-B14F-4D97-AF65-F5344CB8AC3E}">
        <p14:creationId xmlns:p14="http://schemas.microsoft.com/office/powerpoint/2010/main" val="4055104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bg1">
                <a:lumMod val="85000"/>
              </a:schemeClr>
            </a:solidFill>
          </a:ln>
        </p:spPr>
        <p:txBody>
          <a:bodyPr/>
          <a:lstStyle/>
          <a:p>
            <a:pPr marL="0" indent="0">
              <a:buNone/>
            </a:pPr>
            <a:r>
              <a:rPr lang="en-US" dirty="0" smtClean="0"/>
              <a:t>Dynamic Assessment : </a:t>
            </a:r>
          </a:p>
          <a:p>
            <a:pPr marL="0" indent="0">
              <a:buNone/>
            </a:pPr>
            <a:r>
              <a:rPr lang="en-US" dirty="0"/>
              <a:t> </a:t>
            </a:r>
            <a:r>
              <a:rPr lang="en-US" dirty="0" smtClean="0"/>
              <a:t>          </a:t>
            </a:r>
            <a:r>
              <a:rPr lang="en-US" dirty="0" smtClean="0">
                <a:sym typeface="Wingdings"/>
              </a:rPr>
              <a:t> Functionality</a:t>
            </a:r>
          </a:p>
          <a:p>
            <a:pPr marL="0" indent="0">
              <a:buNone/>
            </a:pPr>
            <a:r>
              <a:rPr lang="en-US" dirty="0" smtClean="0">
                <a:sym typeface="Wingdings"/>
              </a:rPr>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Testing Skills</a:t>
            </a:r>
          </a:p>
          <a:p>
            <a:pPr marL="0" indent="0">
              <a:buNone/>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Efficiency</a:t>
            </a:r>
          </a:p>
          <a:p>
            <a:pPr marL="0" indent="0">
              <a:buNone/>
            </a:pP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sym typeface="Wingdings"/>
              </a:rPr>
              <a:t>            Language Specific Features</a:t>
            </a:r>
          </a:p>
          <a:p>
            <a:pPr marL="0" indent="0">
              <a:buNone/>
            </a:pPr>
            <a:r>
              <a:rPr lang="en-US" dirty="0" smtClean="0">
                <a:sym typeface="Wingdings"/>
              </a:rPr>
              <a:t> </a:t>
            </a:r>
          </a:p>
          <a:p>
            <a:pPr marL="0" indent="0">
              <a:buNone/>
            </a:pPr>
            <a:endParaRPr lang="en-US" dirty="0" smtClean="0"/>
          </a:p>
          <a:p>
            <a:pPr marL="0" indent="0">
              <a:buNone/>
            </a:pPr>
            <a:endParaRPr lang="en-US" dirty="0" smtClean="0"/>
          </a:p>
          <a:p>
            <a:pPr marL="0" indent="0" algn="ctr">
              <a:buNone/>
            </a:pPr>
            <a:endParaRPr lang="en-US" dirty="0"/>
          </a:p>
        </p:txBody>
      </p:sp>
      <p:sp>
        <p:nvSpPr>
          <p:cNvPr id="3" name="Slide Number Placeholder 2"/>
          <p:cNvSpPr>
            <a:spLocks noGrp="1"/>
          </p:cNvSpPr>
          <p:nvPr>
            <p:ph type="sldNum" sz="quarter" idx="12"/>
          </p:nvPr>
        </p:nvSpPr>
        <p:spPr/>
        <p:txBody>
          <a:bodyPr/>
          <a:lstStyle/>
          <a:p>
            <a:fld id="{7F9630AB-6AC0-44CF-A116-CC0C8D760E5C}" type="slidenum">
              <a:rPr lang="en-US" smtClean="0"/>
              <a:t>8</a:t>
            </a:fld>
            <a:endParaRPr lang="en-US"/>
          </a:p>
        </p:txBody>
      </p:sp>
      <p:sp>
        <p:nvSpPr>
          <p:cNvPr id="4" name="Title 3"/>
          <p:cNvSpPr>
            <a:spLocks noGrp="1"/>
          </p:cNvSpPr>
          <p:nvPr>
            <p:ph type="title"/>
          </p:nvPr>
        </p:nvSpPr>
        <p:spPr/>
        <p:txBody>
          <a:bodyPr/>
          <a:lstStyle/>
          <a:p>
            <a:r>
              <a:rPr lang="en-US" dirty="0"/>
              <a:t>What Features of a Program can be automatically Assessed ? </a:t>
            </a:r>
            <a:br>
              <a:rPr lang="en-US" dirty="0"/>
            </a:br>
            <a:endParaRPr lang="en-US" dirty="0"/>
          </a:p>
        </p:txBody>
      </p:sp>
    </p:spTree>
    <p:extLst>
      <p:ext uri="{BB962C8B-B14F-4D97-AF65-F5344CB8AC3E}">
        <p14:creationId xmlns:p14="http://schemas.microsoft.com/office/powerpoint/2010/main" val="2329545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t>Running </a:t>
            </a:r>
            <a:r>
              <a:rPr lang="en-US" sz="2400" dirty="0" smtClean="0"/>
              <a:t>the program against test cases [Course Marker, HOGG, BOSS, online Judge]</a:t>
            </a:r>
          </a:p>
          <a:p>
            <a:r>
              <a:rPr lang="en-US" sz="2400" dirty="0" smtClean="0"/>
              <a:t>Success </a:t>
            </a:r>
            <a:r>
              <a:rPr lang="en-US" sz="2400" dirty="0"/>
              <a:t>depends on Test Case Design and Model </a:t>
            </a:r>
            <a:r>
              <a:rPr lang="en-US" sz="2400" dirty="0" smtClean="0"/>
              <a:t>Solution</a:t>
            </a:r>
          </a:p>
          <a:p>
            <a:r>
              <a:rPr lang="en-US" sz="2400" dirty="0" smtClean="0"/>
              <a:t>Coverage Analysis – Function, Statement, Decision measures efficiency of test cases</a:t>
            </a:r>
          </a:p>
          <a:p>
            <a:r>
              <a:rPr lang="en-US" sz="2400" dirty="0"/>
              <a:t>Correlated Test Cases - defining a test case with a planned relationship to the program state created during previous test </a:t>
            </a:r>
            <a:r>
              <a:rPr lang="en-US" sz="2400" dirty="0" smtClean="0"/>
              <a:t>input. [Quiver]</a:t>
            </a:r>
          </a:p>
          <a:p>
            <a:r>
              <a:rPr lang="en-US" sz="2400" dirty="0" smtClean="0"/>
              <a:t>There </a:t>
            </a:r>
            <a:r>
              <a:rPr lang="en-US" sz="2400" dirty="0" smtClean="0"/>
              <a:t>should be certain degree of freedom in representing model solution </a:t>
            </a:r>
            <a:r>
              <a:rPr lang="en-US" sz="2400" dirty="0" smtClean="0"/>
              <a:t>[Assyst </a:t>
            </a:r>
            <a:r>
              <a:rPr lang="en-US" sz="2400" dirty="0" smtClean="0"/>
              <a:t>using pattern matching and Course marker uses </a:t>
            </a:r>
            <a:r>
              <a:rPr lang="en-US" sz="2400" dirty="0" err="1" smtClean="0"/>
              <a:t>Reg-</a:t>
            </a:r>
            <a:r>
              <a:rPr lang="en-US" sz="2400" dirty="0" err="1" smtClean="0"/>
              <a:t>exp</a:t>
            </a:r>
            <a:r>
              <a:rPr lang="en-US" sz="2400" dirty="0" smtClean="0"/>
              <a:t>]</a:t>
            </a:r>
          </a:p>
          <a:p>
            <a:r>
              <a:rPr lang="en-US" sz="2400" dirty="0"/>
              <a:t>Course Marker </a:t>
            </a:r>
            <a:r>
              <a:rPr lang="en-US" sz="2400" dirty="0" smtClean="0"/>
              <a:t>checks </a:t>
            </a:r>
            <a:r>
              <a:rPr lang="en-US" sz="2400" dirty="0"/>
              <a:t>for the return status of the program</a:t>
            </a:r>
            <a:r>
              <a:rPr lang="en-US" sz="2400" dirty="0" smtClean="0"/>
              <a:t>.</a:t>
            </a:r>
            <a:endParaRPr lang="en-US" sz="2400" dirty="0"/>
          </a:p>
        </p:txBody>
      </p:sp>
      <p:sp>
        <p:nvSpPr>
          <p:cNvPr id="3" name="Slide Number Placeholder 2"/>
          <p:cNvSpPr>
            <a:spLocks noGrp="1"/>
          </p:cNvSpPr>
          <p:nvPr>
            <p:ph type="sldNum" sz="quarter" idx="12"/>
          </p:nvPr>
        </p:nvSpPr>
        <p:spPr/>
        <p:txBody>
          <a:bodyPr/>
          <a:lstStyle/>
          <a:p>
            <a:fld id="{7F9630AB-6AC0-44CF-A116-CC0C8D760E5C}" type="slidenum">
              <a:rPr lang="en-US" smtClean="0"/>
              <a:t>9</a:t>
            </a:fld>
            <a:endParaRPr lang="en-US"/>
          </a:p>
        </p:txBody>
      </p:sp>
      <p:sp>
        <p:nvSpPr>
          <p:cNvPr id="4" name="Title 3"/>
          <p:cNvSpPr>
            <a:spLocks noGrp="1"/>
          </p:cNvSpPr>
          <p:nvPr>
            <p:ph type="title"/>
          </p:nvPr>
        </p:nvSpPr>
        <p:spPr/>
        <p:txBody>
          <a:bodyPr/>
          <a:lstStyle/>
          <a:p>
            <a:r>
              <a:rPr lang="en-US" dirty="0" smtClean="0"/>
              <a:t>Functionality ( Dynamic Assessment ) </a:t>
            </a:r>
            <a:endParaRPr lang="en-US" dirty="0"/>
          </a:p>
        </p:txBody>
      </p:sp>
    </p:spTree>
    <p:extLst>
      <p:ext uri="{BB962C8B-B14F-4D97-AF65-F5344CB8AC3E}">
        <p14:creationId xmlns:p14="http://schemas.microsoft.com/office/powerpoint/2010/main" val="2864070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9064</TotalTime>
  <Words>2388</Words>
  <Application>Microsoft Macintosh PowerPoint</Application>
  <PresentationFormat>On-screen Show (4:3)</PresentationFormat>
  <Paragraphs>316</Paragraphs>
  <Slides>37</Slides>
  <Notes>12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Survey of Automated Assessment Approaches for Programming Assignments</vt:lpstr>
      <vt:lpstr>Reference Papers</vt:lpstr>
      <vt:lpstr>Outline</vt:lpstr>
      <vt:lpstr>Motivation</vt:lpstr>
      <vt:lpstr>Motivation .. Cntd .. </vt:lpstr>
      <vt:lpstr>PowerPoint Presentation</vt:lpstr>
      <vt:lpstr>Static &amp; Dynamic Assessment of the Code</vt:lpstr>
      <vt:lpstr>What Features of a Program can be automatically Assessed ?  </vt:lpstr>
      <vt:lpstr>Functionality ( Dynamic Assessment ) </vt:lpstr>
      <vt:lpstr>Functionality .. Cntd </vt:lpstr>
      <vt:lpstr>What Features of a Program can be automatically Assessed ?  </vt:lpstr>
      <vt:lpstr>Testing Skills  (Dynamic Assessment)</vt:lpstr>
      <vt:lpstr>What Features of a Program can be automatically Assessed ?  </vt:lpstr>
      <vt:lpstr>Efficiency ( Dynamic Assessment ) </vt:lpstr>
      <vt:lpstr>What Features of a Program can be automatically Assessed ?  </vt:lpstr>
      <vt:lpstr>Language Specific Features ( Dynamic Assessment)</vt:lpstr>
      <vt:lpstr>What Features of a Program can be automatically Assessed ?  </vt:lpstr>
      <vt:lpstr>Coding Style ( Static Assessment )</vt:lpstr>
      <vt:lpstr>Coding Style .. cntd</vt:lpstr>
      <vt:lpstr>What Features of a Program can be automatically Assessed ?  </vt:lpstr>
      <vt:lpstr>Programming Errors  ( Static Assessment)</vt:lpstr>
      <vt:lpstr>What Features of a Program can be automatically Assessed ?  </vt:lpstr>
      <vt:lpstr>Software Metrics ( Static Assessment )</vt:lpstr>
      <vt:lpstr>What Features of a Program can be automatically Assessed ?  </vt:lpstr>
      <vt:lpstr>Design ( Static Assessment )</vt:lpstr>
      <vt:lpstr>What Features of a Program can be automatically Assessed ?  </vt:lpstr>
      <vt:lpstr>Language Specific Features </vt:lpstr>
      <vt:lpstr>PowerPoint Presentation</vt:lpstr>
      <vt:lpstr>Automated Administration</vt:lpstr>
      <vt:lpstr>Plagiarism Detection</vt:lpstr>
      <vt:lpstr>Resubmission Policies</vt:lpstr>
      <vt:lpstr>Sand Boxing</vt:lpstr>
      <vt:lpstr>Open Sourcing</vt:lpstr>
      <vt:lpstr>Semi-automatic vs. Automatic Assessment</vt:lpstr>
      <vt:lpstr>Formative vs Summative Assessment</vt:lpstr>
      <vt:lpstr>Conclusion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Dennis Kafura</dc:creator>
  <cp:lastModifiedBy>Anand Lakshmanan</cp:lastModifiedBy>
  <cp:revision>116</cp:revision>
  <dcterms:created xsi:type="dcterms:W3CDTF">2011-08-04T20:10:46Z</dcterms:created>
  <dcterms:modified xsi:type="dcterms:W3CDTF">2012-02-20T05:55:42Z</dcterms:modified>
</cp:coreProperties>
</file>