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82" r:id="rId3"/>
    <p:sldId id="286" r:id="rId4"/>
    <p:sldId id="297" r:id="rId5"/>
    <p:sldId id="288" r:id="rId6"/>
    <p:sldId id="296" r:id="rId7"/>
    <p:sldId id="299" r:id="rId8"/>
    <p:sldId id="289" r:id="rId9"/>
    <p:sldId id="290" r:id="rId10"/>
    <p:sldId id="291" r:id="rId11"/>
    <p:sldId id="292" r:id="rId12"/>
    <p:sldId id="295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5254B66-05B0-4F61-B67A-AAC94DCC068A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254B66-05B0-4F61-B67A-AAC94DCC068A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5254B66-05B0-4F61-B67A-AAC94DCC068A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5254B66-05B0-4F61-B67A-AAC94DCC068A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penstaxcollege.org/" TargetMode="External"/><Relationship Id="rId2" Type="http://schemas.openxmlformats.org/officeDocument/2006/relationships/hyperlink" Target="http://cnx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mitx.mit.ed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oli.web.cmu.edu/openlearning/index.ph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courses.ou.edu/cgi-bin/ebook.cgi?topic=th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diance.com/pub/demo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mag.org/content/320/5875/454/reply" TargetMode="External"/><Relationship Id="rId2" Type="http://schemas.openxmlformats.org/officeDocument/2006/relationships/hyperlink" Target="http://www.apecknowledgebank.org/resources/downloads/Science_Kaminski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a/iis.memphis.edu/gnututor/demo" TargetMode="External"/><Relationship Id="rId2" Type="http://schemas.openxmlformats.org/officeDocument/2006/relationships/hyperlink" Target="http://gnututor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ersonprep.com/academics/lesson_movies.aspx" TargetMode="External"/><Relationship Id="rId2" Type="http://schemas.openxmlformats.org/officeDocument/2006/relationships/hyperlink" Target="http://www.appersonprep.com/academics/unit_movies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ppersonprep.com/academics/practice_questions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New Papers and Websites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developers of </a:t>
            </a:r>
            <a:r>
              <a:rPr lang="en-US" dirty="0" err="1" smtClean="0"/>
              <a:t>Connexions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http://cnx.org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http://openstaxcollege.org/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MITx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found one course: Circuits &amp; </a:t>
            </a:r>
            <a:r>
              <a:rPr lang="en-US" dirty="0" err="1" smtClean="0"/>
              <a:t>Eletctronics</a:t>
            </a:r>
            <a:endParaRPr lang="en-US" dirty="0" smtClean="0"/>
          </a:p>
          <a:p>
            <a:r>
              <a:rPr lang="en-US" dirty="0" smtClean="0"/>
              <a:t>From what I could tell, it is structured just like the Stanford AI course.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http://mitx.mit.edu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CMU Open Learning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“Open courses backed by learning research”</a:t>
            </a:r>
          </a:p>
          <a:p>
            <a:r>
              <a:rPr lang="en-US" dirty="0" smtClean="0">
                <a:hlinkClick r:id="rId2"/>
              </a:rPr>
              <a:t>http://oli.web.cmu.edu/openlearning/index.php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Oklahoma State Thermodynamics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https://ecourses.ou.edu/cgi-bin/ebook.cgi?topic=th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Gradiance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http://www.gradiance.com/pub/demo.html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Interesting treatment of multiple choice question sets</a:t>
            </a:r>
          </a:p>
          <a:p>
            <a:r>
              <a:rPr lang="en-US" dirty="0" smtClean="0"/>
              <a:t>Programming “labs” – small programming exercises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SIGCSE 2012 Keynote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The Teacher’s Job is to Design Learning</a:t>
            </a:r>
          </a:p>
          <a:p>
            <a:pPr algn="ctr">
              <a:buNone/>
            </a:pPr>
            <a:r>
              <a:rPr lang="en-US" b="1" dirty="0" smtClean="0"/>
              <a:t>Experiences;</a:t>
            </a:r>
          </a:p>
          <a:p>
            <a:pPr algn="ctr">
              <a:buNone/>
            </a:pPr>
            <a:r>
              <a:rPr lang="en-US" b="1" dirty="0" smtClean="0"/>
              <a:t>Not Primarily to Impart Information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Frederick P. Brooks, Jr.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SIGCSE Session: Video/Visualization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Session on videos and visualization in CS courses – Mostly, traditional distance learning (videos of classroom lectures)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SIGCSE Sessions: Active Learning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“Flipped classroom” model for CS1: KA-style </a:t>
            </a:r>
            <a:r>
              <a:rPr lang="en-US" dirty="0" err="1" smtClean="0"/>
              <a:t>screencasts</a:t>
            </a:r>
            <a:r>
              <a:rPr lang="en-US" dirty="0" smtClean="0"/>
              <a:t> prior to class, mini-lectures as-needed, and in-class group exercises</a:t>
            </a:r>
          </a:p>
          <a:p>
            <a:r>
              <a:rPr lang="en-US" dirty="0" smtClean="0"/>
              <a:t>Just in Time Teaching (</a:t>
            </a:r>
            <a:r>
              <a:rPr lang="en-US" dirty="0" err="1" smtClean="0"/>
              <a:t>JiTT</a:t>
            </a:r>
            <a:r>
              <a:rPr lang="en-US" dirty="0" smtClean="0"/>
              <a:t>) for a database course: Students do readings and fill out a survey/questions to gauge learning. Then mini-lecture given as needed to fill in the next day.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SIGCSE Sessions: Active Learning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Process Oriented Guided Inquiry Learning (POGIL) for Computer Science</a:t>
            </a:r>
          </a:p>
          <a:p>
            <a:r>
              <a:rPr lang="en-US" dirty="0" smtClean="0"/>
              <a:t>Small teams working on guided learning activities.</a:t>
            </a:r>
          </a:p>
          <a:p>
            <a:r>
              <a:rPr lang="en-US" dirty="0" smtClean="0"/>
              <a:t>Students take defined roles (manager, speaker, recorder)</a:t>
            </a:r>
          </a:p>
          <a:p>
            <a:r>
              <a:rPr lang="en-US" dirty="0" smtClean="0"/>
              <a:t>Ex: Stacks and queues</a:t>
            </a:r>
          </a:p>
          <a:p>
            <a:r>
              <a:rPr lang="en-US" dirty="0" smtClean="0"/>
              <a:t>They get a series of questions to answer on the topic, that involves discussion and maybe research</a:t>
            </a:r>
          </a:p>
          <a:p>
            <a:r>
              <a:rPr lang="en-US" dirty="0" smtClean="0"/>
              <a:t>There was also a Special Session on POGIL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Article on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J.A. Kaminski, V.M. </a:t>
            </a:r>
            <a:r>
              <a:rPr lang="en-US" dirty="0" err="1" smtClean="0"/>
              <a:t>Sloutsky</a:t>
            </a:r>
            <a:r>
              <a:rPr lang="en-US" dirty="0" smtClean="0"/>
              <a:t>, and A.F. Heckler, "The Advantage of Abstract Examples in Learning Math" (</a:t>
            </a:r>
            <a:r>
              <a:rPr lang="en-US" dirty="0" smtClean="0">
                <a:hlinkClick r:id="rId2"/>
              </a:rPr>
              <a:t>.</a:t>
            </a:r>
            <a:r>
              <a:rPr lang="en-US" dirty="0" err="1" smtClean="0">
                <a:hlinkClick r:id="rId2"/>
              </a:rPr>
              <a:t>pdf</a:t>
            </a:r>
            <a:r>
              <a:rPr lang="en-US" dirty="0" smtClean="0"/>
              <a:t>), </a:t>
            </a:r>
            <a:r>
              <a:rPr lang="en-US" i="1" dirty="0" smtClean="0"/>
              <a:t>Science</a:t>
            </a:r>
            <a:r>
              <a:rPr lang="en-US" dirty="0" smtClean="0"/>
              <a:t> 320, April 25, 2008, 454-455. See also </a:t>
            </a:r>
            <a:r>
              <a:rPr lang="en-US" dirty="0" smtClean="0">
                <a:hlinkClick r:id="rId3"/>
              </a:rPr>
              <a:t>these replies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“Undergraduate students may benefit more from learning mathematics through a single abstract, symbolic representation than from learning multiple concrete examples.”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vs. Concrete Examples</a:t>
            </a:r>
            <a:endParaRPr lang="en-US" dirty="0"/>
          </a:p>
        </p:txBody>
      </p:sp>
      <p:pic>
        <p:nvPicPr>
          <p:cNvPr id="7" name="Content Placeholder 6" descr="ScienceFi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1149" y="2133600"/>
            <a:ext cx="7305260" cy="4191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AutoTutor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University of Memphis</a:t>
            </a:r>
          </a:p>
          <a:p>
            <a:r>
              <a:rPr lang="en-US" dirty="0" smtClean="0"/>
              <a:t>Text (and speech) conversations</a:t>
            </a:r>
          </a:p>
          <a:p>
            <a:r>
              <a:rPr lang="en-US" dirty="0" smtClean="0"/>
              <a:t>Open-source version: </a:t>
            </a:r>
            <a:r>
              <a:rPr lang="en-US" dirty="0" smtClean="0">
                <a:hlinkClick r:id="rId2"/>
              </a:rPr>
              <a:t>http://gnututor.com</a:t>
            </a:r>
            <a:endParaRPr lang="en-US" dirty="0" smtClean="0"/>
          </a:p>
          <a:p>
            <a:r>
              <a:rPr lang="en-US" dirty="0" smtClean="0"/>
              <a:t>Demo video: </a:t>
            </a:r>
            <a:r>
              <a:rPr lang="en-US" dirty="0" smtClean="0">
                <a:hlinkClick r:id="rId3"/>
              </a:rPr>
              <a:t>https://sites.google.com/a/iis.memphis.edu/gnututor/demo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Apperson</a:t>
            </a:r>
            <a:r>
              <a:rPr lang="en-US" dirty="0" smtClean="0"/>
              <a:t> 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http://www.appersonprep.com/academics/unit_movies.aspx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http://www.appersonprep.com/academics/lesson_movies.aspx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http://www.appersonprep.com/academics/practice_questions.aspx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828</TotalTime>
  <Words>372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 New Papers and Websites</vt:lpstr>
      <vt:lpstr>SIGCSE 2012 Keynote Address</vt:lpstr>
      <vt:lpstr>SIGCSE Session: Video/Visualization</vt:lpstr>
      <vt:lpstr>SIGCSE Sessions: Active Learning (1)</vt:lpstr>
      <vt:lpstr>SIGCSE Sessions: Active Learning (2)</vt:lpstr>
      <vt:lpstr>Science Article on learning</vt:lpstr>
      <vt:lpstr>Abstract vs. Concrete Examples</vt:lpstr>
      <vt:lpstr>AutoTutor</vt:lpstr>
      <vt:lpstr>Apperson Prep</vt:lpstr>
      <vt:lpstr>OpenStax</vt:lpstr>
      <vt:lpstr>MITx</vt:lpstr>
      <vt:lpstr>CMU Open Learning Initiative</vt:lpstr>
      <vt:lpstr>Oklahoma State Thermodynamics</vt:lpstr>
      <vt:lpstr>Gradiance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Followup on: Cognative Theory and the Design of Multimedia Instruction</dc:title>
  <dc:creator>Cliff</dc:creator>
  <cp:lastModifiedBy>Cliff</cp:lastModifiedBy>
  <cp:revision>61</cp:revision>
  <dcterms:created xsi:type="dcterms:W3CDTF">2012-03-27T17:41:18Z</dcterms:created>
  <dcterms:modified xsi:type="dcterms:W3CDTF">2012-05-01T18:28:18Z</dcterms:modified>
</cp:coreProperties>
</file>