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9" r:id="rId3"/>
    <p:sldId id="303" r:id="rId4"/>
    <p:sldId id="304" r:id="rId5"/>
    <p:sldId id="297" r:id="rId6"/>
    <p:sldId id="274" r:id="rId7"/>
    <p:sldId id="298" r:id="rId8"/>
    <p:sldId id="276" r:id="rId9"/>
    <p:sldId id="299" r:id="rId10"/>
    <p:sldId id="278" r:id="rId11"/>
    <p:sldId id="279" r:id="rId12"/>
    <p:sldId id="280" r:id="rId13"/>
    <p:sldId id="284" r:id="rId14"/>
    <p:sldId id="283" r:id="rId15"/>
    <p:sldId id="285" r:id="rId16"/>
    <p:sldId id="30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5254B66-05B0-4F61-B67A-AAC94DCC068A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254B66-05B0-4F61-B67A-AAC94DCC068A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5254B66-05B0-4F61-B67A-AAC94DCC068A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5254B66-05B0-4F61-B67A-AAC94DCC068A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sycnet.apa.org/journals/amp/63/8/760.html" TargetMode="External"/><Relationship Id="rId2" Type="http://schemas.openxmlformats.org/officeDocument/2006/relationships/hyperlink" Target="http://www.fp.ucalgary.ca/maclachlan/cognitive_theory_mm_design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Followup</a:t>
            </a:r>
            <a:r>
              <a:rPr lang="en-US" dirty="0" smtClean="0"/>
              <a:t> on: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Cognitive </a:t>
            </a:r>
            <a:r>
              <a:rPr lang="en-US" dirty="0" smtClean="0"/>
              <a:t>Theory and the Design of Multimedia Instruction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Signaling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Cognitive Theory predicts: Deeper learning when key steps in the narration are signaled rather than non-signaled</a:t>
            </a:r>
          </a:p>
          <a:p>
            <a:r>
              <a:rPr lang="en-US" dirty="0" smtClean="0"/>
              <a:t>Directs learners’ attention to key phrases</a:t>
            </a:r>
          </a:p>
          <a:p>
            <a:r>
              <a:rPr lang="en-US" dirty="0" smtClean="0"/>
              <a:t>5 studies support. Effect size: 0.52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you have a concept to get across, and there are also definitions to know to understand the concepts. Is it better to break the lesson into two with a “pre-training” phase that presents the definitions, before giving the actual lesson with the concepts?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Pre-training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Cognitive Theory predicts: People learn better  from a narrated animation when they already know the names and characteristics of essential components.</a:t>
            </a:r>
          </a:p>
          <a:p>
            <a:r>
              <a:rPr lang="en-US" dirty="0" smtClean="0"/>
              <a:t>Five studies support. Effect size: 0.85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it help to show worked examples of a problem, or is it better to have students work on instances of the problem?</a:t>
            </a:r>
          </a:p>
          <a:p>
            <a:r>
              <a:rPr lang="en-US" dirty="0" smtClean="0"/>
              <a:t>Working the problem yourself is more interactive</a:t>
            </a:r>
          </a:p>
          <a:p>
            <a:r>
              <a:rPr lang="en-US" dirty="0" smtClean="0"/>
              <a:t>Seeing worked examples provides expert mental model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Worked-example Effect (</a:t>
            </a:r>
            <a:r>
              <a:rPr lang="en-US" dirty="0" err="1" smtClean="0"/>
              <a:t>Sweller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worked example is a step-by-step demonstration of how to perform a task or solve a problem</a:t>
            </a:r>
          </a:p>
          <a:p>
            <a:r>
              <a:rPr lang="en-US" dirty="0" smtClean="0"/>
              <a:t>This is often more effective form of instruction than solving problems</a:t>
            </a:r>
          </a:p>
          <a:p>
            <a:r>
              <a:rPr lang="en-US" dirty="0" smtClean="0"/>
              <a:t>Worked examples provide expert mental models</a:t>
            </a:r>
          </a:p>
          <a:p>
            <a:r>
              <a:rPr lang="en-US" dirty="0" smtClean="0"/>
              <a:t>Does not help people already familiar with the topic</a:t>
            </a:r>
          </a:p>
          <a:p>
            <a:r>
              <a:rPr lang="en-US" dirty="0" smtClean="0"/>
              <a:t>Visualization/multimedia presentation serves as an example of a worked problem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processing words-and-images material, does it matter if there is music/noise in the background?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attention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Introducing distracters will reduce learning, even if they are in the other channel.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“Multimedia Learning”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R.E. Mayer, "</a:t>
            </a:r>
            <a:r>
              <a:rPr lang="en-US" dirty="0" smtClean="0">
                <a:hlinkClick r:id="rId2"/>
              </a:rPr>
              <a:t>Cognitive Theory and the Design of Multimedia Instruction: An Example of the Two-Way Street Between Cognition and Instruction</a:t>
            </a:r>
            <a:r>
              <a:rPr lang="en-US" dirty="0" smtClean="0"/>
              <a:t>",  in </a:t>
            </a:r>
            <a:r>
              <a:rPr lang="en-US" i="1" dirty="0" smtClean="0"/>
              <a:t>New Directions for Teaching and Learning</a:t>
            </a:r>
            <a:r>
              <a:rPr lang="en-US" dirty="0" smtClean="0"/>
              <a:t>, Spring 2002, 55-71.</a:t>
            </a:r>
          </a:p>
          <a:p>
            <a:r>
              <a:rPr lang="en-US" dirty="0" smtClean="0"/>
              <a:t>R.E. Mayer, "</a:t>
            </a:r>
            <a:r>
              <a:rPr lang="en-US" dirty="0" smtClean="0">
                <a:hlinkClick r:id="rId3"/>
              </a:rPr>
              <a:t> Applying the Science of Learning: Evidence-Based Principles for the Design of Multimedia Instruction</a:t>
            </a:r>
            <a:r>
              <a:rPr lang="en-US" dirty="0" smtClean="0"/>
              <a:t> American Psychologist, 63(8), 760-769.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from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b="1" dirty="0" smtClean="0"/>
              <a:t>Multimedia Principle</a:t>
            </a:r>
            <a:r>
              <a:rPr lang="en-US" dirty="0" smtClean="0"/>
              <a:t>: Deeper learning from words and pictures than from words alone.</a:t>
            </a:r>
          </a:p>
          <a:p>
            <a:pPr marL="624078" indent="-514350">
              <a:buFont typeface="+mj-lt"/>
              <a:buAutoNum type="arabicPeriod"/>
            </a:pPr>
            <a:r>
              <a:rPr lang="en-US" b="1" dirty="0" smtClean="0"/>
              <a:t>Contiguity Principle</a:t>
            </a:r>
            <a:r>
              <a:rPr lang="en-US" dirty="0" smtClean="0"/>
              <a:t>: Deeper learning from presenting words and pictures simultaneously rather than successively.</a:t>
            </a:r>
          </a:p>
          <a:p>
            <a:pPr marL="624078" indent="-514350">
              <a:buFont typeface="+mj-lt"/>
              <a:buAutoNum type="arabicPeriod"/>
            </a:pPr>
            <a:r>
              <a:rPr lang="en-US" b="1" dirty="0" smtClean="0"/>
              <a:t>Spatial contiguity principle</a:t>
            </a:r>
            <a:r>
              <a:rPr lang="en-US" dirty="0" smtClean="0"/>
              <a:t>: Put words </a:t>
            </a:r>
            <a:r>
              <a:rPr lang="en-US" b="1" dirty="0" smtClean="0"/>
              <a:t>right next to </a:t>
            </a:r>
            <a:r>
              <a:rPr lang="en-US" dirty="0" smtClean="0"/>
              <a:t>the corresponding images</a:t>
            </a:r>
          </a:p>
          <a:p>
            <a:pPr marL="624078" indent="-514350">
              <a:buFont typeface="+mj-lt"/>
              <a:buAutoNum type="arabicPeriod"/>
            </a:pPr>
            <a:r>
              <a:rPr lang="en-US" b="1" dirty="0" smtClean="0"/>
              <a:t>Coherence Principle</a:t>
            </a:r>
            <a:r>
              <a:rPr lang="en-US" dirty="0" smtClean="0"/>
              <a:t>: Deeper learning when extraneous words, sounds, or pictures are excluded rather than included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from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 startAt="5"/>
            </a:pPr>
            <a:r>
              <a:rPr lang="en-US" b="1" dirty="0" smtClean="0"/>
              <a:t>Modality Principle</a:t>
            </a:r>
            <a:r>
              <a:rPr lang="en-US" dirty="0" smtClean="0"/>
              <a:t>: Deeper learning when words are presented as narration rather than as on-screen text</a:t>
            </a:r>
          </a:p>
          <a:p>
            <a:pPr marL="624078" indent="-514350">
              <a:buFont typeface="+mj-lt"/>
              <a:buAutoNum type="arabicPeriod" startAt="5"/>
            </a:pPr>
            <a:r>
              <a:rPr lang="en-US" b="1" dirty="0" smtClean="0"/>
              <a:t>Redundancy Principle</a:t>
            </a:r>
            <a:r>
              <a:rPr lang="en-US" dirty="0" smtClean="0"/>
              <a:t>: Deeper learning when words are presented as narration rather than as both narration and on-screen text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another way to make it more engaging? Can we engage students in “social interaction” by personalizing the text. Use “you”, speak directly to reader (not third person), say “congratulations”.</a:t>
            </a:r>
          </a:p>
          <a:p>
            <a:r>
              <a:rPr lang="en-US" dirty="0" smtClean="0"/>
              <a:t>This sounds a lot like the last question.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Personalization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Deeper learning when words are presented in conversational style rather than formal style</a:t>
            </a:r>
          </a:p>
          <a:p>
            <a:r>
              <a:rPr lang="en-US" dirty="0" smtClean="0"/>
              <a:t>11 studies support. Effect size: 1.11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lightning example has 16 segments, each with about 10 seconds of narration. Should there be a “continue” button to hit after each one, or should there be a single narrative segment of 160 seconds?</a:t>
            </a:r>
          </a:p>
          <a:p>
            <a:r>
              <a:rPr lang="en-US" dirty="0" smtClean="0"/>
              <a:t>On the one hand, it might give students time to reflect if they pause.</a:t>
            </a:r>
          </a:p>
          <a:p>
            <a:r>
              <a:rPr lang="en-US" dirty="0" smtClean="0"/>
              <a:t>On the other hand, it might be an unnecessary annoyance.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Interactivity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Cognitive Theory predicts: Deeper learning when learners are allowed to control the presentation rate than when they are not</a:t>
            </a:r>
          </a:p>
          <a:p>
            <a:r>
              <a:rPr lang="en-US" dirty="0" smtClean="0"/>
              <a:t>The goal is to avoid cognitive overload</a:t>
            </a:r>
          </a:p>
          <a:p>
            <a:r>
              <a:rPr lang="en-US" dirty="0" smtClean="0"/>
              <a:t>3 studies support. Effect size: 0.98</a:t>
            </a:r>
          </a:p>
          <a:p>
            <a:r>
              <a:rPr lang="en-US" dirty="0" smtClean="0"/>
              <a:t>My own study related to AVs strongly supports this.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we add or emphasize “signaling” phrases? For example, if there is a 3-step description, do we emphasize “First”, “Second”, etc? Should “heading” phrases be emphasized in the narration? And so on.</a:t>
            </a:r>
          </a:p>
          <a:p>
            <a:r>
              <a:rPr lang="en-US" dirty="0" smtClean="0"/>
              <a:t>Sounds a lot like the extraneous distracters from earlier question.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328</TotalTime>
  <Words>677</Words>
  <Application>Microsoft Office PowerPoint</Application>
  <PresentationFormat>On-screen Show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 Followup on: Cognitive Theory and the Design of Multimedia Instruction Part 2</vt:lpstr>
      <vt:lpstr>Revisiting “Multimedia Learning”</vt:lpstr>
      <vt:lpstr>Principles from Part 1</vt:lpstr>
      <vt:lpstr>Principles from Part 1</vt:lpstr>
      <vt:lpstr>Question 7</vt:lpstr>
      <vt:lpstr>Personalization principle</vt:lpstr>
      <vt:lpstr>Question 8</vt:lpstr>
      <vt:lpstr>Interactivity principle</vt:lpstr>
      <vt:lpstr>Question 9</vt:lpstr>
      <vt:lpstr>Signaling principle</vt:lpstr>
      <vt:lpstr>Question 10</vt:lpstr>
      <vt:lpstr>Pre-training principle</vt:lpstr>
      <vt:lpstr>Question 11</vt:lpstr>
      <vt:lpstr>Worked-example Effect (Sweller)</vt:lpstr>
      <vt:lpstr>Question 12</vt:lpstr>
      <vt:lpstr>Split attention principle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Followup on: Cognative Theory and the Design of Multimedia Instruction</dc:title>
  <dc:creator>Cliff</dc:creator>
  <cp:lastModifiedBy>Cliff</cp:lastModifiedBy>
  <cp:revision>30</cp:revision>
  <dcterms:created xsi:type="dcterms:W3CDTF">2012-03-27T17:41:18Z</dcterms:created>
  <dcterms:modified xsi:type="dcterms:W3CDTF">2012-04-05T02:44:59Z</dcterms:modified>
</cp:coreProperties>
</file>