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  <p:sldId id="268" r:id="rId14"/>
    <p:sldId id="277" r:id="rId15"/>
    <p:sldId id="276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51D3B36-77B0-4F90-B351-046F594BA8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3A44C4C-1DD8-485B-88AC-3135C4827179}" type="datetimeFigureOut">
              <a:rPr lang="en-US" smtClean="0"/>
              <a:t>4/24/2012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Adaptive Concept 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Jacob Moore</a:t>
            </a:r>
          </a:p>
          <a:p>
            <a:r>
              <a:rPr lang="en-US" dirty="0" smtClean="0"/>
              <a:t>CS 6604</a:t>
            </a:r>
          </a:p>
          <a:p>
            <a:r>
              <a:rPr lang="en-US" dirty="0" smtClean="0"/>
              <a:t>4/25/12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6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8913350" cy="632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069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Maps, as </a:t>
            </a:r>
            <a:r>
              <a:rPr lang="en-US" dirty="0"/>
              <a:t>A</a:t>
            </a:r>
            <a:r>
              <a:rPr lang="en-US" dirty="0" smtClean="0"/>
              <a:t>dvance 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Concept Maps are effective instructional tools in one of two ways:</a:t>
            </a:r>
          </a:p>
          <a:p>
            <a:pPr marL="114300" indent="0">
              <a:buNone/>
            </a:pP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/>
              <a:t>The student creates a concept map of their own knowledge on a subject as a reflective learning activity.</a:t>
            </a:r>
          </a:p>
          <a:p>
            <a:pPr marL="628650" indent="-514350">
              <a:buFont typeface="+mj-lt"/>
              <a:buAutoNum type="arabicPeriod"/>
            </a:pPr>
            <a:endParaRPr lang="en-US" sz="28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An expert-generated concept map is used as an advance organizer.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894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 Maps, as Advance Organizers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Concept maps can server as powerful advance organizers, particularly if there are anchor concepts (Novak</a:t>
            </a:r>
            <a:r>
              <a:rPr lang="en-US" sz="2800" dirty="0"/>
              <a:t>, 2010</a:t>
            </a:r>
            <a:r>
              <a:rPr lang="en-US" sz="2800" dirty="0" smtClean="0"/>
              <a:t>).</a:t>
            </a:r>
          </a:p>
          <a:p>
            <a:endParaRPr lang="en-US" sz="2800" dirty="0"/>
          </a:p>
          <a:p>
            <a:r>
              <a:rPr lang="en-US" sz="2800" dirty="0" smtClean="0"/>
              <a:t>Reasons</a:t>
            </a:r>
          </a:p>
          <a:p>
            <a:pPr lvl="1"/>
            <a:r>
              <a:rPr lang="en-US" sz="2600" dirty="0" smtClean="0"/>
              <a:t>They match how information is stored in long term memory</a:t>
            </a:r>
          </a:p>
          <a:p>
            <a:pPr lvl="1"/>
            <a:r>
              <a:rPr lang="en-US" sz="2600" dirty="0" smtClean="0"/>
              <a:t>People can more quickly scan the visual information for key details</a:t>
            </a:r>
          </a:p>
          <a:p>
            <a:pPr lvl="2"/>
            <a:r>
              <a:rPr lang="en-US" sz="2400" dirty="0" smtClean="0"/>
              <a:t>Lower cognitive load than text</a:t>
            </a:r>
            <a:endParaRPr lang="en-US" sz="2400" dirty="0"/>
          </a:p>
        </p:txBody>
      </p:sp>
      <p:sp>
        <p:nvSpPr>
          <p:cNvPr id="4" name="Octagon 3"/>
          <p:cNvSpPr/>
          <p:nvPr/>
        </p:nvSpPr>
        <p:spPr>
          <a:xfrm>
            <a:off x="8686800" y="6400800"/>
            <a:ext cx="304800" cy="304800"/>
          </a:xfrm>
          <a:prstGeom prst="oc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6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Concept maps do not work as advance organizers beyond a certain level of complexity.</a:t>
            </a:r>
          </a:p>
          <a:p>
            <a:endParaRPr lang="en-US" sz="2800" dirty="0"/>
          </a:p>
          <a:p>
            <a:r>
              <a:rPr lang="en-US" sz="3200" dirty="0" smtClean="0">
                <a:solidFill>
                  <a:srgbClr val="FF0000"/>
                </a:solidFill>
              </a:rPr>
              <a:t>“Map shock” is a cognitive and affective reaction to large </a:t>
            </a:r>
            <a:r>
              <a:rPr lang="en-US" sz="3200" dirty="0" smtClean="0">
                <a:solidFill>
                  <a:srgbClr val="FF0000"/>
                </a:solidFill>
              </a:rPr>
              <a:t>and complex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concept maps that results in the incomplete processing of those maps </a:t>
            </a:r>
            <a:r>
              <a:rPr lang="en-US" sz="3200" dirty="0">
                <a:solidFill>
                  <a:srgbClr val="FF0000"/>
                </a:solidFill>
              </a:rPr>
              <a:t>(Blankenship &amp; </a:t>
            </a:r>
            <a:r>
              <a:rPr lang="en-US" sz="3200" dirty="0" err="1">
                <a:solidFill>
                  <a:srgbClr val="FF0000"/>
                </a:solidFill>
              </a:rPr>
              <a:t>Dansereau</a:t>
            </a:r>
            <a:r>
              <a:rPr lang="en-US" sz="3200" dirty="0">
                <a:solidFill>
                  <a:srgbClr val="FF0000"/>
                </a:solidFill>
              </a:rPr>
              <a:t>, 2000</a:t>
            </a:r>
            <a:r>
              <a:rPr lang="en-US" sz="3200" dirty="0" smtClean="0">
                <a:solidFill>
                  <a:srgbClr val="FF0000"/>
                </a:solidFill>
              </a:rPr>
              <a:t>).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99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846"/>
            <a:ext cx="5638800" cy="6897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715000" y="2286000"/>
            <a:ext cx="23622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Hofstandter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(1979)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10330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Solutions to Map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Animated maps</a:t>
            </a:r>
          </a:p>
          <a:p>
            <a:pPr lvl="1"/>
            <a:r>
              <a:rPr lang="en-US" sz="2600" dirty="0" smtClean="0"/>
              <a:t>Maps are built up node by node and with accompanying narration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Imposes a linear format on the map, bad for a searching tool</a:t>
            </a:r>
          </a:p>
          <a:p>
            <a:r>
              <a:rPr lang="en-US" sz="2800" dirty="0" smtClean="0"/>
              <a:t>Stacked Maps</a:t>
            </a:r>
          </a:p>
          <a:p>
            <a:pPr lvl="1"/>
            <a:r>
              <a:rPr lang="en-US" sz="2600" dirty="0" smtClean="0"/>
              <a:t>Break the map down into several smaller maps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Can be disorienting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Hinders crosslinking</a:t>
            </a:r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Ignores personal preferences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463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Map Shock?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Cognitive Overload</a:t>
            </a:r>
          </a:p>
          <a:p>
            <a:pPr lvl="1"/>
            <a:r>
              <a:rPr lang="en-US" sz="2600" dirty="0" smtClean="0"/>
              <a:t>Too much information to process at once</a:t>
            </a:r>
          </a:p>
          <a:p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85800" y="3733800"/>
            <a:ext cx="0" cy="2209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5800" y="59436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-160024" y="4654033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4008" y="6095999"/>
            <a:ext cx="282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Rate at Which Information is Presented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85800" y="4341607"/>
            <a:ext cx="1143000" cy="1601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28800" y="4341607"/>
            <a:ext cx="16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186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Map Shock?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Cognitive Overload</a:t>
            </a:r>
          </a:p>
          <a:p>
            <a:pPr lvl="1"/>
            <a:r>
              <a:rPr lang="en-US" sz="2600" dirty="0" smtClean="0"/>
              <a:t>Too much information to process at once</a:t>
            </a:r>
          </a:p>
          <a:p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85800" y="3733800"/>
            <a:ext cx="0" cy="2209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5800" y="59436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200000">
            <a:off x="-160024" y="4654033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4008" y="6095999"/>
            <a:ext cx="282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Rate at Which Information is Presented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685800" y="4341607"/>
            <a:ext cx="1143000" cy="1601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28800" y="4341607"/>
            <a:ext cx="1600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3733800"/>
            <a:ext cx="0" cy="2209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72000" y="5943600"/>
            <a:ext cx="2819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3726176" y="4654033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70208" y="6095999"/>
            <a:ext cx="2821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Rate at Which Information is Presented</a:t>
            </a:r>
          </a:p>
        </p:txBody>
      </p:sp>
      <p:sp>
        <p:nvSpPr>
          <p:cNvPr id="4" name="Freeform 3"/>
          <p:cNvSpPr/>
          <p:nvPr/>
        </p:nvSpPr>
        <p:spPr>
          <a:xfrm>
            <a:off x="4585063" y="4142080"/>
            <a:ext cx="2599508" cy="1801520"/>
          </a:xfrm>
          <a:custGeom>
            <a:avLst/>
            <a:gdLst>
              <a:gd name="connsiteX0" fmla="*/ 0 w 2599508"/>
              <a:gd name="connsiteY0" fmla="*/ 1775394 h 1801520"/>
              <a:gd name="connsiteX1" fmla="*/ 849086 w 2599508"/>
              <a:gd name="connsiteY1" fmla="*/ 273166 h 1801520"/>
              <a:gd name="connsiteX2" fmla="*/ 1645920 w 2599508"/>
              <a:gd name="connsiteY2" fmla="*/ 142537 h 1801520"/>
              <a:gd name="connsiteX3" fmla="*/ 2599508 w 2599508"/>
              <a:gd name="connsiteY3" fmla="*/ 1801520 h 180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9508" h="1801520">
                <a:moveTo>
                  <a:pt x="0" y="1775394"/>
                </a:moveTo>
                <a:cubicBezTo>
                  <a:pt x="287383" y="1160351"/>
                  <a:pt x="574766" y="545309"/>
                  <a:pt x="849086" y="273166"/>
                </a:cubicBezTo>
                <a:cubicBezTo>
                  <a:pt x="1123406" y="1023"/>
                  <a:pt x="1354183" y="-112189"/>
                  <a:pt x="1645920" y="142537"/>
                </a:cubicBezTo>
                <a:cubicBezTo>
                  <a:pt x="1937657" y="397263"/>
                  <a:pt x="2388325" y="1603400"/>
                  <a:pt x="2599508" y="180152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&quot;No&quot; Symbol 6"/>
          <p:cNvSpPr/>
          <p:nvPr/>
        </p:nvSpPr>
        <p:spPr>
          <a:xfrm>
            <a:off x="762000" y="3695700"/>
            <a:ext cx="2514600" cy="2400300"/>
          </a:xfrm>
          <a:prstGeom prst="noSmoking">
            <a:avLst>
              <a:gd name="adj" fmla="val 732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61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Load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334000"/>
          </a:xfrm>
        </p:spPr>
        <p:txBody>
          <a:bodyPr>
            <a:normAutofit/>
          </a:bodyPr>
          <a:lstStyle/>
          <a:p>
            <a:r>
              <a:rPr lang="en-US" sz="2800" dirty="0"/>
              <a:t>(</a:t>
            </a:r>
            <a:r>
              <a:rPr lang="en-US" sz="2800" dirty="0" err="1"/>
              <a:t>Paas</a:t>
            </a:r>
            <a:r>
              <a:rPr lang="en-US" sz="2800" dirty="0"/>
              <a:t>, </a:t>
            </a:r>
            <a:r>
              <a:rPr lang="en-US" sz="2800" dirty="0" err="1"/>
              <a:t>Renkl</a:t>
            </a:r>
            <a:r>
              <a:rPr lang="en-US" sz="2800" dirty="0"/>
              <a:t>, &amp; </a:t>
            </a:r>
            <a:r>
              <a:rPr lang="en-US" sz="2800" dirty="0" err="1"/>
              <a:t>Sweller</a:t>
            </a:r>
            <a:r>
              <a:rPr lang="en-US" sz="2800" dirty="0"/>
              <a:t>, 2004; </a:t>
            </a:r>
            <a:r>
              <a:rPr lang="en-US" sz="2800" dirty="0" err="1"/>
              <a:t>Sweller</a:t>
            </a:r>
            <a:r>
              <a:rPr lang="en-US" sz="2800" dirty="0"/>
              <a:t>, 1988)</a:t>
            </a:r>
          </a:p>
          <a:p>
            <a:endParaRPr lang="en-US" sz="2800" dirty="0" smtClean="0"/>
          </a:p>
          <a:p>
            <a:r>
              <a:rPr lang="en-US" sz="2800" dirty="0" smtClean="0"/>
              <a:t>A person’s working memory has limited capacity (Miller</a:t>
            </a:r>
            <a:r>
              <a:rPr lang="en-US" sz="2800" dirty="0"/>
              <a:t>, 1956</a:t>
            </a:r>
            <a:r>
              <a:rPr lang="en-US" sz="2800" dirty="0" smtClean="0"/>
              <a:t>). </a:t>
            </a:r>
          </a:p>
          <a:p>
            <a:pPr lvl="1"/>
            <a:r>
              <a:rPr lang="en-US" sz="2600" dirty="0" smtClean="0"/>
              <a:t>7 ± 2</a:t>
            </a:r>
          </a:p>
          <a:p>
            <a:r>
              <a:rPr lang="en-US" sz="2800" dirty="0" smtClean="0"/>
              <a:t>Three types of load (intrinsic, extraneous, and germane)</a:t>
            </a:r>
          </a:p>
          <a:p>
            <a:r>
              <a:rPr lang="en-US" sz="2800" dirty="0" smtClean="0"/>
              <a:t>All types of loading are additive (competing for the same capacity)</a:t>
            </a:r>
          </a:p>
          <a:p>
            <a:r>
              <a:rPr lang="en-US" sz="2800" dirty="0" smtClean="0"/>
              <a:t>Most efficient learning occurs when load matches capacity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268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Load Theory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5105400"/>
            <a:ext cx="7239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5257800"/>
            <a:ext cx="4114800" cy="8382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6000">
                <a:srgbClr val="7030A0">
                  <a:lumMod val="72000"/>
                  <a:lumOff val="28000"/>
                </a:srgbClr>
              </a:gs>
              <a:gs pos="100000">
                <a:srgbClr val="FF0000"/>
              </a:gs>
            </a:gsLst>
            <a:lin ang="0" scaled="0"/>
            <a:tileRect/>
          </a:gra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5257800"/>
            <a:ext cx="18288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95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Intrinsic Load (1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Priority)</a:t>
            </a:r>
          </a:p>
          <a:p>
            <a:pPr lvl="1"/>
            <a:r>
              <a:rPr lang="en-US" sz="2400" dirty="0" smtClean="0"/>
              <a:t>The load imposed by performing some task</a:t>
            </a:r>
          </a:p>
          <a:p>
            <a:pPr lvl="2"/>
            <a:r>
              <a:rPr lang="en-US" sz="2200" dirty="0" smtClean="0"/>
              <a:t>Driving</a:t>
            </a:r>
          </a:p>
          <a:p>
            <a:pPr lvl="2"/>
            <a:r>
              <a:rPr lang="en-US" sz="2200" dirty="0" smtClean="0"/>
              <a:t>Reading</a:t>
            </a:r>
          </a:p>
          <a:p>
            <a:pPr lvl="2"/>
            <a:r>
              <a:rPr lang="en-US" sz="2200" dirty="0" smtClean="0"/>
              <a:t>Examining a graph</a:t>
            </a:r>
            <a:endParaRPr lang="en-US" sz="2200" dirty="0" smtClean="0"/>
          </a:p>
          <a:p>
            <a:pPr lvl="2"/>
            <a:endParaRPr lang="en-US" sz="2200" dirty="0" smtClean="0"/>
          </a:p>
          <a:p>
            <a:endParaRPr lang="en-US" sz="2800" dirty="0"/>
          </a:p>
        </p:txBody>
      </p:sp>
      <p:sp>
        <p:nvSpPr>
          <p:cNvPr id="16" name="Down Arrow 15"/>
          <p:cNvSpPr/>
          <p:nvPr/>
        </p:nvSpPr>
        <p:spPr>
          <a:xfrm>
            <a:off x="1295400" y="4495800"/>
            <a:ext cx="914400" cy="1371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1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Textbooks are widely used in engineering education practice</a:t>
            </a:r>
          </a:p>
          <a:p>
            <a:endParaRPr lang="en-US" sz="2800" dirty="0"/>
          </a:p>
          <a:p>
            <a:r>
              <a:rPr lang="en-US" sz="2800" dirty="0" smtClean="0"/>
              <a:t>Textbooks are rarely studied in engineering education research (CS being an exception)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With the rise of digital textbooks, there is a potential for some very fundamental changes in how textbooks look, feel and are used.</a:t>
            </a:r>
          </a:p>
        </p:txBody>
      </p:sp>
    </p:spTree>
    <p:extLst>
      <p:ext uri="{BB962C8B-B14F-4D97-AF65-F5344CB8AC3E}">
        <p14:creationId xmlns:p14="http://schemas.microsoft.com/office/powerpoint/2010/main" val="220939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Load Theory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5105400"/>
            <a:ext cx="7239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5257800"/>
            <a:ext cx="4114800" cy="8382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6000">
                <a:srgbClr val="7030A0">
                  <a:lumMod val="72000"/>
                  <a:lumOff val="28000"/>
                </a:srgbClr>
              </a:gs>
              <a:gs pos="100000">
                <a:srgbClr val="FF0000"/>
              </a:gs>
            </a:gsLst>
            <a:lin ang="0" scaled="0"/>
            <a:tileRect/>
          </a:gra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5257800"/>
            <a:ext cx="18288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95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Extraneous Load (2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Priority)</a:t>
            </a:r>
          </a:p>
          <a:p>
            <a:pPr lvl="1"/>
            <a:r>
              <a:rPr lang="en-US" sz="2400" dirty="0" smtClean="0"/>
              <a:t>The load imposed by performing some unnecessary</a:t>
            </a:r>
            <a:r>
              <a:rPr lang="en-US" sz="2400" dirty="0" smtClean="0"/>
              <a:t> task (wasted load)</a:t>
            </a:r>
          </a:p>
          <a:p>
            <a:pPr lvl="1"/>
            <a:r>
              <a:rPr lang="en-US" sz="2400" dirty="0" smtClean="0"/>
              <a:t>Physiologically indistinguishable from intrinsic load</a:t>
            </a:r>
            <a:endParaRPr lang="en-US" sz="2400" dirty="0" smtClean="0"/>
          </a:p>
          <a:p>
            <a:pPr lvl="2"/>
            <a:r>
              <a:rPr lang="en-US" sz="2200" dirty="0" smtClean="0"/>
              <a:t>Having a conversation while driving</a:t>
            </a:r>
          </a:p>
          <a:p>
            <a:pPr lvl="2"/>
            <a:r>
              <a:rPr lang="en-US" sz="2200" dirty="0" smtClean="0"/>
              <a:t>Reading a description of a picture to form a metal picture of your own</a:t>
            </a:r>
            <a:endParaRPr lang="en-US" sz="2200" dirty="0" smtClean="0"/>
          </a:p>
          <a:p>
            <a:pPr lvl="2"/>
            <a:r>
              <a:rPr lang="en-US" sz="2200" dirty="0" smtClean="0"/>
              <a:t>Readin</a:t>
            </a:r>
            <a:r>
              <a:rPr lang="en-US" sz="2200" dirty="0" smtClean="0"/>
              <a:t>g raw data (rather than a graph) to form opinions</a:t>
            </a:r>
            <a:endParaRPr lang="en-US" sz="2200" dirty="0" smtClean="0"/>
          </a:p>
          <a:p>
            <a:pPr lvl="2"/>
            <a:endParaRPr lang="en-US" sz="2200" dirty="0" smtClean="0"/>
          </a:p>
          <a:p>
            <a:endParaRPr lang="en-US" sz="2800" dirty="0"/>
          </a:p>
        </p:txBody>
      </p:sp>
      <p:sp>
        <p:nvSpPr>
          <p:cNvPr id="16" name="Down Arrow 15"/>
          <p:cNvSpPr/>
          <p:nvPr/>
        </p:nvSpPr>
        <p:spPr>
          <a:xfrm>
            <a:off x="4038600" y="4495800"/>
            <a:ext cx="914400" cy="1371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26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Load Theory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5105400"/>
            <a:ext cx="7239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5257800"/>
            <a:ext cx="4114800" cy="8382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6000">
                <a:srgbClr val="7030A0">
                  <a:lumMod val="72000"/>
                  <a:lumOff val="28000"/>
                </a:srgbClr>
              </a:gs>
              <a:gs pos="100000">
                <a:srgbClr val="FF0000"/>
              </a:gs>
            </a:gsLst>
            <a:lin ang="0" scaled="0"/>
            <a:tileRect/>
          </a:gra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5257800"/>
            <a:ext cx="18288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95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Germane Load (3</a:t>
            </a:r>
            <a:r>
              <a:rPr lang="en-US" sz="2800" baseline="30000" dirty="0"/>
              <a:t>r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Priority)</a:t>
            </a:r>
          </a:p>
          <a:p>
            <a:pPr lvl="1"/>
            <a:r>
              <a:rPr lang="en-US" sz="2400" dirty="0" smtClean="0"/>
              <a:t>The load imposed by processing information in such a way to store it in long term memory (</a:t>
            </a:r>
            <a:r>
              <a:rPr lang="en-US" sz="2400" dirty="0" smtClean="0">
                <a:solidFill>
                  <a:srgbClr val="FF0000"/>
                </a:solidFill>
              </a:rPr>
              <a:t>Learning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Physiologically different from intrinsic/extraneous loading</a:t>
            </a:r>
          </a:p>
          <a:p>
            <a:pPr lvl="1"/>
            <a:r>
              <a:rPr lang="en-US" sz="2400" dirty="0" smtClean="0"/>
              <a:t>Only occurs if the intrinsic/extraneous load is low enough that capacity is availabl</a:t>
            </a:r>
            <a:r>
              <a:rPr lang="en-US" sz="2400" dirty="0" smtClean="0"/>
              <a:t>e.</a:t>
            </a:r>
            <a:endParaRPr lang="en-US" sz="2400" dirty="0" smtClean="0"/>
          </a:p>
          <a:p>
            <a:pPr lvl="2"/>
            <a:endParaRPr lang="en-US" sz="2200" dirty="0" smtClean="0"/>
          </a:p>
          <a:p>
            <a:endParaRPr lang="en-US" sz="2800" dirty="0"/>
          </a:p>
        </p:txBody>
      </p:sp>
      <p:sp>
        <p:nvSpPr>
          <p:cNvPr id="16" name="Down Arrow 15"/>
          <p:cNvSpPr/>
          <p:nvPr/>
        </p:nvSpPr>
        <p:spPr>
          <a:xfrm>
            <a:off x="5486400" y="4495800"/>
            <a:ext cx="914400" cy="1371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0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Map Shock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Large complex maps are so difficult to interpret that there is no remaining capacity for germane loading</a:t>
            </a:r>
          </a:p>
          <a:p>
            <a:endParaRPr lang="en-US" sz="2800" dirty="0" smtClean="0"/>
          </a:p>
          <a:p>
            <a:r>
              <a:rPr lang="en-US" sz="2800" dirty="0" smtClean="0"/>
              <a:t>We want a way to preserve the positive effects of concept maps have on learning, and we want to make concept maps more scalable.</a:t>
            </a:r>
          </a:p>
          <a:p>
            <a:endParaRPr lang="en-US" sz="2800" dirty="0"/>
          </a:p>
          <a:p>
            <a:pPr lvl="1"/>
            <a:r>
              <a:rPr lang="en-US" sz="2600" dirty="0" smtClean="0">
                <a:solidFill>
                  <a:srgbClr val="FF0000"/>
                </a:solidFill>
              </a:rPr>
              <a:t>We do this by managing cognitive load</a:t>
            </a:r>
          </a:p>
          <a:p>
            <a:pPr lvl="1"/>
            <a:r>
              <a:rPr lang="en-US" sz="2600" dirty="0" smtClean="0"/>
              <a:t>Don’t compromise navigation ability of the tool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16600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Investigates ways of displaying large sets of abstract data in ways that support insight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Managing cognitive load is a primary concern in the field of information visualization 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/>
              <a:t>Use information visualization literature along with the traditional advance organizer / concept map literature to create the design goals.</a:t>
            </a:r>
          </a:p>
        </p:txBody>
      </p:sp>
    </p:spTree>
    <p:extLst>
      <p:ext uri="{BB962C8B-B14F-4D97-AF65-F5344CB8AC3E}">
        <p14:creationId xmlns:p14="http://schemas.microsoft.com/office/powerpoint/2010/main" val="4185775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Map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Tool will serve as a navigation system and advance organizer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Usability is a primary goal (never overwhelm the user)</a:t>
            </a:r>
          </a:p>
          <a:p>
            <a:pPr marL="571500" indent="-457200">
              <a:buFont typeface="+mj-lt"/>
              <a:buAutoNum type="arabicPeriod"/>
            </a:pPr>
            <a:endParaRPr lang="en-US" sz="3200" dirty="0" smtClean="0"/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Automatic concept map generation (ease of content creation)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5638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Map Design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800600"/>
          </a:xfrm>
        </p:spPr>
        <p:txBody>
          <a:bodyPr>
            <a:normAutofit fontScale="92500" lnSpcReduction="10000"/>
          </a:bodyPr>
          <a:lstStyle/>
          <a:p>
            <a:pPr marL="628650" indent="-514350">
              <a:buAutoNum type="arabicPeriod" startAt="4"/>
            </a:pPr>
            <a:r>
              <a:rPr lang="en-US" sz="3200" dirty="0" smtClean="0"/>
              <a:t>Separate software and content as 	much as possible (ease of content creation)</a:t>
            </a:r>
          </a:p>
          <a:p>
            <a:pPr marL="628650" indent="-514350">
              <a:buAutoNum type="arabicPeriod" startAt="4"/>
            </a:pPr>
            <a:endParaRPr lang="en-US" sz="3200" dirty="0" smtClean="0"/>
          </a:p>
          <a:p>
            <a:pPr marL="628650" indent="-514350">
              <a:buAutoNum type="arabicPeriod" startAt="4"/>
            </a:pPr>
            <a:r>
              <a:rPr lang="en-US" sz="3200" dirty="0" smtClean="0"/>
              <a:t>Allow for user adjustability</a:t>
            </a:r>
          </a:p>
          <a:p>
            <a:pPr marL="628650" indent="-514350">
              <a:buAutoNum type="arabicPeriod" startAt="4"/>
            </a:pPr>
            <a:endParaRPr lang="en-US" sz="3200" dirty="0"/>
          </a:p>
          <a:p>
            <a:pPr marL="628650" indent="-514350">
              <a:buAutoNum type="arabicPeriod" startAt="4"/>
            </a:pPr>
            <a:r>
              <a:rPr lang="en-US" sz="3200" dirty="0" smtClean="0"/>
              <a:t>Good symmetry and predictability (sense of familiarity)</a:t>
            </a:r>
            <a:endParaRPr lang="en-US" sz="3200" dirty="0"/>
          </a:p>
          <a:p>
            <a:pPr marL="628650" indent="-514350">
              <a:buAutoNum type="arabicPeriod" startAt="4"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24000"/>
            <a:ext cx="2895600" cy="486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90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Map Design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800600"/>
          </a:xfrm>
        </p:spPr>
        <p:txBody>
          <a:bodyPr>
            <a:normAutofit fontScale="92500" lnSpcReduction="10000"/>
          </a:bodyPr>
          <a:lstStyle/>
          <a:p>
            <a:pPr marL="628650" indent="-514350">
              <a:buAutoNum type="arabicPeriod" startAt="7"/>
            </a:pPr>
            <a:r>
              <a:rPr lang="en-US" sz="3200" dirty="0" smtClean="0"/>
              <a:t>Minimize link length and link crossings</a:t>
            </a:r>
          </a:p>
          <a:p>
            <a:pPr marL="628650" indent="-514350">
              <a:buAutoNum type="arabicPeriod" startAt="7"/>
            </a:pPr>
            <a:endParaRPr lang="en-US" sz="3200" dirty="0"/>
          </a:p>
          <a:p>
            <a:pPr marL="628650" indent="-514350">
              <a:buAutoNum type="arabicPeriod" startAt="7"/>
            </a:pPr>
            <a:r>
              <a:rPr lang="en-US" sz="3200" dirty="0" smtClean="0"/>
              <a:t>Good continuation (a consistent flow to the information) vertically oriented flow.</a:t>
            </a:r>
          </a:p>
          <a:p>
            <a:pPr marL="628650" indent="-514350">
              <a:buAutoNum type="arabicPeriod" startAt="7"/>
            </a:pPr>
            <a:endParaRPr lang="en-US" sz="3200" dirty="0"/>
          </a:p>
          <a:p>
            <a:pPr marL="628650" indent="-514350">
              <a:buAutoNum type="arabicPeriod" startAt="7"/>
            </a:pPr>
            <a:r>
              <a:rPr lang="en-US" sz="3200" dirty="0" smtClean="0"/>
              <a:t>Simple use of color to indicate link or node type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/>
          </a:p>
          <a:p>
            <a:pPr marL="628650" indent="-514350">
              <a:buFont typeface="+mj-lt"/>
              <a:buAutoNum type="arabicPeriod"/>
            </a:pPr>
            <a:endParaRPr lang="en-US" sz="3200" dirty="0" smtClean="0"/>
          </a:p>
          <a:p>
            <a:pPr marL="628650" indent="-514350">
              <a:buFont typeface="+mj-lt"/>
              <a:buAutoNum type="arabicPeriod"/>
            </a:pPr>
            <a:endParaRPr lang="en-US" sz="3200" dirty="0"/>
          </a:p>
          <a:p>
            <a:pPr marL="628650" indent="-514350">
              <a:buFont typeface="+mj-lt"/>
              <a:buAutoNum type="arabicPeriod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524000"/>
            <a:ext cx="2895600" cy="486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367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Map Design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AutoNum type="arabicPeriod" startAt="10"/>
            </a:pPr>
            <a:r>
              <a:rPr lang="en-US" sz="3200" dirty="0" smtClean="0"/>
              <a:t>Help user maintain a sense of context      while viewing details (either smooth zooming and panning or focus + context views)</a:t>
            </a:r>
          </a:p>
          <a:p>
            <a:pPr marL="628650" indent="-514350">
              <a:buAutoNum type="arabicPeriod" startAt="10"/>
            </a:pPr>
            <a:endParaRPr lang="en-US" sz="3200" dirty="0" smtClean="0"/>
          </a:p>
          <a:p>
            <a:pPr marL="628650" indent="-514350">
              <a:buAutoNum type="arabicPeriod" startAt="10"/>
            </a:pPr>
            <a:r>
              <a:rPr lang="en-US" sz="3200" dirty="0" smtClean="0"/>
              <a:t>Start with an overview (Overview first, zoom and filter, details on demand)</a:t>
            </a:r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42553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Visualization Software</a:t>
            </a:r>
          </a:p>
          <a:p>
            <a:pPr lvl="1"/>
            <a:r>
              <a:rPr lang="en-US" sz="3000" dirty="0" smtClean="0"/>
              <a:t>Java Applet</a:t>
            </a:r>
          </a:p>
          <a:p>
            <a:pPr lvl="2"/>
            <a:r>
              <a:rPr lang="en-US" sz="2800" dirty="0" smtClean="0"/>
              <a:t>ZVTM (</a:t>
            </a:r>
            <a:r>
              <a:rPr lang="en-US" sz="2800" dirty="0" err="1" smtClean="0"/>
              <a:t>Zoomable</a:t>
            </a:r>
            <a:r>
              <a:rPr lang="en-US" sz="2800" dirty="0" smtClean="0"/>
              <a:t> Visualization Transformation Machine)</a:t>
            </a:r>
          </a:p>
          <a:p>
            <a:pPr lvl="2"/>
            <a:r>
              <a:rPr lang="en-US" sz="2800" strike="sngStrike" dirty="0" smtClean="0"/>
              <a:t>Graph </a:t>
            </a:r>
            <a:r>
              <a:rPr lang="en-US" sz="2800" strike="sngStrike" dirty="0" err="1" smtClean="0"/>
              <a:t>Viz</a:t>
            </a:r>
            <a:r>
              <a:rPr lang="en-US" sz="2800" strike="sngStrike" dirty="0" smtClean="0"/>
              <a:t> </a:t>
            </a:r>
            <a:r>
              <a:rPr lang="en-US" sz="2800" dirty="0" smtClean="0"/>
              <a:t>(Graph Class)</a:t>
            </a:r>
            <a:endParaRPr lang="en-US" sz="2800" strike="sngStrike" dirty="0" smtClean="0"/>
          </a:p>
          <a:p>
            <a:r>
              <a:rPr lang="en-US" sz="3200" dirty="0" smtClean="0"/>
              <a:t>Content</a:t>
            </a:r>
          </a:p>
          <a:p>
            <a:pPr lvl="1"/>
            <a:r>
              <a:rPr lang="en-US" sz="3000" dirty="0" smtClean="0"/>
              <a:t>XML for the Concept Map</a:t>
            </a:r>
          </a:p>
          <a:p>
            <a:pPr lvl="1"/>
            <a:r>
              <a:rPr lang="en-US" sz="3000" dirty="0" smtClean="0"/>
              <a:t>HTML for the content pages</a:t>
            </a:r>
            <a:endParaRPr lang="en-US" sz="3000" dirty="0"/>
          </a:p>
        </p:txBody>
      </p:sp>
      <p:sp>
        <p:nvSpPr>
          <p:cNvPr id="4" name="Octagon 3"/>
          <p:cNvSpPr/>
          <p:nvPr/>
        </p:nvSpPr>
        <p:spPr>
          <a:xfrm>
            <a:off x="8686800" y="6400800"/>
            <a:ext cx="304800" cy="304800"/>
          </a:xfrm>
          <a:prstGeom prst="oct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Pilot Testing and Debuggin</a:t>
            </a:r>
            <a:r>
              <a:rPr lang="en-US" sz="3000" dirty="0" smtClean="0"/>
              <a:t>g</a:t>
            </a:r>
          </a:p>
          <a:p>
            <a:pPr lvl="1"/>
            <a:r>
              <a:rPr lang="en-US" sz="3000" dirty="0" smtClean="0"/>
              <a:t>Spring 2012, Summer 2012</a:t>
            </a:r>
          </a:p>
          <a:p>
            <a:endParaRPr lang="en-US" sz="3200" dirty="0"/>
          </a:p>
          <a:p>
            <a:r>
              <a:rPr lang="en-US" sz="3200" dirty="0" smtClean="0"/>
              <a:t>Formal Evaluation </a:t>
            </a:r>
          </a:p>
          <a:p>
            <a:pPr lvl="1"/>
            <a:r>
              <a:rPr lang="en-US" sz="3000" dirty="0" smtClean="0"/>
              <a:t>Fall 2012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Evaluate conceptual understanding</a:t>
            </a:r>
          </a:p>
          <a:p>
            <a:pPr lvl="1"/>
            <a:r>
              <a:rPr lang="en-US" sz="3000" dirty="0" smtClean="0"/>
              <a:t>Evaluate student usage patterns</a:t>
            </a:r>
          </a:p>
          <a:p>
            <a:pPr lvl="1"/>
            <a:r>
              <a:rPr lang="en-US" sz="3000" dirty="0" smtClean="0"/>
              <a:t>Evaluate student opinions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4166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Theory Driven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Start by looking at the relevant literature on how people learn.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/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Come up with a list of design goals informed by the education literature.</a:t>
            </a:r>
          </a:p>
          <a:p>
            <a:pPr marL="628650" indent="-514350">
              <a:buFont typeface="+mj-lt"/>
              <a:buAutoNum type="arabicPeriod"/>
            </a:pPr>
            <a:endParaRPr lang="en-US" sz="3200" dirty="0"/>
          </a:p>
          <a:p>
            <a:pPr marL="628650" indent="-514350">
              <a:buFont typeface="+mj-lt"/>
              <a:buAutoNum type="arabicPeriod"/>
            </a:pPr>
            <a:r>
              <a:rPr lang="en-US" sz="3200" dirty="0" smtClean="0"/>
              <a:t>Build software to match the goals.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2477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Evaluating Conceptual Understanding</a:t>
            </a:r>
          </a:p>
          <a:p>
            <a:endParaRPr lang="en-US" sz="3600" dirty="0"/>
          </a:p>
          <a:p>
            <a:pPr lvl="1"/>
            <a:r>
              <a:rPr lang="en-US" sz="3400" dirty="0" smtClean="0"/>
              <a:t>Statics Concept Inventory (</a:t>
            </a:r>
            <a:r>
              <a:rPr lang="en-US" sz="3600" dirty="0" err="1" smtClean="0"/>
              <a:t>Steif</a:t>
            </a:r>
            <a:r>
              <a:rPr lang="en-US" sz="3600" dirty="0" smtClean="0"/>
              <a:t> </a:t>
            </a:r>
            <a:r>
              <a:rPr lang="en-US" sz="3600" dirty="0"/>
              <a:t>&amp; </a:t>
            </a:r>
            <a:r>
              <a:rPr lang="en-US" sz="3600" dirty="0" err="1"/>
              <a:t>Dantzler</a:t>
            </a:r>
            <a:r>
              <a:rPr lang="en-US" sz="3600" dirty="0"/>
              <a:t>, 2005)</a:t>
            </a:r>
          </a:p>
          <a:p>
            <a:pPr marL="411480" lvl="1" indent="0">
              <a:buNone/>
            </a:pPr>
            <a:endParaRPr lang="en-US" sz="3400" dirty="0"/>
          </a:p>
          <a:p>
            <a:pPr lvl="1"/>
            <a:r>
              <a:rPr lang="en-US" sz="3400" dirty="0" smtClean="0"/>
              <a:t>Problem Sets and Observations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136948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76200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445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Ausubel, D. P. (1960). The Use of Advance Organizers in the Learning and Retention of Meaningful Verbal Material. </a:t>
            </a:r>
            <a:r>
              <a:rPr lang="en-US" i="1" dirty="0"/>
              <a:t>Journal of Educational Psychology</a:t>
            </a:r>
            <a:r>
              <a:rPr lang="en-US" dirty="0"/>
              <a:t>, </a:t>
            </a:r>
            <a:r>
              <a:rPr lang="en-US" i="1" dirty="0"/>
              <a:t>51</a:t>
            </a:r>
            <a:r>
              <a:rPr lang="en-US" dirty="0"/>
              <a:t>(5), 267–272.</a:t>
            </a:r>
          </a:p>
          <a:p>
            <a:r>
              <a:rPr lang="en-US" dirty="0"/>
              <a:t>Ausubel, D. P. (1968). </a:t>
            </a:r>
            <a:r>
              <a:rPr lang="en-US" i="1" dirty="0"/>
              <a:t>Educational Psychology; a Cognitive View</a:t>
            </a:r>
            <a:r>
              <a:rPr lang="en-US" dirty="0"/>
              <a:t>. New York, NY: Holt, Rinehart and Winston.</a:t>
            </a:r>
          </a:p>
          <a:p>
            <a:r>
              <a:rPr lang="en-US" dirty="0"/>
              <a:t>Ausubel, D. P., &amp; Fitzgerald, D. (1961). The Role of Discriminability in Meaningful Learning and Retention. </a:t>
            </a:r>
            <a:r>
              <a:rPr lang="en-US" i="1" dirty="0"/>
              <a:t>Journal of Educational Psychology</a:t>
            </a:r>
            <a:r>
              <a:rPr lang="en-US" dirty="0"/>
              <a:t>, </a:t>
            </a:r>
            <a:r>
              <a:rPr lang="en-US" i="1" dirty="0"/>
              <a:t>52</a:t>
            </a:r>
            <a:r>
              <a:rPr lang="en-US" dirty="0"/>
              <a:t>(5), 266–274.</a:t>
            </a:r>
          </a:p>
          <a:p>
            <a:r>
              <a:rPr lang="en-US" dirty="0"/>
              <a:t>Ausubel, D. P., &amp; Fitzgerald, D. (1962). Organizer, General Background, and Antecedent Learning Variables in Sequential Verbal Learning. </a:t>
            </a:r>
            <a:r>
              <a:rPr lang="en-US" i="1" dirty="0"/>
              <a:t>Journal of Educational Psychology</a:t>
            </a:r>
            <a:r>
              <a:rPr lang="en-US" dirty="0"/>
              <a:t>, </a:t>
            </a:r>
            <a:r>
              <a:rPr lang="en-US" i="1" dirty="0"/>
              <a:t>53</a:t>
            </a:r>
            <a:r>
              <a:rPr lang="en-US" dirty="0"/>
              <a:t>(6), 243–249.</a:t>
            </a:r>
          </a:p>
          <a:p>
            <a:r>
              <a:rPr lang="en-US" dirty="0"/>
              <a:t>Ausubel, D. P., &amp; Youssef, M. (1963). Role of Discriminability in Meaningful Paralleled Learning. </a:t>
            </a:r>
            <a:r>
              <a:rPr lang="en-US" i="1" dirty="0"/>
              <a:t>Journal of Educational Psychology</a:t>
            </a:r>
            <a:r>
              <a:rPr lang="en-US" dirty="0"/>
              <a:t>, </a:t>
            </a:r>
            <a:r>
              <a:rPr lang="en-US" i="1" dirty="0"/>
              <a:t>54</a:t>
            </a:r>
            <a:r>
              <a:rPr lang="en-US" dirty="0"/>
              <a:t>(6), 331–336.</a:t>
            </a:r>
          </a:p>
          <a:p>
            <a:r>
              <a:rPr lang="en-US" dirty="0"/>
              <a:t>Blankenship, J., &amp; </a:t>
            </a:r>
            <a:r>
              <a:rPr lang="en-US" dirty="0" err="1"/>
              <a:t>Dansereau</a:t>
            </a:r>
            <a:r>
              <a:rPr lang="en-US" dirty="0"/>
              <a:t>, D. (2000). The Effect of Animated Node-Link Displays on Information Recall. </a:t>
            </a:r>
            <a:r>
              <a:rPr lang="en-US" i="1" dirty="0"/>
              <a:t>The Journal of Experimental Education</a:t>
            </a:r>
            <a:r>
              <a:rPr lang="en-US" dirty="0"/>
              <a:t>, </a:t>
            </a:r>
            <a:r>
              <a:rPr lang="en-US" i="1" dirty="0"/>
              <a:t>68</a:t>
            </a:r>
            <a:r>
              <a:rPr lang="en-US" dirty="0"/>
              <a:t>(4), 293–308.</a:t>
            </a:r>
          </a:p>
          <a:p>
            <a:r>
              <a:rPr lang="en-US" dirty="0" err="1"/>
              <a:t>Luiten</a:t>
            </a:r>
            <a:r>
              <a:rPr lang="en-US" dirty="0"/>
              <a:t>, J., Ames, W., &amp; Ackerson, G. (1980). A Meta-analysis of the Effects of Advance Organizers on Learning and Retention. </a:t>
            </a:r>
            <a:r>
              <a:rPr lang="en-US" i="1" dirty="0"/>
              <a:t>American Educational Research Journal</a:t>
            </a:r>
            <a:r>
              <a:rPr lang="en-US" dirty="0"/>
              <a:t>, </a:t>
            </a:r>
            <a:r>
              <a:rPr lang="en-US" i="1" dirty="0"/>
              <a:t>17</a:t>
            </a:r>
            <a:r>
              <a:rPr lang="en-US" dirty="0"/>
              <a:t>(2), 211 –218.</a:t>
            </a:r>
          </a:p>
          <a:p>
            <a:r>
              <a:rPr lang="en-US" dirty="0"/>
              <a:t>Miller, G. A. (1956). The Magical Number Seven, Plus or Minus Two: Some Limits On Our Capacity For Processing Information. </a:t>
            </a:r>
            <a:r>
              <a:rPr lang="en-US" i="1" dirty="0"/>
              <a:t>Psychological Review</a:t>
            </a:r>
            <a:r>
              <a:rPr lang="en-US" dirty="0"/>
              <a:t>, </a:t>
            </a:r>
            <a:r>
              <a:rPr lang="en-US" i="1" dirty="0"/>
              <a:t>63</a:t>
            </a:r>
            <a:r>
              <a:rPr lang="en-US" dirty="0"/>
              <a:t>(2), 81–97.</a:t>
            </a:r>
          </a:p>
          <a:p>
            <a:r>
              <a:rPr lang="en-US" dirty="0"/>
              <a:t>Novak, J. D. (2010). </a:t>
            </a:r>
            <a:r>
              <a:rPr lang="en-US" i="1" dirty="0"/>
              <a:t>Learning, Creating, and Using Knowledge: Concept Maps as Facilitative Tools in Schools and Corporations</a:t>
            </a:r>
            <a:r>
              <a:rPr lang="en-US" dirty="0"/>
              <a:t>. New York, NY: Taylor &amp; Francis.</a:t>
            </a:r>
          </a:p>
          <a:p>
            <a:r>
              <a:rPr lang="en-US" dirty="0"/>
              <a:t>Novak, J. D., &amp; </a:t>
            </a:r>
            <a:r>
              <a:rPr lang="en-US" dirty="0" err="1"/>
              <a:t>Cañas</a:t>
            </a:r>
            <a:r>
              <a:rPr lang="en-US" dirty="0"/>
              <a:t>, A. J. (2008). </a:t>
            </a:r>
            <a:r>
              <a:rPr lang="en-US" i="1" dirty="0"/>
              <a:t>The Theory Underlying Concept Maps and How to Construct and Use Them</a:t>
            </a:r>
            <a:r>
              <a:rPr lang="en-US" dirty="0"/>
              <a:t> (Technical Report No. </a:t>
            </a:r>
            <a:r>
              <a:rPr lang="en-US" dirty="0" err="1"/>
              <a:t>Cmap</a:t>
            </a:r>
            <a:r>
              <a:rPr lang="en-US" dirty="0"/>
              <a:t> Tools 2006-01 Rev 01-2008).</a:t>
            </a:r>
          </a:p>
          <a:p>
            <a:r>
              <a:rPr lang="en-US" dirty="0" err="1"/>
              <a:t>Paas</a:t>
            </a:r>
            <a:r>
              <a:rPr lang="en-US" dirty="0"/>
              <a:t>, F., </a:t>
            </a:r>
            <a:r>
              <a:rPr lang="en-US" dirty="0" err="1"/>
              <a:t>Renkl</a:t>
            </a:r>
            <a:r>
              <a:rPr lang="en-US" dirty="0"/>
              <a:t>, A., &amp; </a:t>
            </a:r>
            <a:r>
              <a:rPr lang="en-US" dirty="0" err="1"/>
              <a:t>Sweller</a:t>
            </a:r>
            <a:r>
              <a:rPr lang="en-US" dirty="0"/>
              <a:t>, J. (2004). Cognitive Load Theory: Instructional Implications of the Interaction Between Information Structures and Cognitive Architecture. </a:t>
            </a:r>
            <a:r>
              <a:rPr lang="en-US" i="1" dirty="0"/>
              <a:t>Instructional Science</a:t>
            </a:r>
            <a:r>
              <a:rPr lang="en-US" dirty="0"/>
              <a:t>, </a:t>
            </a:r>
            <a:r>
              <a:rPr lang="en-US" i="1" dirty="0"/>
              <a:t>32</a:t>
            </a:r>
            <a:r>
              <a:rPr lang="en-US" dirty="0"/>
              <a:t>(1/2), 1–8.</a:t>
            </a:r>
          </a:p>
          <a:p>
            <a:r>
              <a:rPr lang="en-US" dirty="0" err="1"/>
              <a:t>Steif</a:t>
            </a:r>
            <a:r>
              <a:rPr lang="en-US" dirty="0"/>
              <a:t>, P. S., &amp; </a:t>
            </a:r>
            <a:r>
              <a:rPr lang="en-US" dirty="0" err="1"/>
              <a:t>Dantzler</a:t>
            </a:r>
            <a:r>
              <a:rPr lang="en-US" dirty="0"/>
              <a:t>, J. A. (2005). A Statics Concept Inventory: Development and Psychometric Analysis. </a:t>
            </a:r>
            <a:r>
              <a:rPr lang="en-US" i="1" dirty="0"/>
              <a:t>Journal of Engineering Education</a:t>
            </a:r>
            <a:r>
              <a:rPr lang="en-US" dirty="0"/>
              <a:t>, </a:t>
            </a:r>
            <a:r>
              <a:rPr lang="en-US" i="1" dirty="0"/>
              <a:t>94</a:t>
            </a:r>
            <a:r>
              <a:rPr lang="en-US" dirty="0"/>
              <a:t>(4), 363–372.</a:t>
            </a:r>
          </a:p>
          <a:p>
            <a:r>
              <a:rPr lang="en-US" dirty="0" err="1"/>
              <a:t>Sweller</a:t>
            </a:r>
            <a:r>
              <a:rPr lang="en-US" dirty="0"/>
              <a:t>, J. (1988). Cognitive Load During Problem Solving: Effects on Learning. </a:t>
            </a:r>
            <a:r>
              <a:rPr lang="en-US" i="1" dirty="0"/>
              <a:t>Cognitive Science</a:t>
            </a:r>
            <a:r>
              <a:rPr lang="en-US" dirty="0"/>
              <a:t>, </a:t>
            </a:r>
            <a:r>
              <a:rPr lang="en-US" i="1" dirty="0"/>
              <a:t>12</a:t>
            </a:r>
            <a:r>
              <a:rPr lang="en-US" dirty="0"/>
              <a:t>(2), 257–285.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9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Focus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4384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Macro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Micro</a:t>
            </a:r>
            <a:endParaRPr lang="en-US" sz="3200" dirty="0"/>
          </a:p>
        </p:txBody>
      </p:sp>
      <p:sp>
        <p:nvSpPr>
          <p:cNvPr id="4" name="Up-Down Arrow 3"/>
          <p:cNvSpPr/>
          <p:nvPr/>
        </p:nvSpPr>
        <p:spPr>
          <a:xfrm>
            <a:off x="2057400" y="1447800"/>
            <a:ext cx="1219200" cy="5029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62400" y="1295400"/>
            <a:ext cx="43434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FF0000"/>
                </a:solidFill>
              </a:rPr>
              <a:t>How will the user find/navigate the information?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 will I string the information togethe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/>
          </a:p>
          <a:p>
            <a:r>
              <a:rPr lang="en-US" sz="2400" dirty="0" smtClean="0"/>
              <a:t>What types of presentations and/or interactive elements do I </a:t>
            </a:r>
            <a:r>
              <a:rPr lang="en-US" sz="2400" dirty="0" smtClean="0"/>
              <a:t>need to include to get an idea </a:t>
            </a:r>
            <a:r>
              <a:rPr lang="en-US" sz="2400" dirty="0" smtClean="0"/>
              <a:t>across</a:t>
            </a:r>
            <a:endParaRPr lang="en-US" sz="2400" dirty="0"/>
          </a:p>
          <a:p>
            <a:r>
              <a:rPr lang="en-US" sz="2400" dirty="0" smtClean="0"/>
              <a:t>How much “interactivity” should I have?</a:t>
            </a:r>
          </a:p>
          <a:p>
            <a:r>
              <a:rPr lang="en-US" sz="2400" dirty="0" smtClean="0"/>
              <a:t>Do I include just narration or narration and text with multimedia?</a:t>
            </a:r>
          </a:p>
          <a:p>
            <a:pPr marL="114300" indent="0">
              <a:buFont typeface="Aria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691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Conceptual Understanding (Meaningful Learning)</a:t>
            </a:r>
          </a:p>
          <a:p>
            <a:pPr lvl="1"/>
            <a:r>
              <a:rPr lang="en-US" sz="2600" dirty="0" smtClean="0"/>
              <a:t>More than simple recall (procedural / declarative knowledge)</a:t>
            </a:r>
            <a:endParaRPr lang="en-US" sz="2600" dirty="0"/>
          </a:p>
          <a:p>
            <a:pPr lvl="1"/>
            <a:endParaRPr lang="en-US" sz="2600" dirty="0" smtClean="0"/>
          </a:p>
          <a:p>
            <a:pPr lvl="1"/>
            <a:r>
              <a:rPr lang="en-US" sz="2400" dirty="0" smtClean="0"/>
              <a:t>Both procedural / declarative knowledge and conceptual understanding allow for efficiency (ability to perform routine tasks quickly and accurately) </a:t>
            </a:r>
            <a:endParaRPr lang="en-US" sz="2400" dirty="0"/>
          </a:p>
          <a:p>
            <a:pPr lvl="1"/>
            <a:r>
              <a:rPr lang="en-US" sz="2400" dirty="0" smtClean="0"/>
              <a:t>Conceptual understanding allows for improvisation and innovation (better solvers of novel problems)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4178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428750" y="3228703"/>
            <a:ext cx="5772150" cy="40059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4038600" y="838200"/>
            <a:ext cx="381000" cy="5181600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58349" y="2979003"/>
            <a:ext cx="186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Reception Learning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6896100" y="2971800"/>
            <a:ext cx="186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Discovery Learning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241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Meaningful Learning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7900" y="61677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Rote Learning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28750" y="2290465"/>
            <a:ext cx="1123950" cy="3724869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a Textbook or Listening to a Lecture</a:t>
            </a:r>
          </a:p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28750" y="5029200"/>
            <a:ext cx="1123950" cy="986135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the Times Tables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52700" y="1828800"/>
            <a:ext cx="1219200" cy="19812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Solving Homework Problems with a Textbook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71900" y="815548"/>
            <a:ext cx="1219200" cy="2156252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 Based Learning with a Facilitator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29300" y="3429000"/>
            <a:ext cx="1371600" cy="2590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Trial and Error Problem Solving (Tinkering)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67300" y="838200"/>
            <a:ext cx="2133600" cy="21336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Scientific Research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1800" y="6398567"/>
            <a:ext cx="161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(Ausubel 1968)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6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-Right Arrow 3"/>
          <p:cNvSpPr/>
          <p:nvPr/>
        </p:nvSpPr>
        <p:spPr>
          <a:xfrm>
            <a:off x="1428750" y="3228703"/>
            <a:ext cx="5772150" cy="400594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flipV="1">
            <a:off x="3009900" y="2333897"/>
            <a:ext cx="304800" cy="1018903"/>
          </a:xfrm>
          <a:prstGeom prst="downArrow">
            <a:avLst/>
          </a:prstGeom>
          <a:solidFill>
            <a:srgbClr val="FF0000">
              <a:alpha val="35000"/>
            </a:srgbClr>
          </a:solidFill>
          <a:ln>
            <a:solidFill>
              <a:srgbClr val="FF0000">
                <a:alpha val="4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flipV="1">
            <a:off x="1838325" y="3124200"/>
            <a:ext cx="304800" cy="1524000"/>
          </a:xfrm>
          <a:prstGeom prst="downArrow">
            <a:avLst/>
          </a:prstGeom>
          <a:solidFill>
            <a:srgbClr val="FF0000">
              <a:alpha val="35000"/>
            </a:srgbClr>
          </a:solidFill>
          <a:ln>
            <a:solidFill>
              <a:srgbClr val="FF0000">
                <a:alpha val="4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-Down Arrow 4"/>
          <p:cNvSpPr/>
          <p:nvPr/>
        </p:nvSpPr>
        <p:spPr>
          <a:xfrm>
            <a:off x="4038600" y="838200"/>
            <a:ext cx="381000" cy="5181600"/>
          </a:xfrm>
          <a:prstGeom prst="up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58349" y="2979003"/>
            <a:ext cx="186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Reception Learning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6896100" y="2971800"/>
            <a:ext cx="1866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Discovery Learning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241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Meaningful Learning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7900" y="6167735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Rote Learning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28750" y="2290465"/>
            <a:ext cx="1123950" cy="3724869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Reading a Textbook or Listening to a Lecture</a:t>
            </a:r>
          </a:p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28750" y="5029200"/>
            <a:ext cx="1123950" cy="986135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the Times Tables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52700" y="1828800"/>
            <a:ext cx="1219200" cy="19812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Solving Homework Problems with a Textbook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771900" y="815548"/>
            <a:ext cx="1219200" cy="2156252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 Based Learning with a Facilitator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29300" y="3429000"/>
            <a:ext cx="1371600" cy="25908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Trial and Error Problem Solving (Tinkering)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67300" y="838200"/>
            <a:ext cx="2133600" cy="2133600"/>
          </a:xfrm>
          <a:prstGeom prst="round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Scientific Research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06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An overview of the information to be presented.</a:t>
            </a:r>
          </a:p>
          <a:p>
            <a:pPr lvl="1"/>
            <a:r>
              <a:rPr lang="en-US" sz="2600" dirty="0" smtClean="0"/>
              <a:t>High level of abstraction.</a:t>
            </a:r>
          </a:p>
          <a:p>
            <a:pPr lvl="1"/>
            <a:r>
              <a:rPr lang="en-US" sz="2600" dirty="0" smtClean="0"/>
              <a:t>Presented before detailed instruction.</a:t>
            </a:r>
          </a:p>
          <a:p>
            <a:pPr lvl="1"/>
            <a:r>
              <a:rPr lang="en-US" sz="2600" dirty="0" smtClean="0"/>
              <a:t>In language that can be understood by novices.</a:t>
            </a:r>
          </a:p>
          <a:p>
            <a:pPr lvl="1"/>
            <a:r>
              <a:rPr lang="en-US" sz="2600" dirty="0" smtClean="0"/>
              <a:t>Build up from the learners prior knowledge if possible.</a:t>
            </a:r>
          </a:p>
          <a:p>
            <a:pPr lvl="1"/>
            <a:endParaRPr lang="en-US" sz="2600" dirty="0"/>
          </a:p>
          <a:p>
            <a:r>
              <a:rPr lang="en-US" sz="2800" dirty="0" smtClean="0"/>
              <a:t>Shown to have a small but statistically significant effect on meaningful reception learning.</a:t>
            </a:r>
          </a:p>
          <a:p>
            <a:pPr lvl="1"/>
            <a:r>
              <a:rPr lang="en-US" sz="2600" dirty="0" smtClean="0"/>
              <a:t>(</a:t>
            </a:r>
            <a:r>
              <a:rPr lang="en-US" sz="2600" dirty="0"/>
              <a:t>Ausubel, 1960; Ausubel &amp; Fitzgerald, 1961, 1962; Ausubel &amp; Youssef, 1963; </a:t>
            </a:r>
            <a:r>
              <a:rPr lang="en-US" sz="2600" dirty="0" err="1"/>
              <a:t>Luiten</a:t>
            </a:r>
            <a:r>
              <a:rPr lang="en-US" sz="2600" dirty="0"/>
              <a:t>, Ames, &amp; Ackerson, 1980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0781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Concept maps were originally developed in the 1970’s to diagram what children did and did not know </a:t>
            </a:r>
            <a:r>
              <a:rPr lang="en-US" sz="2800" dirty="0"/>
              <a:t>(Novak &amp; </a:t>
            </a:r>
            <a:r>
              <a:rPr lang="en-US" sz="2800" dirty="0" err="1"/>
              <a:t>Cañas</a:t>
            </a:r>
            <a:r>
              <a:rPr lang="en-US" sz="2800" dirty="0"/>
              <a:t>, 2008</a:t>
            </a:r>
            <a:r>
              <a:rPr lang="en-US" sz="2800" dirty="0" smtClean="0"/>
              <a:t>).</a:t>
            </a:r>
          </a:p>
          <a:p>
            <a:pPr lvl="1"/>
            <a:r>
              <a:rPr lang="en-US" sz="2600" dirty="0" smtClean="0"/>
              <a:t>Meant to be a graphical representation of a person’s cognitive schemas</a:t>
            </a:r>
          </a:p>
          <a:p>
            <a:pPr lvl="1"/>
            <a:r>
              <a:rPr lang="en-US" sz="2600" dirty="0" smtClean="0"/>
              <a:t>Node-Link diagrams consisting of…</a:t>
            </a:r>
          </a:p>
          <a:p>
            <a:pPr lvl="2"/>
            <a:r>
              <a:rPr lang="en-US" sz="2400" dirty="0" smtClean="0"/>
              <a:t>Concepts (nodes)</a:t>
            </a:r>
          </a:p>
          <a:p>
            <a:pPr lvl="3"/>
            <a:r>
              <a:rPr lang="en-US" sz="2200" dirty="0" smtClean="0"/>
              <a:t>A perceived set of regularities in the world</a:t>
            </a:r>
          </a:p>
          <a:p>
            <a:pPr lvl="2"/>
            <a:r>
              <a:rPr lang="en-US" sz="2400" dirty="0" smtClean="0"/>
              <a:t>Propositions (two directly linked nodes)</a:t>
            </a:r>
          </a:p>
          <a:p>
            <a:pPr lvl="3"/>
            <a:r>
              <a:rPr lang="en-US" sz="2200" dirty="0" smtClean="0"/>
              <a:t>A perceived relationship between two concepts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66771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751</TotalTime>
  <Words>1633</Words>
  <Application>Microsoft Office PowerPoint</Application>
  <PresentationFormat>On-screen Show (4:3)</PresentationFormat>
  <Paragraphs>216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The Adaptive Concept Map</vt:lpstr>
      <vt:lpstr>Motivation</vt:lpstr>
      <vt:lpstr>Learning Theory Driven Design</vt:lpstr>
      <vt:lpstr>What to Focus On?</vt:lpstr>
      <vt:lpstr>The Goal</vt:lpstr>
      <vt:lpstr>PowerPoint Presentation</vt:lpstr>
      <vt:lpstr>PowerPoint Presentation</vt:lpstr>
      <vt:lpstr>Advance Organizers</vt:lpstr>
      <vt:lpstr>Concept Maps</vt:lpstr>
      <vt:lpstr>PowerPoint Presentation</vt:lpstr>
      <vt:lpstr>Concept Maps, as Advance Organizers</vt:lpstr>
      <vt:lpstr>Concept Maps, as Advance Organizers</vt:lpstr>
      <vt:lpstr>Map Shock</vt:lpstr>
      <vt:lpstr>PowerPoint Presentation</vt:lpstr>
      <vt:lpstr>Current Solutions to Map Shock</vt:lpstr>
      <vt:lpstr>What Causes Map Shock?</vt:lpstr>
      <vt:lpstr>What Causes Map Shock?</vt:lpstr>
      <vt:lpstr>Cognitive Load Theory</vt:lpstr>
      <vt:lpstr>Cognitive Load Theory</vt:lpstr>
      <vt:lpstr>Cognitive Load Theory</vt:lpstr>
      <vt:lpstr>Cognitive Load Theory</vt:lpstr>
      <vt:lpstr>Back to Map Shock</vt:lpstr>
      <vt:lpstr>Information Visualization</vt:lpstr>
      <vt:lpstr>Adaptive Map Design Goals</vt:lpstr>
      <vt:lpstr>Adaptive Map Design Goals</vt:lpstr>
      <vt:lpstr>Adaptive Map Design Goals</vt:lpstr>
      <vt:lpstr>Adaptive Map Design Goals</vt:lpstr>
      <vt:lpstr>Implementation</vt:lpstr>
      <vt:lpstr>Evaluation</vt:lpstr>
      <vt:lpstr>Evaluation</vt:lpstr>
      <vt:lpstr>Questions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Adaptive Concept Map</dc:title>
  <dc:creator>ENGE Administrator</dc:creator>
  <cp:lastModifiedBy>ENGE Administrator</cp:lastModifiedBy>
  <cp:revision>29</cp:revision>
  <dcterms:created xsi:type="dcterms:W3CDTF">2012-04-23T21:36:57Z</dcterms:created>
  <dcterms:modified xsi:type="dcterms:W3CDTF">2012-04-24T19:55:58Z</dcterms:modified>
</cp:coreProperties>
</file>