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72" r:id="rId5"/>
    <p:sldId id="262" r:id="rId6"/>
    <p:sldId id="259" r:id="rId7"/>
    <p:sldId id="260" r:id="rId8"/>
    <p:sldId id="261" r:id="rId9"/>
    <p:sldId id="263" r:id="rId10"/>
    <p:sldId id="264" r:id="rId11"/>
    <p:sldId id="265" r:id="rId12"/>
    <p:sldId id="266" r:id="rId13"/>
    <p:sldId id="267" r:id="rId14"/>
    <p:sldId id="278" r:id="rId15"/>
    <p:sldId id="280" r:id="rId16"/>
    <p:sldId id="273" r:id="rId17"/>
    <p:sldId id="274" r:id="rId18"/>
    <p:sldId id="276" r:id="rId19"/>
    <p:sldId id="277" r:id="rId20"/>
    <p:sldId id="282" r:id="rId21"/>
    <p:sldId id="268" r:id="rId22"/>
    <p:sldId id="279" r:id="rId23"/>
    <p:sldId id="284" r:id="rId24"/>
    <p:sldId id="285" r:id="rId25"/>
    <p:sldId id="286" r:id="rId26"/>
    <p:sldId id="269" r:id="rId27"/>
    <p:sldId id="270" r:id="rId28"/>
    <p:sldId id="271" r:id="rId29"/>
    <p:sldId id="281" r:id="rId30"/>
    <p:sldId id="283" r:id="rId31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73" d="100"/>
          <a:sy n="73" d="100"/>
        </p:scale>
        <p:origin x="-129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BCCE6-0C74-4315-8288-3934F3F05D6E}" type="datetimeFigureOut">
              <a:rPr lang="ar-EG" smtClean="0"/>
              <a:t>27/05/1433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4DD4F-BD46-4896-9D91-02D6F2BC396C}" type="slidenum">
              <a:rPr lang="ar-EG" smtClean="0"/>
              <a:t>‹#›</a:t>
            </a:fld>
            <a:endParaRPr lang="ar-EG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BCCE6-0C74-4315-8288-3934F3F05D6E}" type="datetimeFigureOut">
              <a:rPr lang="ar-EG" smtClean="0"/>
              <a:t>27/05/1433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4DD4F-BD46-4896-9D91-02D6F2BC396C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BCCE6-0C74-4315-8288-3934F3F05D6E}" type="datetimeFigureOut">
              <a:rPr lang="ar-EG" smtClean="0"/>
              <a:t>27/05/1433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4DD4F-BD46-4896-9D91-02D6F2BC396C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BCCE6-0C74-4315-8288-3934F3F05D6E}" type="datetimeFigureOut">
              <a:rPr lang="ar-EG" smtClean="0"/>
              <a:t>27/05/1433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4DD4F-BD46-4896-9D91-02D6F2BC396C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BCCE6-0C74-4315-8288-3934F3F05D6E}" type="datetimeFigureOut">
              <a:rPr lang="ar-EG" smtClean="0"/>
              <a:t>27/05/1433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4DD4F-BD46-4896-9D91-02D6F2BC396C}" type="slidenum">
              <a:rPr lang="ar-EG" smtClean="0"/>
              <a:t>‹#›</a:t>
            </a:fld>
            <a:endParaRPr lang="ar-E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BCCE6-0C74-4315-8288-3934F3F05D6E}" type="datetimeFigureOut">
              <a:rPr lang="ar-EG" smtClean="0"/>
              <a:t>27/05/1433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4DD4F-BD46-4896-9D91-02D6F2BC396C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BCCE6-0C74-4315-8288-3934F3F05D6E}" type="datetimeFigureOut">
              <a:rPr lang="ar-EG" smtClean="0"/>
              <a:t>27/05/1433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4DD4F-BD46-4896-9D91-02D6F2BC396C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BCCE6-0C74-4315-8288-3934F3F05D6E}" type="datetimeFigureOut">
              <a:rPr lang="ar-EG" smtClean="0"/>
              <a:t>27/05/1433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4DD4F-BD46-4896-9D91-02D6F2BC396C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BCCE6-0C74-4315-8288-3934F3F05D6E}" type="datetimeFigureOut">
              <a:rPr lang="ar-EG" smtClean="0"/>
              <a:t>27/05/1433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4DD4F-BD46-4896-9D91-02D6F2BC396C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BCCE6-0C74-4315-8288-3934F3F05D6E}" type="datetimeFigureOut">
              <a:rPr lang="ar-EG" smtClean="0"/>
              <a:t>27/05/1433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4DD4F-BD46-4896-9D91-02D6F2BC396C}" type="slidenum">
              <a:rPr lang="ar-EG" smtClean="0"/>
              <a:t>‹#›</a:t>
            </a:fld>
            <a:endParaRPr lang="ar-EG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4ABCCE6-0C74-4315-8288-3934F3F05D6E}" type="datetimeFigureOut">
              <a:rPr lang="ar-EG" smtClean="0"/>
              <a:t>27/05/1433</a:t>
            </a:fld>
            <a:endParaRPr lang="ar-EG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9F4DD4F-BD46-4896-9D91-02D6F2BC396C}" type="slidenum">
              <a:rPr lang="ar-EG" smtClean="0"/>
              <a:t>‹#›</a:t>
            </a:fld>
            <a:endParaRPr lang="ar-E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4ABCCE6-0C74-4315-8288-3934F3F05D6E}" type="datetimeFigureOut">
              <a:rPr lang="ar-EG" smtClean="0"/>
              <a:t>27/05/1433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9F4DD4F-BD46-4896-9D91-02D6F2BC396C}" type="slidenum">
              <a:rPr lang="ar-EG" smtClean="0"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r" rtl="1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r" rtl="1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r" rtl="1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r" rtl="1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r" rtl="1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r" rtl="1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Document Markup Languages</a:t>
            </a:r>
            <a:endParaRPr lang="ar-E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Abdallah</a:t>
            </a:r>
            <a:r>
              <a:rPr lang="en-US" dirty="0" smtClean="0"/>
              <a:t> A Hassan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69832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>
              <a:buFont typeface="Wingdings" pitchFamily="2" charset="2"/>
              <a:buNone/>
            </a:pPr>
            <a:r>
              <a:rPr lang="en-US" dirty="0">
                <a:solidFill>
                  <a:srgbClr val="114FFB"/>
                </a:solidFill>
              </a:rPr>
              <a:t>&lt;HTML&gt;</a:t>
            </a:r>
          </a:p>
          <a:p>
            <a:pPr lvl="1" algn="l" rtl="0">
              <a:buFontTx/>
              <a:buNone/>
            </a:pPr>
            <a:r>
              <a:rPr lang="en-US" dirty="0">
                <a:solidFill>
                  <a:srgbClr val="114FFB"/>
                </a:solidFill>
              </a:rPr>
              <a:t>&lt;HEAD&gt;</a:t>
            </a:r>
          </a:p>
          <a:p>
            <a:pPr lvl="2" algn="l" rtl="0">
              <a:buFontTx/>
              <a:buNone/>
            </a:pPr>
            <a:r>
              <a:rPr lang="en-US" dirty="0" smtClean="0">
                <a:solidFill>
                  <a:srgbClr val="009C75"/>
                </a:solidFill>
              </a:rPr>
              <a:t>&lt;</a:t>
            </a:r>
            <a:r>
              <a:rPr lang="en-US" dirty="0">
                <a:solidFill>
                  <a:srgbClr val="009C75"/>
                </a:solidFill>
              </a:rPr>
              <a:t>TITLE&gt;Web page title&lt;/TITLE&gt;</a:t>
            </a:r>
          </a:p>
          <a:p>
            <a:pPr lvl="1" algn="l" rtl="0">
              <a:buFontTx/>
              <a:buNone/>
            </a:pPr>
            <a:r>
              <a:rPr lang="en-US" dirty="0">
                <a:solidFill>
                  <a:srgbClr val="114FFB"/>
                </a:solidFill>
              </a:rPr>
              <a:t>&lt;/HEAD&gt;</a:t>
            </a:r>
            <a:endParaRPr lang="en-US" dirty="0"/>
          </a:p>
          <a:p>
            <a:pPr lvl="1" algn="l" rtl="0">
              <a:buFontTx/>
              <a:buNone/>
            </a:pPr>
            <a:endParaRPr lang="en-US" sz="800" dirty="0"/>
          </a:p>
          <a:p>
            <a:pPr lvl="1" algn="l" rtl="0">
              <a:buFontTx/>
              <a:buNone/>
            </a:pPr>
            <a:r>
              <a:rPr lang="en-US" dirty="0">
                <a:solidFill>
                  <a:srgbClr val="114FFB"/>
                </a:solidFill>
              </a:rPr>
              <a:t>&lt;BODY&gt;</a:t>
            </a:r>
          </a:p>
          <a:p>
            <a:pPr lvl="1" algn="l" rtl="0">
              <a:buFontTx/>
              <a:buNone/>
            </a:pPr>
            <a:endParaRPr lang="en-US" dirty="0">
              <a:solidFill>
                <a:srgbClr val="114FFB"/>
              </a:solidFill>
            </a:endParaRPr>
          </a:p>
          <a:p>
            <a:pPr lvl="2" algn="l" rtl="0">
              <a:buFontTx/>
              <a:buNone/>
            </a:pPr>
            <a:r>
              <a:rPr lang="en-US" dirty="0"/>
              <a:t>marked-up text</a:t>
            </a:r>
          </a:p>
          <a:p>
            <a:pPr lvl="1" algn="l" rtl="0">
              <a:buFontTx/>
              <a:buNone/>
            </a:pPr>
            <a:endParaRPr lang="en-US" dirty="0"/>
          </a:p>
          <a:p>
            <a:pPr lvl="1" algn="l" rtl="0">
              <a:buFontTx/>
              <a:buNone/>
            </a:pPr>
            <a:r>
              <a:rPr lang="en-US" dirty="0">
                <a:solidFill>
                  <a:srgbClr val="114FFB"/>
                </a:solidFill>
              </a:rPr>
              <a:t>&lt;/BODY&gt;</a:t>
            </a:r>
            <a:endParaRPr lang="en-US" dirty="0"/>
          </a:p>
          <a:p>
            <a:pPr algn="l" rtl="0">
              <a:buFont typeface="Wingdings" pitchFamily="2" charset="2"/>
              <a:buNone/>
            </a:pPr>
            <a:r>
              <a:rPr lang="en-US" dirty="0">
                <a:solidFill>
                  <a:srgbClr val="114FFB"/>
                </a:solidFill>
              </a:rPr>
              <a:t>&lt;/HTML&gt;</a:t>
            </a:r>
            <a:endParaRPr lang="en-US" dirty="0"/>
          </a:p>
          <a:p>
            <a:pPr algn="l" rtl="0"/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51626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 </a:t>
            </a:r>
            <a:r>
              <a:rPr lang="en-US" dirty="0" smtClean="0"/>
              <a:t> Some HTML tags</a:t>
            </a:r>
            <a:endParaRPr lang="ar-EG" dirty="0"/>
          </a:p>
        </p:txBody>
      </p:sp>
      <p:sp>
        <p:nvSpPr>
          <p:cNvPr id="5" name="Rectangle 4"/>
          <p:cNvSpPr/>
          <p:nvPr/>
        </p:nvSpPr>
        <p:spPr>
          <a:xfrm>
            <a:off x="1043608" y="1700808"/>
            <a:ext cx="6768752" cy="14804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lnSpc>
                <a:spcPct val="90000"/>
              </a:lnSpc>
            </a:pPr>
            <a:r>
              <a:rPr lang="en-US" altLang="en-US" dirty="0"/>
              <a:t>&lt;</a:t>
            </a:r>
            <a:r>
              <a:rPr lang="en-US" dirty="0"/>
              <a:t>H1&gt;Level 1 Heading&lt;/H1&gt;                </a:t>
            </a:r>
            <a:r>
              <a:rPr lang="en-US" sz="2400" dirty="0"/>
              <a:t>Level 1 Heading</a:t>
            </a:r>
            <a:endParaRPr lang="en-US" dirty="0"/>
          </a:p>
          <a:p>
            <a:pPr algn="l" rtl="0">
              <a:lnSpc>
                <a:spcPct val="90000"/>
              </a:lnSpc>
              <a:spcBef>
                <a:spcPct val="10000"/>
              </a:spcBef>
            </a:pPr>
            <a:r>
              <a:rPr lang="en-US" dirty="0"/>
              <a:t>&lt;H2&gt;Level 2 Heading&lt;/H2&gt;                </a:t>
            </a:r>
            <a:r>
              <a:rPr lang="en-US" sz="2000" dirty="0"/>
              <a:t>Level 2 Heading</a:t>
            </a:r>
          </a:p>
          <a:p>
            <a:pPr algn="l" rtl="0">
              <a:lnSpc>
                <a:spcPct val="90000"/>
              </a:lnSpc>
            </a:pPr>
            <a:r>
              <a:rPr lang="en-US" dirty="0"/>
              <a:t>&lt;H3&gt;Level 3 Heading&lt;/H3&gt;                Level 3 Heading</a:t>
            </a:r>
          </a:p>
          <a:p>
            <a:pPr algn="l" rtl="0">
              <a:lnSpc>
                <a:spcPct val="90000"/>
              </a:lnSpc>
            </a:pPr>
            <a:r>
              <a:rPr lang="en-US" dirty="0"/>
              <a:t>&lt;EM&gt; emphasized &lt;/EM&gt;                  </a:t>
            </a:r>
            <a:r>
              <a:rPr lang="en-US" dirty="0" smtClean="0"/>
              <a:t>   </a:t>
            </a:r>
            <a:r>
              <a:rPr lang="en-US" i="1" dirty="0"/>
              <a:t>emphasized</a:t>
            </a:r>
            <a:endParaRPr lang="en-US" dirty="0"/>
          </a:p>
          <a:p>
            <a:pPr algn="l" rtl="0">
              <a:lnSpc>
                <a:spcPct val="90000"/>
              </a:lnSpc>
            </a:pPr>
            <a:r>
              <a:rPr lang="en-US" dirty="0"/>
              <a:t>&lt;P&gt; Paragraph &lt;/P&gt;                          </a:t>
            </a:r>
            <a:r>
              <a:rPr lang="en-US" dirty="0" smtClean="0"/>
              <a:t>     </a:t>
            </a:r>
            <a:r>
              <a:rPr lang="en-US" dirty="0"/>
              <a:t>Paragraph</a:t>
            </a:r>
            <a:endParaRPr lang="ar-EG" dirty="0"/>
          </a:p>
        </p:txBody>
      </p:sp>
      <p:sp>
        <p:nvSpPr>
          <p:cNvPr id="6" name="Rectangle 5"/>
          <p:cNvSpPr/>
          <p:nvPr/>
        </p:nvSpPr>
        <p:spPr>
          <a:xfrm>
            <a:off x="1015706" y="3356992"/>
            <a:ext cx="5598368" cy="27976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lnSpc>
                <a:spcPct val="90000"/>
              </a:lnSpc>
            </a:pPr>
            <a:r>
              <a:rPr lang="en-US" dirty="0"/>
              <a:t>&lt;A HREF=</a:t>
            </a:r>
            <a:r>
              <a:rPr lang="en-US" dirty="0" err="1"/>
              <a:t>url</a:t>
            </a:r>
            <a:r>
              <a:rPr lang="en-US" dirty="0"/>
              <a:t>&gt;link&lt;/A&gt;                      </a:t>
            </a:r>
            <a:r>
              <a:rPr lang="en-US" dirty="0" smtClean="0"/>
              <a:t>             </a:t>
            </a:r>
            <a:r>
              <a:rPr lang="en-US" u="sng" dirty="0" smtClean="0">
                <a:solidFill>
                  <a:srgbClr val="114FFB"/>
                </a:solidFill>
              </a:rPr>
              <a:t>link</a:t>
            </a:r>
          </a:p>
          <a:p>
            <a:pPr algn="l" rtl="0">
              <a:lnSpc>
                <a:spcPct val="90000"/>
              </a:lnSpc>
            </a:pPr>
            <a:endParaRPr lang="en-US" u="sng" dirty="0">
              <a:solidFill>
                <a:srgbClr val="114FFB"/>
              </a:solidFill>
            </a:endParaRPr>
          </a:p>
          <a:p>
            <a:pPr algn="l" rtl="0">
              <a:lnSpc>
                <a:spcPct val="90000"/>
              </a:lnSpc>
            </a:pPr>
            <a:r>
              <a:rPr lang="en-US" dirty="0"/>
              <a:t>&lt;UL&gt; </a:t>
            </a:r>
          </a:p>
          <a:p>
            <a:pPr algn="l" rtl="0">
              <a:lnSpc>
                <a:spcPct val="35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dirty="0"/>
              <a:t>      &lt;LI&gt; item 1 &lt;/LI&gt;                                </a:t>
            </a:r>
            <a:r>
              <a:rPr lang="en-US" dirty="0" smtClean="0"/>
              <a:t> </a:t>
            </a:r>
            <a:r>
              <a:rPr lang="en-US" sz="7200" baseline="6000" dirty="0" smtClean="0">
                <a:solidFill>
                  <a:srgbClr val="FC0128"/>
                </a:solidFill>
              </a:rPr>
              <a:t>.</a:t>
            </a:r>
            <a:r>
              <a:rPr lang="en-US" dirty="0"/>
              <a:t>item 1</a:t>
            </a:r>
          </a:p>
          <a:p>
            <a:pPr lvl="1" algn="l" rtl="0">
              <a:lnSpc>
                <a:spcPct val="35000"/>
              </a:lnSpc>
              <a:spcBef>
                <a:spcPct val="0"/>
              </a:spcBef>
              <a:buFontTx/>
              <a:buNone/>
            </a:pPr>
            <a:r>
              <a:rPr lang="en-US" dirty="0"/>
              <a:t>&lt;LI&gt;</a:t>
            </a:r>
            <a:r>
              <a:rPr lang="en-US" sz="1000" dirty="0"/>
              <a:t> </a:t>
            </a:r>
            <a:r>
              <a:rPr lang="en-US" dirty="0"/>
              <a:t>item 2 &lt;/LI&gt;                               </a:t>
            </a:r>
            <a:r>
              <a:rPr lang="en-US" sz="7200" baseline="6000" dirty="0" smtClean="0">
                <a:solidFill>
                  <a:srgbClr val="FC0128"/>
                </a:solidFill>
              </a:rPr>
              <a:t>.</a:t>
            </a:r>
            <a:r>
              <a:rPr lang="en-US" sz="1000" baseline="6000" dirty="0" smtClean="0">
                <a:solidFill>
                  <a:srgbClr val="FC0128"/>
                </a:solidFill>
              </a:rPr>
              <a:t> </a:t>
            </a:r>
            <a:r>
              <a:rPr lang="en-US" dirty="0"/>
              <a:t>item 2</a:t>
            </a:r>
          </a:p>
          <a:p>
            <a:pPr algn="l" rtl="0">
              <a:lnSpc>
                <a:spcPct val="80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en-US" dirty="0" smtClean="0"/>
              <a:t>&lt;/</a:t>
            </a:r>
            <a:r>
              <a:rPr lang="en-US" dirty="0"/>
              <a:t>UL</a:t>
            </a:r>
            <a:r>
              <a:rPr lang="en-US" dirty="0" smtClean="0"/>
              <a:t>&gt;</a:t>
            </a:r>
          </a:p>
          <a:p>
            <a:pPr algn="l" rtl="0">
              <a:lnSpc>
                <a:spcPct val="80000"/>
              </a:lnSpc>
              <a:spcBef>
                <a:spcPct val="10000"/>
              </a:spcBef>
              <a:buFont typeface="Wingdings" pitchFamily="2" charset="2"/>
              <a:buNone/>
            </a:pPr>
            <a:endParaRPr lang="en-US" dirty="0"/>
          </a:p>
          <a:p>
            <a:pPr algn="l" rtl="0">
              <a:lnSpc>
                <a:spcPct val="90000"/>
              </a:lnSpc>
              <a:spcBef>
                <a:spcPct val="10000"/>
              </a:spcBef>
            </a:pPr>
            <a:r>
              <a:rPr lang="en-US" dirty="0" smtClean="0"/>
              <a:t>   &lt;</a:t>
            </a:r>
            <a:r>
              <a:rPr lang="en-US" dirty="0"/>
              <a:t>OL&gt; </a:t>
            </a:r>
          </a:p>
          <a:p>
            <a:pPr algn="l" rtl="0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dirty="0"/>
              <a:t>       &lt;LI&gt; item 1 &lt;/LI&gt;                             </a:t>
            </a:r>
            <a:r>
              <a:rPr lang="en-US" sz="1000" dirty="0"/>
              <a:t> </a:t>
            </a:r>
            <a:r>
              <a:rPr lang="en-US" dirty="0"/>
              <a:t> </a:t>
            </a:r>
            <a:r>
              <a:rPr lang="en-US" dirty="0">
                <a:solidFill>
                  <a:srgbClr val="FC0128"/>
                </a:solidFill>
              </a:rPr>
              <a:t> </a:t>
            </a:r>
            <a:r>
              <a:rPr lang="en-US" dirty="0" smtClean="0">
                <a:solidFill>
                  <a:srgbClr val="FC0128"/>
                </a:solidFill>
              </a:rPr>
              <a:t>  1 </a:t>
            </a:r>
            <a:r>
              <a:rPr lang="en-US" dirty="0"/>
              <a:t>item 1</a:t>
            </a:r>
          </a:p>
          <a:p>
            <a:pPr lvl="1" algn="l" rtl="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800" dirty="0"/>
              <a:t> </a:t>
            </a:r>
            <a:r>
              <a:rPr lang="en-US" dirty="0"/>
              <a:t>&lt;LI&gt;</a:t>
            </a:r>
            <a:r>
              <a:rPr lang="en-US" sz="1400" dirty="0"/>
              <a:t>  </a:t>
            </a:r>
            <a:r>
              <a:rPr lang="en-US" dirty="0"/>
              <a:t>item 2 &lt;/LI&gt;                           </a:t>
            </a:r>
            <a:r>
              <a:rPr lang="en-US" sz="900" dirty="0"/>
              <a:t>  </a:t>
            </a:r>
            <a:r>
              <a:rPr lang="en-US" dirty="0"/>
              <a:t>   </a:t>
            </a:r>
            <a:r>
              <a:rPr lang="en-US" sz="2400" baseline="6000" dirty="0">
                <a:solidFill>
                  <a:srgbClr val="FC0128"/>
                </a:solidFill>
              </a:rPr>
              <a:t>2 </a:t>
            </a:r>
            <a:r>
              <a:rPr lang="en-US" dirty="0"/>
              <a:t>item </a:t>
            </a:r>
            <a:r>
              <a:rPr lang="en-US" dirty="0" smtClean="0"/>
              <a:t>2</a:t>
            </a:r>
          </a:p>
          <a:p>
            <a:pPr lvl="1" algn="l" rtl="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dirty="0" smtClean="0"/>
              <a:t>&lt;/</a:t>
            </a:r>
            <a:r>
              <a:rPr lang="en-US" dirty="0"/>
              <a:t>OL&gt;</a:t>
            </a:r>
          </a:p>
        </p:txBody>
      </p:sp>
    </p:spTree>
    <p:extLst>
      <p:ext uri="{BB962C8B-B14F-4D97-AF65-F5344CB8AC3E}">
        <p14:creationId xmlns:p14="http://schemas.microsoft.com/office/powerpoint/2010/main" val="393409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SGML </a:t>
            </a:r>
            <a:r>
              <a:rPr lang="en-US" sz="2800" dirty="0" smtClean="0"/>
              <a:t>(Standard Generalized Markup Language)</a:t>
            </a:r>
            <a:endParaRPr lang="ar-EG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HTML was an instance of SGML.</a:t>
            </a:r>
          </a:p>
          <a:p>
            <a:pPr algn="l" rtl="0"/>
            <a:r>
              <a:rPr lang="en-US" dirty="0" smtClean="0"/>
              <a:t>Appeared in 70</a:t>
            </a:r>
            <a:r>
              <a:rPr lang="en-US" sz="2000" dirty="0" smtClean="0"/>
              <a:t>s</a:t>
            </a:r>
            <a:r>
              <a:rPr lang="en-US" dirty="0" smtClean="0"/>
              <a:t> and became an ISO standard in 1986.</a:t>
            </a:r>
          </a:p>
          <a:p>
            <a:pPr algn="l" rtl="0"/>
            <a:r>
              <a:rPr lang="en-US" dirty="0" smtClean="0"/>
              <a:t>Has not been widely used due to </a:t>
            </a:r>
          </a:p>
          <a:p>
            <a:pPr lvl="1" algn="l" rtl="0"/>
            <a:r>
              <a:rPr lang="en-US" dirty="0" smtClean="0"/>
              <a:t>Complexity</a:t>
            </a:r>
          </a:p>
          <a:p>
            <a:pPr lvl="1" algn="l" rtl="0"/>
            <a:r>
              <a:rPr lang="en-US" dirty="0" smtClean="0"/>
              <a:t>Inflexibility</a:t>
            </a:r>
          </a:p>
          <a:p>
            <a:pPr algn="l" rtl="0"/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71428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XML </a:t>
            </a:r>
            <a:r>
              <a:rPr lang="en-US" sz="3600" dirty="0" smtClean="0"/>
              <a:t>(Extensible Markup Language)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Widely used for communicating data between applications.</a:t>
            </a:r>
          </a:p>
          <a:p>
            <a:pPr algn="l" rtl="0"/>
            <a:r>
              <a:rPr lang="en-US" dirty="0" smtClean="0"/>
              <a:t>Aimed at simplifying SGML.</a:t>
            </a:r>
          </a:p>
          <a:p>
            <a:pPr algn="l" rtl="0"/>
            <a:r>
              <a:rPr lang="en-US" dirty="0" smtClean="0"/>
              <a:t>Flexible and extensible.</a:t>
            </a:r>
          </a:p>
          <a:p>
            <a:pPr algn="l" rtl="0"/>
            <a:r>
              <a:rPr lang="en-US" dirty="0" smtClean="0"/>
              <a:t>XML tags focus on the meaning rather than the representation.</a:t>
            </a:r>
          </a:p>
          <a:p>
            <a:pPr algn="l" rtl="0"/>
            <a:r>
              <a:rPr lang="en-US" dirty="0" smtClean="0"/>
              <a:t>An XML document has a hierarchical structure with a single root element enclosing all other elements.</a:t>
            </a:r>
          </a:p>
          <a:p>
            <a:pPr algn="l" rtl="0"/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4557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 XML example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435280" cy="4625609"/>
          </a:xfrm>
        </p:spPr>
        <p:txBody>
          <a:bodyPr>
            <a:normAutofit fontScale="85000" lnSpcReduction="20000"/>
          </a:bodyPr>
          <a:lstStyle/>
          <a:p>
            <a:pPr algn="l" rtl="0">
              <a:buFontTx/>
              <a:buNone/>
            </a:pPr>
            <a:r>
              <a:rPr lang="de-DE" sz="2400" b="1" smtClean="0"/>
              <a:t>&lt;</a:t>
            </a:r>
            <a:r>
              <a:rPr lang="de-DE" sz="2400" b="1" dirty="0" smtClean="0"/>
              <a:t>Assessment&gt;</a:t>
            </a:r>
          </a:p>
          <a:p>
            <a:pPr algn="l" rtl="0">
              <a:buFontTx/>
              <a:buNone/>
            </a:pPr>
            <a:r>
              <a:rPr lang="de-DE" sz="2400" b="1" dirty="0" smtClean="0"/>
              <a:t>	&lt;MCQ&gt;</a:t>
            </a:r>
          </a:p>
          <a:p>
            <a:pPr algn="l" rtl="0">
              <a:buFontTx/>
              <a:buNone/>
            </a:pPr>
            <a:r>
              <a:rPr lang="de-DE" sz="2400" b="1" dirty="0" smtClean="0"/>
              <a:t>		&lt;question&gt; Algorithm X is : &lt;/question&gt;</a:t>
            </a:r>
          </a:p>
          <a:p>
            <a:pPr algn="l" rtl="0">
              <a:buFontTx/>
              <a:buNone/>
            </a:pPr>
            <a:r>
              <a:rPr lang="de-DE" sz="2400" b="1" dirty="0"/>
              <a:t>	</a:t>
            </a:r>
            <a:r>
              <a:rPr lang="de-DE" sz="2400" b="1" dirty="0" smtClean="0"/>
              <a:t>	&lt;choices&gt;</a:t>
            </a:r>
          </a:p>
          <a:p>
            <a:pPr algn="l" rtl="0">
              <a:buFontTx/>
              <a:buNone/>
            </a:pPr>
            <a:r>
              <a:rPr lang="de-DE" sz="2400" b="1" dirty="0"/>
              <a:t>	</a:t>
            </a:r>
            <a:r>
              <a:rPr lang="de-DE" sz="2400" b="1" dirty="0" smtClean="0"/>
              <a:t>		&lt;choice&gt;  O(n) &lt;/choice&gt;</a:t>
            </a:r>
          </a:p>
          <a:p>
            <a:pPr algn="l" rtl="0">
              <a:buFontTx/>
              <a:buNone/>
            </a:pPr>
            <a:r>
              <a:rPr lang="de-DE" sz="2400" b="1" dirty="0"/>
              <a:t>	</a:t>
            </a:r>
            <a:r>
              <a:rPr lang="de-DE" sz="2400" b="1" dirty="0" smtClean="0"/>
              <a:t>		&lt;choice&gt; O(nlogn) &lt;/choice&gt;</a:t>
            </a:r>
          </a:p>
          <a:p>
            <a:pPr algn="l" rtl="0">
              <a:buFontTx/>
              <a:buNone/>
            </a:pPr>
            <a:r>
              <a:rPr lang="de-DE" sz="2400" b="1" dirty="0"/>
              <a:t>	</a:t>
            </a:r>
            <a:r>
              <a:rPr lang="de-DE" sz="2400" b="1" dirty="0" smtClean="0"/>
              <a:t>		&lt;choice&gt; O(1) &lt;/choice&gt;</a:t>
            </a:r>
          </a:p>
          <a:p>
            <a:pPr algn="l" rtl="0">
              <a:buFontTx/>
              <a:buNone/>
            </a:pPr>
            <a:r>
              <a:rPr lang="de-DE" sz="2400" b="1" dirty="0"/>
              <a:t>	</a:t>
            </a:r>
            <a:r>
              <a:rPr lang="de-DE" sz="2400" b="1" dirty="0" smtClean="0"/>
              <a:t>	&lt;choices&gt;</a:t>
            </a:r>
          </a:p>
          <a:p>
            <a:pPr algn="l" rtl="0">
              <a:buFontTx/>
              <a:buNone/>
            </a:pPr>
            <a:r>
              <a:rPr lang="de-DE" sz="2400" b="1" dirty="0"/>
              <a:t>	</a:t>
            </a:r>
            <a:r>
              <a:rPr lang="de-DE" sz="2400" b="1" dirty="0" smtClean="0"/>
              <a:t>	&lt;targeted_sections&gt; 2 &lt;/targeted_sections&gt;</a:t>
            </a:r>
          </a:p>
          <a:p>
            <a:pPr algn="l" rtl="0">
              <a:buFontTx/>
              <a:buNone/>
            </a:pPr>
            <a:r>
              <a:rPr lang="de-DE" sz="2400" b="1" dirty="0"/>
              <a:t>	</a:t>
            </a:r>
            <a:r>
              <a:rPr lang="de-DE" sz="2400" b="1" dirty="0" smtClean="0"/>
              <a:t>	</a:t>
            </a:r>
            <a:r>
              <a:rPr lang="de-DE" sz="2400" b="1" dirty="0"/>
              <a:t> &lt;targeted_sections&gt; </a:t>
            </a:r>
            <a:r>
              <a:rPr lang="de-DE" sz="2400" b="1" dirty="0" smtClean="0"/>
              <a:t>3 </a:t>
            </a:r>
            <a:r>
              <a:rPr lang="de-DE" sz="2400" b="1" dirty="0"/>
              <a:t>&lt;/targeted_sections</a:t>
            </a:r>
            <a:r>
              <a:rPr lang="de-DE" sz="2400" b="1" dirty="0" smtClean="0"/>
              <a:t>&gt;</a:t>
            </a:r>
          </a:p>
          <a:p>
            <a:pPr algn="l" rtl="0">
              <a:buFontTx/>
              <a:buNone/>
            </a:pPr>
            <a:r>
              <a:rPr lang="de-DE" sz="2400" b="1" dirty="0"/>
              <a:t>	</a:t>
            </a:r>
            <a:r>
              <a:rPr lang="de-DE" sz="2400" b="1" dirty="0" smtClean="0"/>
              <a:t>	 &lt;ans&gt; 1 &lt;/ans&gt;</a:t>
            </a:r>
            <a:endParaRPr lang="de-DE" sz="2400" b="1" dirty="0"/>
          </a:p>
          <a:p>
            <a:pPr algn="l" rtl="0">
              <a:buFontTx/>
              <a:buNone/>
            </a:pPr>
            <a:r>
              <a:rPr lang="de-DE" sz="2400" b="1" dirty="0" smtClean="0"/>
              <a:t>	&lt;/MCQ&gt;</a:t>
            </a:r>
          </a:p>
          <a:p>
            <a:pPr algn="l" rtl="0">
              <a:buFontTx/>
              <a:buNone/>
            </a:pPr>
            <a:r>
              <a:rPr lang="de-DE" sz="2400" b="1" dirty="0"/>
              <a:t>	</a:t>
            </a:r>
            <a:r>
              <a:rPr lang="de-DE" sz="2400" b="1" dirty="0" smtClean="0"/>
              <a:t>&lt;MCQ&gt;</a:t>
            </a:r>
          </a:p>
          <a:p>
            <a:pPr algn="l" rtl="0">
              <a:buFontTx/>
              <a:buNone/>
            </a:pPr>
            <a:r>
              <a:rPr lang="de-DE" sz="2400" b="1" dirty="0" smtClean="0"/>
              <a:t>		...</a:t>
            </a:r>
            <a:endParaRPr lang="de-DE" sz="2400" b="1" dirty="0"/>
          </a:p>
          <a:p>
            <a:pPr algn="l" rtl="0">
              <a:buFontTx/>
              <a:buNone/>
            </a:pPr>
            <a:r>
              <a:rPr lang="de-DE" sz="2400" b="1" dirty="0"/>
              <a:t>	</a:t>
            </a:r>
            <a:r>
              <a:rPr lang="de-DE" sz="2400" b="1" dirty="0" smtClean="0"/>
              <a:t>&lt;/MCQ&gt;</a:t>
            </a:r>
          </a:p>
          <a:p>
            <a:pPr algn="l" rtl="0">
              <a:buFontTx/>
              <a:buNone/>
            </a:pPr>
            <a:r>
              <a:rPr lang="de-DE" sz="2400" b="1" dirty="0"/>
              <a:t>	</a:t>
            </a:r>
            <a:r>
              <a:rPr lang="de-DE" sz="2400" b="1" dirty="0" smtClean="0"/>
              <a:t>&lt;Essay&gt;  .... &lt;/Essay&gt;</a:t>
            </a:r>
            <a:endParaRPr lang="de-DE" sz="2400" b="1" dirty="0"/>
          </a:p>
          <a:p>
            <a:pPr algn="l" rtl="0">
              <a:buFontTx/>
              <a:buNone/>
            </a:pPr>
            <a:endParaRPr lang="de-DE" sz="2400" b="1" dirty="0"/>
          </a:p>
          <a:p>
            <a:pPr algn="l" rtl="0">
              <a:buFontTx/>
              <a:buNone/>
            </a:pPr>
            <a:r>
              <a:rPr lang="de-DE" sz="2400" b="1" dirty="0" smtClean="0"/>
              <a:t>&lt;/Assessment&gt;</a:t>
            </a:r>
            <a:endParaRPr lang="de-DE" sz="2400" b="1" dirty="0"/>
          </a:p>
          <a:p>
            <a:pPr algn="l" rtl="0">
              <a:buFontTx/>
              <a:buNone/>
            </a:pPr>
            <a:endParaRPr lang="de-DE" sz="2400" dirty="0" smtClean="0"/>
          </a:p>
          <a:p>
            <a:pPr algn="l" rtl="0">
              <a:buFontTx/>
              <a:buNone/>
            </a:pPr>
            <a:endParaRPr lang="de-DE" sz="2400" dirty="0"/>
          </a:p>
          <a:p>
            <a:pPr marL="118872" indent="0" algn="l" rtl="0">
              <a:buNone/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7891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XML </a:t>
            </a:r>
            <a:r>
              <a:rPr lang="en-US" sz="3600" dirty="0" smtClean="0"/>
              <a:t>(Extensible Markup Language)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 algn="l" rtl="0">
              <a:buNone/>
            </a:pPr>
            <a:endParaRPr lang="en-US" dirty="0" smtClean="0"/>
          </a:p>
          <a:p>
            <a:pPr algn="l" rtl="0"/>
            <a:r>
              <a:rPr lang="en-US" dirty="0" smtClean="0"/>
              <a:t>Easy to create special purpose languages based on XML</a:t>
            </a:r>
          </a:p>
          <a:p>
            <a:pPr lvl="1" algn="l" rtl="0"/>
            <a:r>
              <a:rPr lang="en-US" dirty="0" smtClean="0"/>
              <a:t>DTD (Document Type Definition)</a:t>
            </a:r>
          </a:p>
          <a:p>
            <a:pPr lvl="1" algn="l" rtl="0"/>
            <a:r>
              <a:rPr lang="en-US" dirty="0" smtClean="0"/>
              <a:t>Schema</a:t>
            </a:r>
          </a:p>
          <a:p>
            <a:pPr algn="l" rtl="0"/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53202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DTD (Document Type Definition)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Formal description of the XML document.</a:t>
            </a:r>
          </a:p>
          <a:p>
            <a:pPr marL="118872" indent="0" algn="l" rtl="0">
              <a:buNone/>
            </a:pPr>
            <a:endParaRPr lang="en-US" dirty="0" smtClean="0"/>
          </a:p>
          <a:p>
            <a:pPr algn="l" rtl="0"/>
            <a:r>
              <a:rPr lang="en-US" dirty="0" smtClean="0"/>
              <a:t>Specifies which elements are allowed and hierarchal structure of elements.</a:t>
            </a:r>
          </a:p>
        </p:txBody>
      </p:sp>
    </p:spTree>
    <p:extLst>
      <p:ext uri="{BB962C8B-B14F-4D97-AF65-F5344CB8AC3E}">
        <p14:creationId xmlns:p14="http://schemas.microsoft.com/office/powerpoint/2010/main" val="417290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DTD (Document Type Definition)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Writing a DTD file for documents of a specific domain (chemistry, music, etc.) </a:t>
            </a:r>
          </a:p>
          <a:p>
            <a:pPr marL="118872" indent="0" algn="l" rtl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118872" indent="0" algn="l" rtl="0">
              <a:buNone/>
            </a:pPr>
            <a:r>
              <a:rPr lang="en-US" dirty="0"/>
              <a:t>	</a:t>
            </a:r>
            <a:r>
              <a:rPr lang="en-US" dirty="0" smtClean="0"/>
              <a:t>EQUALS</a:t>
            </a:r>
          </a:p>
          <a:p>
            <a:pPr marL="118872" indent="0" algn="l" rtl="0">
              <a:buNone/>
            </a:pPr>
            <a:r>
              <a:rPr lang="en-US" dirty="0" smtClean="0"/>
              <a:t>    </a:t>
            </a:r>
          </a:p>
          <a:p>
            <a:pPr marL="118872" indent="0" algn="l" rtl="0">
              <a:buNone/>
            </a:pPr>
            <a:r>
              <a:rPr lang="en-US" dirty="0" smtClean="0"/>
              <a:t>     Defining an XML-based markup language for        	that domain.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26197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 DTD example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72816"/>
            <a:ext cx="9155360" cy="4625609"/>
          </a:xfrm>
        </p:spPr>
        <p:txBody>
          <a:bodyPr>
            <a:normAutofit/>
          </a:bodyPr>
          <a:lstStyle/>
          <a:p>
            <a:pPr algn="l" rtl="0">
              <a:buFontTx/>
              <a:buNone/>
            </a:pPr>
            <a:r>
              <a:rPr lang="de-DE" sz="2400" dirty="0"/>
              <a:t>&lt;!ELEMENT </a:t>
            </a:r>
            <a:r>
              <a:rPr lang="de-DE" sz="2400" dirty="0" smtClean="0"/>
              <a:t>Assessment((MCQ | Essay)+)</a:t>
            </a:r>
          </a:p>
          <a:p>
            <a:pPr algn="l" rtl="0">
              <a:buFontTx/>
              <a:buNone/>
            </a:pPr>
            <a:endParaRPr lang="de-DE" sz="2400" dirty="0" smtClean="0"/>
          </a:p>
          <a:p>
            <a:pPr algn="l" rtl="0">
              <a:buFontTx/>
              <a:buNone/>
            </a:pPr>
            <a:r>
              <a:rPr lang="de-DE" sz="2400" dirty="0" smtClean="0"/>
              <a:t>&lt;!</a:t>
            </a:r>
            <a:r>
              <a:rPr lang="de-DE" sz="2400" dirty="0"/>
              <a:t>ELEMENT </a:t>
            </a:r>
            <a:r>
              <a:rPr lang="de-DE" sz="2400" dirty="0" smtClean="0"/>
              <a:t>MCQ(question, choices, hint?, targeted_sections*,ans)&gt;</a:t>
            </a:r>
            <a:endParaRPr lang="de-DE" sz="2400" dirty="0"/>
          </a:p>
          <a:p>
            <a:pPr algn="l" rtl="0">
              <a:buNone/>
            </a:pPr>
            <a:r>
              <a:rPr lang="de-DE" sz="2400" dirty="0"/>
              <a:t>&lt;!ELEMENT </a:t>
            </a:r>
            <a:r>
              <a:rPr lang="de-DE" sz="2400" dirty="0" smtClean="0"/>
              <a:t>choices(choice, choice ,choice+)&gt;</a:t>
            </a:r>
            <a:endParaRPr lang="de-DE" sz="2400" dirty="0"/>
          </a:p>
          <a:p>
            <a:pPr algn="l" rtl="0">
              <a:buFontTx/>
              <a:buNone/>
            </a:pPr>
            <a:endParaRPr lang="de-DE" sz="2400" dirty="0" smtClean="0"/>
          </a:p>
          <a:p>
            <a:pPr algn="l" rtl="0">
              <a:buFontTx/>
              <a:buNone/>
            </a:pPr>
            <a:r>
              <a:rPr lang="de-DE" sz="2400" dirty="0" smtClean="0"/>
              <a:t>&lt;!</a:t>
            </a:r>
            <a:r>
              <a:rPr lang="de-DE" sz="2400" dirty="0"/>
              <a:t>ELEMENT </a:t>
            </a:r>
            <a:r>
              <a:rPr lang="de-DE" sz="2400" dirty="0" smtClean="0"/>
              <a:t>question </a:t>
            </a:r>
            <a:r>
              <a:rPr lang="de-DE" sz="2400" dirty="0"/>
              <a:t>(#PCDATA)&gt;</a:t>
            </a:r>
          </a:p>
          <a:p>
            <a:pPr algn="l" rtl="0">
              <a:buFontTx/>
              <a:buNone/>
            </a:pPr>
            <a:r>
              <a:rPr lang="de-DE" sz="2400" dirty="0"/>
              <a:t>&lt;!ELEMENT </a:t>
            </a:r>
            <a:r>
              <a:rPr lang="de-DE" sz="2400" dirty="0" smtClean="0"/>
              <a:t>hint </a:t>
            </a:r>
            <a:r>
              <a:rPr lang="de-DE" sz="2400" dirty="0"/>
              <a:t>(#PCDATA)</a:t>
            </a:r>
            <a:r>
              <a:rPr lang="de-DE" sz="2400" dirty="0" smtClean="0"/>
              <a:t>&gt;</a:t>
            </a:r>
            <a:endParaRPr lang="de-DE" sz="2400" dirty="0"/>
          </a:p>
          <a:p>
            <a:pPr algn="l" rtl="0">
              <a:buFontTx/>
              <a:buNone/>
            </a:pPr>
            <a:r>
              <a:rPr lang="de-DE" sz="2400" dirty="0"/>
              <a:t>&lt;!ELEMENT </a:t>
            </a:r>
            <a:r>
              <a:rPr lang="de-DE" sz="2400" dirty="0" smtClean="0"/>
              <a:t>targeted_sections </a:t>
            </a:r>
            <a:r>
              <a:rPr lang="de-DE" sz="2400" dirty="0"/>
              <a:t>(#PCDATA</a:t>
            </a:r>
            <a:r>
              <a:rPr lang="de-DE" sz="2400" dirty="0" smtClean="0"/>
              <a:t>)&gt;</a:t>
            </a:r>
          </a:p>
          <a:p>
            <a:pPr algn="l" rtl="0">
              <a:buNone/>
            </a:pPr>
            <a:r>
              <a:rPr lang="de-DE" sz="2400" dirty="0"/>
              <a:t>&lt;!ELEMENT </a:t>
            </a:r>
            <a:r>
              <a:rPr lang="de-DE" sz="2400" dirty="0" smtClean="0"/>
              <a:t>choice (#</a:t>
            </a:r>
            <a:r>
              <a:rPr lang="de-DE" sz="2400" dirty="0"/>
              <a:t>PCDATA)&gt;</a:t>
            </a:r>
          </a:p>
          <a:p>
            <a:pPr algn="l" rtl="0">
              <a:buFontTx/>
              <a:buNone/>
            </a:pPr>
            <a:r>
              <a:rPr lang="de-DE" sz="2400" dirty="0" smtClean="0"/>
              <a:t>.</a:t>
            </a:r>
          </a:p>
          <a:p>
            <a:pPr algn="l" rtl="0">
              <a:buFontTx/>
              <a:buNone/>
            </a:pPr>
            <a:r>
              <a:rPr lang="de-DE" sz="2400" dirty="0" smtClean="0"/>
              <a:t>.</a:t>
            </a:r>
          </a:p>
          <a:p>
            <a:pPr algn="l" rtl="0">
              <a:buFontTx/>
              <a:buNone/>
            </a:pPr>
            <a:r>
              <a:rPr lang="de-DE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8823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 XML example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435280" cy="4625609"/>
          </a:xfrm>
        </p:spPr>
        <p:txBody>
          <a:bodyPr>
            <a:normAutofit fontScale="70000" lnSpcReduction="20000"/>
          </a:bodyPr>
          <a:lstStyle/>
          <a:p>
            <a:pPr algn="l" rtl="0">
              <a:buFontTx/>
              <a:buNone/>
            </a:pPr>
            <a:r>
              <a:rPr lang="de-DE" sz="2400" b="1" dirty="0"/>
              <a:t>&lt;?xml version=“1.0“?&gt;</a:t>
            </a:r>
          </a:p>
          <a:p>
            <a:pPr algn="l" rtl="0">
              <a:buFontTx/>
              <a:buNone/>
            </a:pPr>
            <a:r>
              <a:rPr lang="de-DE" sz="2400" b="1" dirty="0" smtClean="0"/>
              <a:t>&lt;!</a:t>
            </a:r>
            <a:r>
              <a:rPr lang="de-DE" sz="2400" b="1" dirty="0"/>
              <a:t>DOCTYPE </a:t>
            </a:r>
            <a:r>
              <a:rPr lang="de-DE" sz="2400" b="1" dirty="0" smtClean="0"/>
              <a:t>assessment SYSTEM  “http://www.abc.com/assess.dtd</a:t>
            </a:r>
            <a:r>
              <a:rPr lang="de-DE" sz="2400" b="1" dirty="0"/>
              <a:t>“&gt;</a:t>
            </a:r>
            <a:endParaRPr lang="de-DE" sz="2400" dirty="0" smtClean="0"/>
          </a:p>
          <a:p>
            <a:pPr algn="l" rtl="0">
              <a:buFontTx/>
              <a:buNone/>
            </a:pPr>
            <a:r>
              <a:rPr lang="de-DE" sz="2400" b="1" dirty="0" smtClean="0"/>
              <a:t>&lt;Assessment&gt;</a:t>
            </a:r>
          </a:p>
          <a:p>
            <a:pPr algn="l" rtl="0">
              <a:buFontTx/>
              <a:buNone/>
            </a:pPr>
            <a:r>
              <a:rPr lang="de-DE" sz="2400" b="1" dirty="0" smtClean="0"/>
              <a:t>	&lt;MCQ&gt;</a:t>
            </a:r>
          </a:p>
          <a:p>
            <a:pPr algn="l" rtl="0">
              <a:buFontTx/>
              <a:buNone/>
            </a:pPr>
            <a:r>
              <a:rPr lang="de-DE" sz="2400" b="1" dirty="0" smtClean="0"/>
              <a:t>		&lt;question&gt; Algorithm X is : &lt;/question&gt;</a:t>
            </a:r>
          </a:p>
          <a:p>
            <a:pPr algn="l" rtl="0">
              <a:buFontTx/>
              <a:buNone/>
            </a:pPr>
            <a:r>
              <a:rPr lang="de-DE" sz="2400" b="1" dirty="0"/>
              <a:t>	</a:t>
            </a:r>
            <a:r>
              <a:rPr lang="de-DE" sz="2400" b="1" dirty="0" smtClean="0"/>
              <a:t>	&lt;choices&gt;</a:t>
            </a:r>
          </a:p>
          <a:p>
            <a:pPr algn="l" rtl="0">
              <a:buFontTx/>
              <a:buNone/>
            </a:pPr>
            <a:r>
              <a:rPr lang="de-DE" sz="2400" b="1" dirty="0"/>
              <a:t>	</a:t>
            </a:r>
            <a:r>
              <a:rPr lang="de-DE" sz="2400" b="1" dirty="0" smtClean="0"/>
              <a:t>		&lt;choice&gt;  O(n) &lt;/choice&gt;</a:t>
            </a:r>
          </a:p>
          <a:p>
            <a:pPr algn="l" rtl="0">
              <a:buFontTx/>
              <a:buNone/>
            </a:pPr>
            <a:r>
              <a:rPr lang="de-DE" sz="2400" b="1" dirty="0"/>
              <a:t>	</a:t>
            </a:r>
            <a:r>
              <a:rPr lang="de-DE" sz="2400" b="1" dirty="0" smtClean="0"/>
              <a:t>		&lt;choice&gt; O(nlogn) &lt;/choice&gt;</a:t>
            </a:r>
          </a:p>
          <a:p>
            <a:pPr algn="l" rtl="0">
              <a:buFontTx/>
              <a:buNone/>
            </a:pPr>
            <a:r>
              <a:rPr lang="de-DE" sz="2400" b="1" dirty="0"/>
              <a:t>	</a:t>
            </a:r>
            <a:r>
              <a:rPr lang="de-DE" sz="2400" b="1" dirty="0" smtClean="0"/>
              <a:t>		&lt;choice&gt; O(1) &lt;/choice&gt;</a:t>
            </a:r>
          </a:p>
          <a:p>
            <a:pPr algn="l" rtl="0">
              <a:buFontTx/>
              <a:buNone/>
            </a:pPr>
            <a:r>
              <a:rPr lang="de-DE" sz="2400" b="1" dirty="0"/>
              <a:t>	</a:t>
            </a:r>
            <a:r>
              <a:rPr lang="de-DE" sz="2400" b="1" dirty="0" smtClean="0"/>
              <a:t>	&lt;choices&gt;</a:t>
            </a:r>
          </a:p>
          <a:p>
            <a:pPr algn="l" rtl="0">
              <a:buFontTx/>
              <a:buNone/>
            </a:pPr>
            <a:r>
              <a:rPr lang="de-DE" sz="2400" b="1" dirty="0"/>
              <a:t>	</a:t>
            </a:r>
            <a:r>
              <a:rPr lang="de-DE" sz="2400" b="1" dirty="0" smtClean="0"/>
              <a:t>	&lt;targeted_sections&gt; 2 &lt;/targeted_sections&gt;</a:t>
            </a:r>
          </a:p>
          <a:p>
            <a:pPr algn="l" rtl="0">
              <a:buFontTx/>
              <a:buNone/>
            </a:pPr>
            <a:r>
              <a:rPr lang="de-DE" sz="2400" b="1" dirty="0"/>
              <a:t>	</a:t>
            </a:r>
            <a:r>
              <a:rPr lang="de-DE" sz="2400" b="1" dirty="0" smtClean="0"/>
              <a:t>	</a:t>
            </a:r>
            <a:r>
              <a:rPr lang="de-DE" sz="2400" b="1" dirty="0"/>
              <a:t> &lt;targeted_sections&gt; </a:t>
            </a:r>
            <a:r>
              <a:rPr lang="de-DE" sz="2400" b="1" dirty="0" smtClean="0"/>
              <a:t>3 </a:t>
            </a:r>
            <a:r>
              <a:rPr lang="de-DE" sz="2400" b="1" dirty="0"/>
              <a:t>&lt;/targeted_sections</a:t>
            </a:r>
            <a:r>
              <a:rPr lang="de-DE" sz="2400" b="1" dirty="0" smtClean="0"/>
              <a:t>&gt;</a:t>
            </a:r>
          </a:p>
          <a:p>
            <a:pPr algn="l" rtl="0">
              <a:buFontTx/>
              <a:buNone/>
            </a:pPr>
            <a:r>
              <a:rPr lang="de-DE" sz="2400" b="1" dirty="0"/>
              <a:t>	</a:t>
            </a:r>
            <a:r>
              <a:rPr lang="de-DE" sz="2400" b="1" dirty="0" smtClean="0"/>
              <a:t>	 &lt;ans&gt; 1 &lt;/ans&gt;</a:t>
            </a:r>
            <a:endParaRPr lang="de-DE" sz="2400" b="1" dirty="0"/>
          </a:p>
          <a:p>
            <a:pPr algn="l" rtl="0">
              <a:buFontTx/>
              <a:buNone/>
            </a:pPr>
            <a:r>
              <a:rPr lang="de-DE" sz="2400" b="1" dirty="0" smtClean="0"/>
              <a:t>	&lt;/MCQ&gt;</a:t>
            </a:r>
          </a:p>
          <a:p>
            <a:pPr algn="l" rtl="0">
              <a:buFontTx/>
              <a:buNone/>
            </a:pPr>
            <a:r>
              <a:rPr lang="de-DE" sz="2400" b="1" dirty="0"/>
              <a:t>	</a:t>
            </a:r>
            <a:r>
              <a:rPr lang="de-DE" sz="2400" b="1" dirty="0" smtClean="0"/>
              <a:t>&lt;MCQ&gt;</a:t>
            </a:r>
          </a:p>
          <a:p>
            <a:pPr algn="l" rtl="0">
              <a:buFontTx/>
              <a:buNone/>
            </a:pPr>
            <a:r>
              <a:rPr lang="de-DE" sz="2400" b="1" dirty="0" smtClean="0"/>
              <a:t>		...</a:t>
            </a:r>
            <a:endParaRPr lang="de-DE" sz="2400" b="1" dirty="0"/>
          </a:p>
          <a:p>
            <a:pPr algn="l" rtl="0">
              <a:buFontTx/>
              <a:buNone/>
            </a:pPr>
            <a:r>
              <a:rPr lang="de-DE" sz="2400" b="1" dirty="0"/>
              <a:t>	</a:t>
            </a:r>
            <a:r>
              <a:rPr lang="de-DE" sz="2400" b="1" dirty="0" smtClean="0"/>
              <a:t>&lt;/MCQ&gt;</a:t>
            </a:r>
          </a:p>
          <a:p>
            <a:pPr algn="l" rtl="0">
              <a:buFontTx/>
              <a:buNone/>
            </a:pPr>
            <a:r>
              <a:rPr lang="de-DE" sz="2400" b="1" dirty="0"/>
              <a:t>	</a:t>
            </a:r>
            <a:r>
              <a:rPr lang="de-DE" sz="2400" b="1" dirty="0" smtClean="0"/>
              <a:t>&lt;Essay&gt;  .... &lt;/Essay&gt;</a:t>
            </a:r>
            <a:endParaRPr lang="de-DE" sz="2400" b="1" dirty="0"/>
          </a:p>
          <a:p>
            <a:pPr algn="l" rtl="0">
              <a:buFontTx/>
              <a:buNone/>
            </a:pPr>
            <a:endParaRPr lang="de-DE" sz="2400" b="1" dirty="0"/>
          </a:p>
          <a:p>
            <a:pPr algn="l" rtl="0">
              <a:buFontTx/>
              <a:buNone/>
            </a:pPr>
            <a:r>
              <a:rPr lang="de-DE" sz="2400" b="1" dirty="0" smtClean="0"/>
              <a:t>&lt;/Assessment&gt;</a:t>
            </a:r>
            <a:endParaRPr lang="de-DE" sz="2400" b="1" dirty="0"/>
          </a:p>
          <a:p>
            <a:pPr algn="l" rtl="0">
              <a:buFontTx/>
              <a:buNone/>
            </a:pPr>
            <a:endParaRPr lang="de-DE" sz="2400" dirty="0" smtClean="0"/>
          </a:p>
          <a:p>
            <a:pPr algn="l" rtl="0">
              <a:buFontTx/>
              <a:buNone/>
            </a:pPr>
            <a:endParaRPr lang="de-DE" sz="2400" dirty="0"/>
          </a:p>
          <a:p>
            <a:pPr marL="118872" indent="0" algn="l" rtl="0">
              <a:buNone/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72763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Agenda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What are Markup Languages?</a:t>
            </a:r>
          </a:p>
          <a:p>
            <a:pPr algn="l" rtl="0"/>
            <a:r>
              <a:rPr lang="en-US" dirty="0" smtClean="0"/>
              <a:t>HTML</a:t>
            </a:r>
          </a:p>
          <a:p>
            <a:pPr algn="l" rtl="0"/>
            <a:r>
              <a:rPr lang="en-US" dirty="0" smtClean="0"/>
              <a:t>SGML</a:t>
            </a:r>
          </a:p>
          <a:p>
            <a:pPr algn="l" rtl="0"/>
            <a:r>
              <a:rPr lang="en-US" dirty="0" smtClean="0"/>
              <a:t>XML</a:t>
            </a:r>
          </a:p>
          <a:p>
            <a:pPr algn="l" rtl="0"/>
            <a:r>
              <a:rPr lang="en-US" dirty="0" smtClean="0"/>
              <a:t>Document Type Definition (DTD)</a:t>
            </a:r>
          </a:p>
          <a:p>
            <a:pPr algn="l" rtl="0"/>
            <a:r>
              <a:rPr lang="en-US" dirty="0" err="1" smtClean="0"/>
              <a:t>MathML</a:t>
            </a:r>
            <a:endParaRPr lang="en-US" dirty="0" smtClean="0"/>
          </a:p>
          <a:p>
            <a:pPr algn="l" rtl="0"/>
            <a:r>
              <a:rPr lang="en-US" dirty="0" smtClean="0"/>
              <a:t>Cascading Style Sheets</a:t>
            </a:r>
          </a:p>
          <a:p>
            <a:pPr algn="l" rtl="0"/>
            <a:r>
              <a:rPr lang="en-US" dirty="0" smtClean="0"/>
              <a:t>Conclusions</a:t>
            </a:r>
          </a:p>
          <a:p>
            <a:pPr algn="l" rtl="0"/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93630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Available XML based languages</a:t>
            </a:r>
            <a:endParaRPr lang="ar-EG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61898" y="1695450"/>
            <a:ext cx="7658100" cy="516255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r" rtl="1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r" rtl="1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r" rtl="1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r" rtl="1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r" rtl="1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r" rtl="1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r" rtl="1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r" rtl="1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r" rtl="1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l" rtl="0">
              <a:lnSpc>
                <a:spcPct val="90000"/>
              </a:lnSpc>
            </a:pPr>
            <a:r>
              <a:rPr lang="en-US" sz="2400" dirty="0" smtClean="0">
                <a:solidFill>
                  <a:schemeClr val="accent1"/>
                </a:solidFill>
              </a:rPr>
              <a:t>VML </a:t>
            </a:r>
            <a:r>
              <a:rPr lang="en-US" sz="2400" dirty="0" smtClean="0"/>
              <a:t>= Vector (graphics) Markup Language</a:t>
            </a:r>
          </a:p>
          <a:p>
            <a:pPr algn="l" rtl="0">
              <a:lnSpc>
                <a:spcPct val="90000"/>
              </a:lnSpc>
            </a:pPr>
            <a:r>
              <a:rPr lang="en-US" sz="2400" dirty="0" smtClean="0">
                <a:solidFill>
                  <a:schemeClr val="accent1"/>
                </a:solidFill>
              </a:rPr>
              <a:t>SSML</a:t>
            </a:r>
            <a:r>
              <a:rPr lang="en-US" sz="2400" dirty="0" smtClean="0"/>
              <a:t> = Speech Synthesis Markup Language</a:t>
            </a:r>
          </a:p>
          <a:p>
            <a:pPr algn="l" rtl="0">
              <a:lnSpc>
                <a:spcPct val="90000"/>
              </a:lnSpc>
            </a:pPr>
            <a:r>
              <a:rPr lang="en-US" sz="2400" dirty="0" smtClean="0">
                <a:solidFill>
                  <a:schemeClr val="accent1"/>
                </a:solidFill>
              </a:rPr>
              <a:t>CPML</a:t>
            </a:r>
            <a:r>
              <a:rPr lang="en-US" sz="2400" dirty="0" smtClean="0"/>
              <a:t> = Call Policy Markup Language</a:t>
            </a:r>
          </a:p>
          <a:p>
            <a:pPr algn="l" rtl="0">
              <a:lnSpc>
                <a:spcPct val="90000"/>
              </a:lnSpc>
            </a:pPr>
            <a:r>
              <a:rPr lang="en-US" sz="2400" dirty="0" smtClean="0">
                <a:solidFill>
                  <a:schemeClr val="accent1"/>
                </a:solidFill>
              </a:rPr>
              <a:t>DSML</a:t>
            </a:r>
            <a:r>
              <a:rPr lang="en-US" sz="2400" dirty="0" smtClean="0"/>
              <a:t> =  Directory Services Markup Language</a:t>
            </a:r>
          </a:p>
          <a:p>
            <a:pPr algn="l" rtl="0">
              <a:lnSpc>
                <a:spcPct val="90000"/>
              </a:lnSpc>
            </a:pPr>
            <a:r>
              <a:rPr lang="en-US" sz="2400" dirty="0" err="1" smtClean="0">
                <a:solidFill>
                  <a:schemeClr val="accent1"/>
                </a:solidFill>
              </a:rPr>
              <a:t>MathML</a:t>
            </a:r>
            <a:r>
              <a:rPr lang="en-US" sz="2400" dirty="0" smtClean="0"/>
              <a:t> = Mathematical Markup Language</a:t>
            </a:r>
          </a:p>
          <a:p>
            <a:pPr algn="l" rtl="0">
              <a:lnSpc>
                <a:spcPct val="90000"/>
              </a:lnSpc>
            </a:pPr>
            <a:r>
              <a:rPr lang="en-US" sz="2400" dirty="0" smtClean="0">
                <a:solidFill>
                  <a:schemeClr val="accent1"/>
                </a:solidFill>
              </a:rPr>
              <a:t>CML</a:t>
            </a:r>
            <a:r>
              <a:rPr lang="en-US" sz="2400" dirty="0" smtClean="0"/>
              <a:t> = Chemical Markup Language</a:t>
            </a:r>
          </a:p>
          <a:p>
            <a:pPr algn="l" rtl="0">
              <a:lnSpc>
                <a:spcPct val="90000"/>
              </a:lnSpc>
            </a:pPr>
            <a:r>
              <a:rPr lang="en-US" sz="2400" dirty="0" smtClean="0">
                <a:solidFill>
                  <a:schemeClr val="accent1"/>
                </a:solidFill>
              </a:rPr>
              <a:t>AML</a:t>
            </a:r>
            <a:r>
              <a:rPr lang="en-US" sz="2400" dirty="0" smtClean="0"/>
              <a:t> = Astronomical Markup Language</a:t>
            </a:r>
          </a:p>
          <a:p>
            <a:pPr algn="l" rtl="0">
              <a:lnSpc>
                <a:spcPct val="90000"/>
              </a:lnSpc>
            </a:pPr>
            <a:r>
              <a:rPr lang="en-US" sz="2400" dirty="0" smtClean="0">
                <a:solidFill>
                  <a:schemeClr val="accent1"/>
                </a:solidFill>
              </a:rPr>
              <a:t>BSML</a:t>
            </a:r>
            <a:r>
              <a:rPr lang="en-US" sz="2400" dirty="0" smtClean="0"/>
              <a:t> = </a:t>
            </a:r>
            <a:r>
              <a:rPr lang="en-US" sz="2400" dirty="0" err="1" smtClean="0"/>
              <a:t>Bioinformatic</a:t>
            </a:r>
            <a:r>
              <a:rPr lang="en-US" sz="2400" dirty="0" smtClean="0"/>
              <a:t> Sequence Markup Language</a:t>
            </a:r>
          </a:p>
          <a:p>
            <a:pPr algn="l" rtl="0">
              <a:lnSpc>
                <a:spcPct val="90000"/>
              </a:lnSpc>
            </a:pPr>
            <a:r>
              <a:rPr lang="en-US" sz="2400" dirty="0" err="1" smtClean="0">
                <a:solidFill>
                  <a:schemeClr val="accent1"/>
                </a:solidFill>
              </a:rPr>
              <a:t>GedML</a:t>
            </a:r>
            <a:r>
              <a:rPr lang="en-US" sz="2400" dirty="0" smtClean="0"/>
              <a:t> = Genealogical Data Markup Language</a:t>
            </a:r>
          </a:p>
          <a:p>
            <a:pPr algn="l" rtl="0">
              <a:lnSpc>
                <a:spcPct val="90000"/>
              </a:lnSpc>
            </a:pPr>
            <a:r>
              <a:rPr lang="en-US" sz="2400" dirty="0" err="1" smtClean="0">
                <a:solidFill>
                  <a:schemeClr val="accent1"/>
                </a:solidFill>
              </a:rPr>
              <a:t>FinXML</a:t>
            </a:r>
            <a:r>
              <a:rPr lang="en-US" sz="2400" dirty="0" smtClean="0"/>
              <a:t> = Financial market Markup Language</a:t>
            </a:r>
          </a:p>
          <a:p>
            <a:pPr algn="l" rtl="0">
              <a:lnSpc>
                <a:spcPct val="90000"/>
              </a:lnSpc>
            </a:pPr>
            <a:r>
              <a:rPr lang="en-US" sz="2400" dirty="0" err="1" smtClean="0">
                <a:solidFill>
                  <a:schemeClr val="accent1"/>
                </a:solidFill>
              </a:rPr>
              <a:t>ChessML</a:t>
            </a:r>
            <a:endParaRPr lang="en-US" sz="2400" dirty="0" smtClean="0">
              <a:solidFill>
                <a:schemeClr val="accent1"/>
              </a:solidFill>
            </a:endParaRPr>
          </a:p>
          <a:p>
            <a:pPr algn="l" rtl="0">
              <a:lnSpc>
                <a:spcPct val="90000"/>
              </a:lnSpc>
            </a:pPr>
            <a:r>
              <a:rPr lang="en-US" sz="2400" dirty="0" smtClean="0">
                <a:solidFill>
                  <a:schemeClr val="accent1"/>
                </a:solidFill>
              </a:rPr>
              <a:t>SDML </a:t>
            </a:r>
            <a:r>
              <a:rPr lang="en-US" sz="2400" dirty="0" smtClean="0"/>
              <a:t>= Signed Document Markup Language</a:t>
            </a:r>
          </a:p>
          <a:p>
            <a:pPr algn="l" rtl="0">
              <a:lnSpc>
                <a:spcPct val="90000"/>
              </a:lnSpc>
            </a:pPr>
            <a:r>
              <a:rPr lang="en-US" sz="2400" dirty="0" smtClean="0">
                <a:solidFill>
                  <a:schemeClr val="accent1"/>
                </a:solidFill>
              </a:rPr>
              <a:t>RELML</a:t>
            </a:r>
            <a:r>
              <a:rPr lang="en-US" sz="2400" dirty="0" smtClean="0"/>
              <a:t> = Real Estate Listing Markup Language</a:t>
            </a:r>
            <a:endParaRPr lang="en-US" sz="2400" dirty="0" smtClean="0">
              <a:solidFill>
                <a:schemeClr val="accent1"/>
              </a:solidFill>
            </a:endParaRPr>
          </a:p>
          <a:p>
            <a:pPr algn="l" rtl="0">
              <a:lnSpc>
                <a:spcPct val="90000"/>
              </a:lnSpc>
            </a:pPr>
            <a:r>
              <a:rPr lang="en-US" sz="2400" dirty="0" smtClean="0">
                <a:solidFill>
                  <a:schemeClr val="accent1"/>
                </a:solidFill>
              </a:rPr>
              <a:t>etc. etc. etc. ...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8029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MathML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Extended from XML to describe mathematical notations.</a:t>
            </a:r>
          </a:p>
          <a:p>
            <a:pPr algn="l" rtl="0"/>
            <a:r>
              <a:rPr lang="en-US" dirty="0" smtClean="0"/>
              <a:t>Recommended by W3C math working group.</a:t>
            </a:r>
          </a:p>
          <a:p>
            <a:pPr algn="l" rtl="0"/>
            <a:r>
              <a:rPr lang="en-US" dirty="0" smtClean="0"/>
              <a:t>Deals not only with presentation but also meaning of formulae components.</a:t>
            </a:r>
          </a:p>
          <a:p>
            <a:pPr marL="457200" lvl="1" indent="0" algn="l" rtl="0">
              <a:buNone/>
            </a:pPr>
            <a:endParaRPr lang="en-US" dirty="0" smtClean="0"/>
          </a:p>
          <a:p>
            <a:pPr lvl="2"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64538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MathML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Composed of two parts</a:t>
            </a:r>
          </a:p>
          <a:p>
            <a:pPr lvl="1" algn="l" rtl="0"/>
            <a:r>
              <a:rPr lang="en-US" dirty="0" smtClean="0"/>
              <a:t>Presentation </a:t>
            </a:r>
            <a:r>
              <a:rPr lang="en-US" dirty="0" err="1" smtClean="0"/>
              <a:t>MathML</a:t>
            </a:r>
            <a:endParaRPr lang="en-US" dirty="0" smtClean="0"/>
          </a:p>
          <a:p>
            <a:pPr lvl="1" algn="l" rtl="0"/>
            <a:r>
              <a:rPr lang="en-US" dirty="0" smtClean="0"/>
              <a:t>Content </a:t>
            </a:r>
            <a:r>
              <a:rPr lang="en-US" dirty="0" err="1" smtClean="0"/>
              <a:t>MathML</a:t>
            </a:r>
            <a:endParaRPr lang="en-US" dirty="0" smtClean="0"/>
          </a:p>
          <a:p>
            <a:pPr marL="457200" lvl="1" indent="0" algn="l" rtl="0">
              <a:buNone/>
            </a:pPr>
            <a:endParaRPr lang="en-US" dirty="0" smtClean="0"/>
          </a:p>
          <a:p>
            <a:pPr lvl="2"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29339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</a:t>
            </a:r>
            <a:r>
              <a:rPr lang="en-US" dirty="0" err="1" smtClean="0"/>
              <a:t>MathML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 smtClean="0"/>
              <a:t>Focuses on display of an equation</a:t>
            </a:r>
          </a:p>
          <a:p>
            <a:pPr algn="l" rtl="0"/>
            <a:r>
              <a:rPr lang="en-US" dirty="0" smtClean="0"/>
              <a:t>Has about 30 elements and 50 attributes</a:t>
            </a:r>
          </a:p>
          <a:p>
            <a:pPr algn="l" rtl="0"/>
            <a:r>
              <a:rPr lang="en-US" dirty="0" smtClean="0"/>
              <a:t>ax^2 + </a:t>
            </a:r>
            <a:r>
              <a:rPr lang="en-US" dirty="0" err="1" smtClean="0"/>
              <a:t>bx</a:t>
            </a:r>
            <a:r>
              <a:rPr lang="en-US" dirty="0" smtClean="0"/>
              <a:t> + c</a:t>
            </a:r>
          </a:p>
          <a:p>
            <a:pPr marL="118872" indent="0" algn="l" rtl="0">
              <a:buNone/>
            </a:pPr>
            <a:r>
              <a:rPr lang="en-US" sz="2000" dirty="0"/>
              <a:t>&lt;?xml version="1.0" encoding="UTF-8"?&gt; </a:t>
            </a:r>
            <a:endParaRPr lang="en-US" sz="2000" dirty="0" smtClean="0"/>
          </a:p>
          <a:p>
            <a:pPr marL="118872" indent="0" algn="l" rtl="0">
              <a:buNone/>
            </a:pPr>
            <a:r>
              <a:rPr lang="en-US" sz="2000" dirty="0" smtClean="0"/>
              <a:t>&lt;!</a:t>
            </a:r>
            <a:r>
              <a:rPr lang="en-US" sz="2000" dirty="0"/>
              <a:t>DOCTYPE math PUBLIC "-//W3C//DTD </a:t>
            </a:r>
            <a:r>
              <a:rPr lang="en-US" sz="2000" dirty="0" err="1"/>
              <a:t>MathML</a:t>
            </a:r>
            <a:r>
              <a:rPr lang="en-US" sz="2000" dirty="0"/>
              <a:t> 2.0//EN" "http://www.w3.org/Math/DTD/mathml2/mathml2.dtd</a:t>
            </a:r>
            <a:r>
              <a:rPr lang="en-US" sz="2000" dirty="0" smtClean="0"/>
              <a:t>"&gt;</a:t>
            </a:r>
          </a:p>
          <a:p>
            <a:pPr marL="118872" indent="0" algn="l" rtl="0">
              <a:buNone/>
            </a:pPr>
            <a:r>
              <a:rPr lang="en-US" sz="2000" dirty="0" smtClean="0"/>
              <a:t> </a:t>
            </a:r>
            <a:r>
              <a:rPr lang="en-US" sz="2000" dirty="0"/>
              <a:t>&lt;</a:t>
            </a:r>
            <a:r>
              <a:rPr lang="en-US" sz="2000" dirty="0" err="1"/>
              <a:t>mrow</a:t>
            </a:r>
            <a:r>
              <a:rPr lang="en-US" sz="2000" dirty="0"/>
              <a:t>&gt; &lt;mi&gt;a&lt;/mi&gt; </a:t>
            </a:r>
            <a:endParaRPr lang="en-US" sz="2000" dirty="0" smtClean="0"/>
          </a:p>
          <a:p>
            <a:pPr marL="118872" indent="0" algn="l" rtl="0">
              <a:buNone/>
            </a:pPr>
            <a:r>
              <a:rPr lang="en-US" sz="2000" dirty="0"/>
              <a:t>	</a:t>
            </a:r>
            <a:r>
              <a:rPr lang="en-US" sz="2000" dirty="0" smtClean="0"/>
              <a:t>&lt;</a:t>
            </a:r>
            <a:r>
              <a:rPr lang="en-US" sz="2000" dirty="0" err="1"/>
              <a:t>mo</a:t>
            </a:r>
            <a:r>
              <a:rPr lang="en-US" sz="2000" dirty="0"/>
              <a:t>&gt;&amp;#x2062;&lt;!-- &amp;</a:t>
            </a:r>
            <a:r>
              <a:rPr lang="en-US" sz="2000" dirty="0" err="1"/>
              <a:t>InvisibleTimes</a:t>
            </a:r>
            <a:r>
              <a:rPr lang="en-US" sz="2000" dirty="0"/>
              <a:t>; --&gt;&lt;/</a:t>
            </a:r>
            <a:r>
              <a:rPr lang="en-US" sz="2000" dirty="0" err="1"/>
              <a:t>mo</a:t>
            </a:r>
            <a:r>
              <a:rPr lang="en-US" sz="2000" dirty="0"/>
              <a:t>&gt; </a:t>
            </a:r>
            <a:endParaRPr lang="en-US" sz="2000" dirty="0" smtClean="0"/>
          </a:p>
          <a:p>
            <a:pPr marL="118872" indent="0" algn="l" rtl="0">
              <a:buNone/>
            </a:pPr>
            <a:r>
              <a:rPr lang="en-US" sz="2000" dirty="0"/>
              <a:t>	</a:t>
            </a:r>
            <a:r>
              <a:rPr lang="en-US" sz="2000" dirty="0" smtClean="0"/>
              <a:t>&lt;</a:t>
            </a:r>
            <a:r>
              <a:rPr lang="en-US" sz="2000" dirty="0" err="1"/>
              <a:t>msup</a:t>
            </a:r>
            <a:r>
              <a:rPr lang="en-US" sz="2000" dirty="0"/>
              <a:t>&gt; &lt;mi&gt;x&lt;/mi&gt; &lt;</a:t>
            </a:r>
            <a:r>
              <a:rPr lang="en-US" sz="2000" dirty="0" err="1"/>
              <a:t>mn</a:t>
            </a:r>
            <a:r>
              <a:rPr lang="en-US" sz="2000" dirty="0"/>
              <a:t>&gt;2&lt;/</a:t>
            </a:r>
            <a:r>
              <a:rPr lang="en-US" sz="2000" dirty="0" err="1"/>
              <a:t>mn</a:t>
            </a:r>
            <a:r>
              <a:rPr lang="en-US" sz="2000" dirty="0"/>
              <a:t>&gt; &lt;/</a:t>
            </a:r>
            <a:r>
              <a:rPr lang="en-US" sz="2000" dirty="0" err="1"/>
              <a:t>msup</a:t>
            </a:r>
            <a:r>
              <a:rPr lang="en-US" sz="2000" dirty="0" smtClean="0"/>
              <a:t>&gt;</a:t>
            </a:r>
          </a:p>
          <a:p>
            <a:pPr marL="118872" indent="0" algn="l" rtl="0">
              <a:buNone/>
            </a:pPr>
            <a:r>
              <a:rPr lang="en-US" sz="2000" dirty="0"/>
              <a:t>	</a:t>
            </a:r>
            <a:r>
              <a:rPr lang="en-US" sz="2000" dirty="0" smtClean="0"/>
              <a:t> </a:t>
            </a:r>
            <a:r>
              <a:rPr lang="en-US" sz="2000" dirty="0"/>
              <a:t>&lt;</a:t>
            </a:r>
            <a:r>
              <a:rPr lang="en-US" sz="2000" dirty="0" err="1"/>
              <a:t>mo</a:t>
            </a:r>
            <a:r>
              <a:rPr lang="en-US" sz="2000" dirty="0"/>
              <a:t>&gt;+&lt;/</a:t>
            </a:r>
            <a:r>
              <a:rPr lang="en-US" sz="2000" dirty="0" err="1"/>
              <a:t>mo</a:t>
            </a:r>
            <a:r>
              <a:rPr lang="en-US" sz="2000" dirty="0"/>
              <a:t>&gt; </a:t>
            </a:r>
            <a:endParaRPr lang="en-US" sz="2000" dirty="0" smtClean="0"/>
          </a:p>
          <a:p>
            <a:pPr marL="118872" indent="0" algn="l" rtl="0">
              <a:buNone/>
            </a:pPr>
            <a:r>
              <a:rPr lang="en-US" sz="2000" dirty="0"/>
              <a:t>	</a:t>
            </a:r>
            <a:r>
              <a:rPr lang="en-US" sz="2000" dirty="0" smtClean="0"/>
              <a:t>&lt;</a:t>
            </a:r>
            <a:r>
              <a:rPr lang="en-US" sz="2000" dirty="0"/>
              <a:t>mi&gt;b&lt;/mi&gt; &lt;</a:t>
            </a:r>
            <a:r>
              <a:rPr lang="en-US" sz="2000" dirty="0" err="1"/>
              <a:t>mo</a:t>
            </a:r>
            <a:r>
              <a:rPr lang="en-US" sz="2000" dirty="0"/>
              <a:t>&gt;&amp;#x2062;&lt;!-- &amp;</a:t>
            </a:r>
            <a:r>
              <a:rPr lang="en-US" sz="2000" dirty="0" err="1"/>
              <a:t>InvisibleTimes</a:t>
            </a:r>
            <a:r>
              <a:rPr lang="en-US" sz="2000" dirty="0"/>
              <a:t>; --&gt;&lt;/</a:t>
            </a:r>
            <a:r>
              <a:rPr lang="en-US" sz="2000" dirty="0" err="1"/>
              <a:t>mo</a:t>
            </a:r>
            <a:r>
              <a:rPr lang="en-US" sz="2000" dirty="0"/>
              <a:t>&gt; </a:t>
            </a:r>
            <a:r>
              <a:rPr lang="en-US" sz="2000" dirty="0" smtClean="0"/>
              <a:t>	&lt;</a:t>
            </a:r>
            <a:r>
              <a:rPr lang="en-US" sz="2000" dirty="0"/>
              <a:t>mi&gt;x&lt;/mi&gt; &lt;</a:t>
            </a:r>
            <a:r>
              <a:rPr lang="en-US" sz="2000" dirty="0" err="1"/>
              <a:t>mo</a:t>
            </a:r>
            <a:r>
              <a:rPr lang="en-US" sz="2000" dirty="0"/>
              <a:t>&gt;+&lt;/</a:t>
            </a:r>
            <a:r>
              <a:rPr lang="en-US" sz="2000" dirty="0" err="1"/>
              <a:t>mo</a:t>
            </a:r>
            <a:r>
              <a:rPr lang="en-US" sz="2000" dirty="0"/>
              <a:t>&gt; &lt;mi&gt;c&lt;/mi&gt; </a:t>
            </a:r>
            <a:endParaRPr lang="en-US" sz="2000" dirty="0" smtClean="0"/>
          </a:p>
          <a:p>
            <a:pPr marL="118872" indent="0" algn="l" rtl="0">
              <a:buNone/>
            </a:pPr>
            <a:r>
              <a:rPr lang="en-US" sz="2000" dirty="0" smtClean="0"/>
              <a:t>&lt;/</a:t>
            </a:r>
            <a:r>
              <a:rPr lang="en-US" sz="2000" dirty="0" err="1"/>
              <a:t>mrow</a:t>
            </a:r>
            <a:r>
              <a:rPr lang="en-US" sz="2000" dirty="0"/>
              <a:t>&gt; </a:t>
            </a:r>
          </a:p>
          <a:p>
            <a:pPr marL="118872" indent="0" algn="l" rtl="0">
              <a:buNone/>
            </a:pPr>
            <a:endParaRPr lang="en-US" dirty="0" smtClean="0"/>
          </a:p>
          <a:p>
            <a:pPr marL="457200" lvl="1" indent="0" algn="l" rtl="0">
              <a:buNone/>
            </a:pPr>
            <a:endParaRPr lang="en-US" dirty="0" smtClean="0"/>
          </a:p>
          <a:p>
            <a:pPr lvl="2"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75188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</a:t>
            </a:r>
            <a:r>
              <a:rPr lang="en-US" dirty="0" err="1" smtClean="0"/>
              <a:t>MathML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/>
              <a:t>focuses on the semantic meaning of the </a:t>
            </a:r>
            <a:r>
              <a:rPr lang="en-US" dirty="0" smtClean="0"/>
              <a:t>expression</a:t>
            </a:r>
          </a:p>
          <a:p>
            <a:pPr algn="l" rtl="0"/>
            <a:r>
              <a:rPr lang="en-US" dirty="0" smtClean="0"/>
              <a:t>&lt;apply</a:t>
            </a:r>
            <a:r>
              <a:rPr lang="en-US" dirty="0"/>
              <a:t>&gt; element </a:t>
            </a:r>
            <a:r>
              <a:rPr lang="en-US" dirty="0" smtClean="0"/>
              <a:t>represents </a:t>
            </a:r>
            <a:r>
              <a:rPr lang="en-US" dirty="0"/>
              <a:t>a function or operator, given in the first child</a:t>
            </a:r>
            <a:endParaRPr lang="en-US" dirty="0" smtClean="0"/>
          </a:p>
          <a:p>
            <a:pPr marL="768096" lvl="2" indent="0" algn="l" rtl="0">
              <a:buNone/>
            </a:pPr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39555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</a:t>
            </a:r>
            <a:r>
              <a:rPr lang="en-US" dirty="0" err="1" smtClean="0"/>
              <a:t>MathML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l" rtl="0"/>
            <a:r>
              <a:rPr lang="en-US" sz="2400" dirty="0" smtClean="0"/>
              <a:t>ax^2 </a:t>
            </a:r>
            <a:r>
              <a:rPr lang="en-US" sz="2400" dirty="0"/>
              <a:t>+ </a:t>
            </a:r>
            <a:r>
              <a:rPr lang="en-US" sz="2400" dirty="0" err="1"/>
              <a:t>bx</a:t>
            </a:r>
            <a:r>
              <a:rPr lang="en-US" sz="2400" dirty="0"/>
              <a:t> + c</a:t>
            </a:r>
          </a:p>
          <a:p>
            <a:pPr marL="768096" lvl="2" indent="0" algn="l" rtl="0">
              <a:buNone/>
            </a:pPr>
            <a:r>
              <a:rPr lang="en-US" sz="1800" dirty="0"/>
              <a:t>&lt;math&gt; </a:t>
            </a:r>
            <a:endParaRPr lang="en-US" sz="1800" dirty="0" smtClean="0"/>
          </a:p>
          <a:p>
            <a:pPr marL="768096" lvl="2" indent="0" algn="l" rtl="0">
              <a:buNone/>
            </a:pPr>
            <a:r>
              <a:rPr lang="en-US" sz="1800" dirty="0" smtClean="0"/>
              <a:t>&lt;</a:t>
            </a:r>
            <a:r>
              <a:rPr lang="en-US" sz="1800" dirty="0"/>
              <a:t>apply&gt; </a:t>
            </a:r>
            <a:endParaRPr lang="en-US" sz="1800" dirty="0" smtClean="0"/>
          </a:p>
          <a:p>
            <a:pPr marL="768096" lvl="2" indent="0" algn="l" rtl="0">
              <a:buNone/>
            </a:pPr>
            <a:r>
              <a:rPr lang="en-US" sz="1800" dirty="0"/>
              <a:t>	 </a:t>
            </a:r>
            <a:r>
              <a:rPr lang="en-US" sz="1800" dirty="0" smtClean="0"/>
              <a:t>    &lt;</a:t>
            </a:r>
            <a:r>
              <a:rPr lang="en-US" sz="1800" dirty="0"/>
              <a:t>plus/&gt; </a:t>
            </a:r>
            <a:endParaRPr lang="en-US" sz="1800" dirty="0" smtClean="0"/>
          </a:p>
          <a:p>
            <a:pPr marL="768096" lvl="2" indent="0" algn="l" rtl="0">
              <a:buNone/>
            </a:pPr>
            <a:r>
              <a:rPr lang="en-US" sz="1800" dirty="0"/>
              <a:t>	</a:t>
            </a:r>
            <a:r>
              <a:rPr lang="en-US" sz="1800" dirty="0" smtClean="0"/>
              <a:t>     &lt;</a:t>
            </a:r>
            <a:r>
              <a:rPr lang="en-US" sz="1800" dirty="0"/>
              <a:t>apply&gt; </a:t>
            </a:r>
            <a:endParaRPr lang="en-US" sz="1800" dirty="0" smtClean="0"/>
          </a:p>
          <a:p>
            <a:pPr marL="768096" lvl="2" indent="0" algn="l" rtl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        &lt;</a:t>
            </a:r>
            <a:r>
              <a:rPr lang="en-US" sz="1800" dirty="0"/>
              <a:t>times/&gt; </a:t>
            </a:r>
            <a:endParaRPr lang="en-US" sz="1800" dirty="0" smtClean="0"/>
          </a:p>
          <a:p>
            <a:pPr marL="768096" lvl="2" indent="0" algn="l" rtl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          &lt;</a:t>
            </a:r>
            <a:r>
              <a:rPr lang="en-US" sz="1800" dirty="0"/>
              <a:t>ci&gt;a&lt;/ci&gt; </a:t>
            </a:r>
            <a:endParaRPr lang="en-US" sz="1800" dirty="0" smtClean="0"/>
          </a:p>
          <a:p>
            <a:pPr marL="768096" lvl="2" indent="0" algn="l" rtl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           &lt;</a:t>
            </a:r>
            <a:r>
              <a:rPr lang="en-US" sz="1800" dirty="0"/>
              <a:t>apply</a:t>
            </a:r>
            <a:r>
              <a:rPr lang="en-US" sz="1800" dirty="0" smtClean="0"/>
              <a:t>&gt;</a:t>
            </a:r>
          </a:p>
          <a:p>
            <a:pPr marL="768096" lvl="2" indent="0" algn="l" rtl="0">
              <a:buNone/>
            </a:pPr>
            <a:r>
              <a:rPr lang="en-US" sz="1800" dirty="0"/>
              <a:t>	 </a:t>
            </a:r>
            <a:r>
              <a:rPr lang="en-US" sz="1800" dirty="0" smtClean="0"/>
              <a:t>                       &lt;</a:t>
            </a:r>
            <a:r>
              <a:rPr lang="en-US" sz="1800" dirty="0"/>
              <a:t>power</a:t>
            </a:r>
            <a:r>
              <a:rPr lang="en-US" sz="1800" dirty="0" smtClean="0"/>
              <a:t>/&gt;</a:t>
            </a:r>
          </a:p>
          <a:p>
            <a:pPr marL="768096" lvl="2" indent="0" algn="l" rtl="0">
              <a:buNone/>
            </a:pPr>
            <a:r>
              <a:rPr lang="en-US" sz="1800" dirty="0" smtClean="0"/>
              <a:t>                                 &lt;</a:t>
            </a:r>
            <a:r>
              <a:rPr lang="en-US" sz="1800" dirty="0"/>
              <a:t>ci&gt;x&lt;/ci&gt; </a:t>
            </a:r>
            <a:endParaRPr lang="en-US" sz="1800" dirty="0" smtClean="0"/>
          </a:p>
          <a:p>
            <a:pPr marL="768096" lvl="2" indent="0" algn="l" rtl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                         &lt;</a:t>
            </a:r>
            <a:r>
              <a:rPr lang="en-US" sz="1800" dirty="0" err="1"/>
              <a:t>cn</a:t>
            </a:r>
            <a:r>
              <a:rPr lang="en-US" sz="1800" dirty="0"/>
              <a:t>&gt;2&lt;/</a:t>
            </a:r>
            <a:r>
              <a:rPr lang="en-US" sz="1800" dirty="0" err="1"/>
              <a:t>cn</a:t>
            </a:r>
            <a:r>
              <a:rPr lang="en-US" sz="1800" dirty="0"/>
              <a:t>&gt; </a:t>
            </a:r>
            <a:endParaRPr lang="en-US" sz="1800" dirty="0" smtClean="0"/>
          </a:p>
          <a:p>
            <a:pPr marL="768096" lvl="2" indent="0" algn="l" rtl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            &lt;/</a:t>
            </a:r>
            <a:r>
              <a:rPr lang="en-US" sz="1800" dirty="0"/>
              <a:t>apply&gt; </a:t>
            </a:r>
            <a:endParaRPr lang="en-US" sz="1800" dirty="0" smtClean="0"/>
          </a:p>
          <a:p>
            <a:pPr marL="768096" lvl="2" indent="0" algn="l" rtl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  &lt;/</a:t>
            </a:r>
            <a:r>
              <a:rPr lang="en-US" sz="1800" dirty="0"/>
              <a:t>apply&gt; </a:t>
            </a:r>
            <a:endParaRPr lang="en-US" sz="1800" dirty="0" smtClean="0"/>
          </a:p>
          <a:p>
            <a:pPr marL="768096" lvl="2" indent="0" algn="l" rtl="0">
              <a:buNone/>
            </a:pPr>
            <a:r>
              <a:rPr lang="en-US" sz="1800" dirty="0" smtClean="0"/>
              <a:t>	      &lt;</a:t>
            </a:r>
            <a:r>
              <a:rPr lang="en-US" sz="1800" dirty="0"/>
              <a:t>apply&gt; </a:t>
            </a:r>
            <a:endParaRPr lang="en-US" sz="1800" dirty="0" smtClean="0"/>
          </a:p>
          <a:p>
            <a:pPr marL="768096" lvl="2" indent="0" algn="l" rtl="0">
              <a:buNone/>
            </a:pPr>
            <a:r>
              <a:rPr lang="en-US" sz="1800" dirty="0"/>
              <a:t>	 </a:t>
            </a:r>
            <a:r>
              <a:rPr lang="en-US" sz="1800" dirty="0" smtClean="0"/>
              <a:t>             &lt;</a:t>
            </a:r>
            <a:r>
              <a:rPr lang="en-US" sz="1800" dirty="0"/>
              <a:t>times/&gt; </a:t>
            </a:r>
            <a:endParaRPr lang="en-US" sz="1800" dirty="0" smtClean="0"/>
          </a:p>
          <a:p>
            <a:pPr marL="768096" lvl="2" indent="0" algn="l" rtl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                  &lt;</a:t>
            </a:r>
            <a:r>
              <a:rPr lang="en-US" sz="1800" dirty="0"/>
              <a:t>ci&gt;b&lt;/ci&gt; </a:t>
            </a:r>
            <a:endParaRPr lang="en-US" sz="1800" dirty="0" smtClean="0"/>
          </a:p>
          <a:p>
            <a:pPr marL="768096" lvl="2" indent="0" algn="l" rtl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                   &lt;</a:t>
            </a:r>
            <a:r>
              <a:rPr lang="en-US" sz="1800" dirty="0"/>
              <a:t>ci&gt;x&lt;/ci</a:t>
            </a:r>
            <a:r>
              <a:rPr lang="en-US" sz="1800" dirty="0" smtClean="0"/>
              <a:t>&gt;</a:t>
            </a:r>
          </a:p>
          <a:p>
            <a:pPr marL="768096" lvl="2" indent="0" algn="l" rtl="0">
              <a:buNone/>
            </a:pPr>
            <a:r>
              <a:rPr lang="en-US" sz="1800" smtClean="0"/>
              <a:t>           </a:t>
            </a:r>
            <a:r>
              <a:rPr lang="en-US" sz="1800" dirty="0"/>
              <a:t>&lt;/apply&gt; </a:t>
            </a:r>
            <a:endParaRPr lang="en-US" sz="1800" dirty="0" smtClean="0"/>
          </a:p>
          <a:p>
            <a:pPr marL="768096" lvl="2" indent="0" algn="l" rtl="0">
              <a:buNone/>
            </a:pPr>
            <a:r>
              <a:rPr lang="en-US" sz="1800" dirty="0" smtClean="0"/>
              <a:t>         &lt;</a:t>
            </a:r>
            <a:r>
              <a:rPr lang="en-US" sz="1800" dirty="0"/>
              <a:t>ci&gt;c&lt;/ci&gt; </a:t>
            </a:r>
            <a:endParaRPr lang="en-US" sz="1800" dirty="0" smtClean="0"/>
          </a:p>
          <a:p>
            <a:pPr marL="768096" lvl="2" indent="0" algn="l" rtl="0">
              <a:buNone/>
            </a:pPr>
            <a:r>
              <a:rPr lang="en-US" sz="1800" dirty="0" smtClean="0"/>
              <a:t>&lt;/</a:t>
            </a:r>
            <a:r>
              <a:rPr lang="en-US" sz="1800" dirty="0"/>
              <a:t>apply&gt; </a:t>
            </a:r>
            <a:endParaRPr lang="en-US" sz="1800" dirty="0" smtClean="0"/>
          </a:p>
          <a:p>
            <a:pPr marL="768096" lvl="2" indent="0" algn="l" rtl="0">
              <a:buNone/>
            </a:pPr>
            <a:r>
              <a:rPr lang="en-US" sz="1800" dirty="0" smtClean="0"/>
              <a:t>&lt;/</a:t>
            </a:r>
            <a:r>
              <a:rPr lang="en-US" sz="1800" dirty="0"/>
              <a:t>math&gt; </a:t>
            </a:r>
          </a:p>
          <a:p>
            <a:pPr marL="768096" lvl="2" indent="0" algn="l" rtl="0">
              <a:buNone/>
            </a:pPr>
            <a:endParaRPr lang="en-US" sz="1800" dirty="0" smtClean="0"/>
          </a:p>
          <a:p>
            <a:pPr algn="l" rtl="0"/>
            <a:endParaRPr lang="en-US" sz="2400" dirty="0" smtClean="0"/>
          </a:p>
          <a:p>
            <a:pPr algn="l" rtl="0"/>
            <a:endParaRPr lang="en-US" sz="2400" dirty="0" smtClean="0"/>
          </a:p>
          <a:p>
            <a:pPr algn="l" rtl="0"/>
            <a:endParaRPr lang="ar-EG" sz="2400" dirty="0"/>
          </a:p>
        </p:txBody>
      </p:sp>
    </p:spTree>
    <p:extLst>
      <p:ext uri="{BB962C8B-B14F-4D97-AF65-F5344CB8AC3E}">
        <p14:creationId xmlns:p14="http://schemas.microsoft.com/office/powerpoint/2010/main" val="415804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Cascading Style Sheets </a:t>
            </a:r>
            <a:r>
              <a:rPr lang="en-US" sz="3600" dirty="0" smtClean="0"/>
              <a:t>CSS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Language for presentation of documents written in a markup language.</a:t>
            </a:r>
          </a:p>
          <a:p>
            <a:pPr algn="l" rtl="0"/>
            <a:r>
              <a:rPr lang="en-US" dirty="0" smtClean="0"/>
              <a:t>So, it enables separation of document content from document presentation.</a:t>
            </a:r>
          </a:p>
          <a:p>
            <a:pPr marL="0" indent="0" algn="l" rtl="0">
              <a:buNone/>
            </a:pPr>
            <a:endParaRPr lang="en-US" dirty="0" smtClean="0"/>
          </a:p>
          <a:p>
            <a:pPr algn="l" rtl="0"/>
            <a:endParaRPr lang="en-US" dirty="0" smtClean="0"/>
          </a:p>
          <a:p>
            <a:pPr marL="0" indent="0" algn="l" rtl="0">
              <a:buNone/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50581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Cascading Style Sheets </a:t>
            </a:r>
            <a:r>
              <a:rPr lang="en-US" sz="3600" dirty="0" smtClean="0"/>
              <a:t>CSS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Benefits:</a:t>
            </a:r>
          </a:p>
          <a:p>
            <a:pPr lvl="1" algn="l" rtl="0"/>
            <a:r>
              <a:rPr lang="en-US" dirty="0" smtClean="0"/>
              <a:t>Improves content accessibility.</a:t>
            </a:r>
          </a:p>
          <a:p>
            <a:pPr lvl="1" algn="l" rtl="0"/>
            <a:r>
              <a:rPr lang="en-US" dirty="0" smtClean="0"/>
              <a:t>Enable multiple pages to share formatting.</a:t>
            </a:r>
          </a:p>
          <a:p>
            <a:pPr lvl="1" algn="l" rtl="0"/>
            <a:r>
              <a:rPr lang="en-US" dirty="0" smtClean="0"/>
              <a:t>Page can display differently for different screen sizes.</a:t>
            </a:r>
          </a:p>
          <a:p>
            <a:pPr lvl="1" algn="l" rtl="0"/>
            <a:r>
              <a:rPr lang="en-US" dirty="0" smtClean="0"/>
              <a:t>Page can presented differently for different rendering methods (on screen , in print, Braille-based devices, etc.)</a:t>
            </a:r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83696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Cascading Style Sheets </a:t>
            </a:r>
            <a:r>
              <a:rPr lang="en-US" sz="3600" dirty="0" smtClean="0"/>
              <a:t>CSS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Simple syntax</a:t>
            </a:r>
          </a:p>
          <a:p>
            <a:pPr algn="l" rtl="0"/>
            <a:r>
              <a:rPr lang="en-US" dirty="0" smtClean="0"/>
              <a:t>English keywords for various style properties</a:t>
            </a:r>
          </a:p>
          <a:p>
            <a:pPr algn="l" rtl="0"/>
            <a:r>
              <a:rPr lang="en-US" dirty="0" smtClean="0"/>
              <a:t>A style sheet is a list of rules</a:t>
            </a:r>
          </a:p>
          <a:p>
            <a:pPr algn="l" rtl="0"/>
            <a:r>
              <a:rPr lang="en-US" dirty="0" smtClean="0"/>
              <a:t>Rule : Selector(s) + declaration block</a:t>
            </a:r>
          </a:p>
          <a:p>
            <a:pPr algn="l" rtl="0"/>
            <a:r>
              <a:rPr lang="en-US" dirty="0" smtClean="0"/>
              <a:t>Declaration :       </a:t>
            </a:r>
            <a:r>
              <a:rPr lang="en-US" i="1" dirty="0" smtClean="0"/>
              <a:t>property : value</a:t>
            </a:r>
          </a:p>
          <a:p>
            <a:pPr algn="l" rtl="0"/>
            <a:endParaRPr lang="en-US" i="1" dirty="0" smtClean="0"/>
          </a:p>
          <a:p>
            <a:pPr algn="l" rtl="0"/>
            <a:r>
              <a:rPr lang="en-US" dirty="0">
                <a:solidFill>
                  <a:srgbClr val="FF0000"/>
                </a:solidFill>
              </a:rPr>
              <a:t>h1 { color: black; background-color: </a:t>
            </a:r>
            <a:r>
              <a:rPr lang="en-US" dirty="0" smtClean="0">
                <a:solidFill>
                  <a:srgbClr val="FF0000"/>
                </a:solidFill>
              </a:rPr>
              <a:t>red; </a:t>
            </a:r>
            <a:r>
              <a:rPr lang="en-US" dirty="0">
                <a:solidFill>
                  <a:srgbClr val="FF0000"/>
                </a:solidFill>
              </a:rPr>
              <a:t>} </a:t>
            </a:r>
            <a:endParaRPr lang="en-US" dirty="0" smtClean="0">
              <a:solidFill>
                <a:srgbClr val="FF0000"/>
              </a:solidFill>
            </a:endParaRPr>
          </a:p>
          <a:p>
            <a:pPr marL="118872" indent="0" algn="l" rtl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h2 </a:t>
            </a:r>
            <a:r>
              <a:rPr lang="en-US" dirty="0">
                <a:solidFill>
                  <a:srgbClr val="FF0000"/>
                </a:solidFill>
              </a:rPr>
              <a:t>{ color: white; background-color: </a:t>
            </a:r>
            <a:r>
              <a:rPr lang="en-US" dirty="0" smtClean="0">
                <a:solidFill>
                  <a:srgbClr val="FF0000"/>
                </a:solidFill>
              </a:rPr>
              <a:t>green; </a:t>
            </a:r>
            <a:r>
              <a:rPr lang="en-US" dirty="0">
                <a:solidFill>
                  <a:srgbClr val="FF0000"/>
                </a:solidFill>
              </a:rPr>
              <a:t>} </a:t>
            </a:r>
          </a:p>
          <a:p>
            <a:pPr algn="l" rtl="0"/>
            <a:endParaRPr lang="en-US" dirty="0" smtClean="0"/>
          </a:p>
          <a:p>
            <a:pPr algn="l" rtl="0"/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83696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 smtClean="0"/>
              <a:t>Document markup languages allow applications to handle documents more efficiently.</a:t>
            </a:r>
          </a:p>
          <a:p>
            <a:pPr algn="l" rtl="0"/>
            <a:r>
              <a:rPr lang="en-US" dirty="0" smtClean="0"/>
              <a:t>XML is widely used and core standard for web </a:t>
            </a:r>
          </a:p>
          <a:p>
            <a:pPr algn="l" rtl="0"/>
            <a:r>
              <a:rPr lang="en-US" dirty="0" smtClean="0"/>
              <a:t>It is easy to define a markup language based on XML and customized to documents of a specific domain. </a:t>
            </a:r>
          </a:p>
          <a:p>
            <a:pPr algn="l" rtl="0"/>
            <a:r>
              <a:rPr lang="en-US" dirty="0" smtClean="0"/>
              <a:t>Separation of the document presentation and document content is highly desirable.</a:t>
            </a:r>
            <a:endParaRPr lang="en-US" i="1" dirty="0" smtClean="0"/>
          </a:p>
          <a:p>
            <a:pPr marL="118872" indent="0"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  <a:p>
            <a:pPr algn="l" rtl="0"/>
            <a:endParaRPr lang="en-US" dirty="0" smtClean="0"/>
          </a:p>
          <a:p>
            <a:pPr algn="l" rtl="0"/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412687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markup languages?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 rtl="0"/>
            <a:r>
              <a:rPr lang="en-US" dirty="0" smtClean="0"/>
              <a:t>Contents of a document </a:t>
            </a:r>
          </a:p>
          <a:p>
            <a:pPr marL="118872" indent="0" algn="l" rtl="0">
              <a:buNone/>
            </a:pPr>
            <a:r>
              <a:rPr lang="en-US" dirty="0"/>
              <a:t>	</a:t>
            </a:r>
            <a:r>
              <a:rPr lang="en-US" dirty="0" smtClean="0"/>
              <a:t>(text sections /equations/figures/tables/etc.) </a:t>
            </a:r>
          </a:p>
          <a:p>
            <a:pPr marL="118872" indent="0" algn="l" rtl="0">
              <a:buNone/>
            </a:pPr>
            <a:endParaRPr lang="en-US" dirty="0"/>
          </a:p>
          <a:p>
            <a:pPr marL="118872" indent="0" algn="l" rtl="0">
              <a:buNone/>
            </a:pPr>
            <a:r>
              <a:rPr lang="en-US" dirty="0" smtClean="0"/>
              <a:t>	are marked up with tags to both </a:t>
            </a:r>
          </a:p>
          <a:p>
            <a:pPr lvl="2" algn="l" rtl="0"/>
            <a:r>
              <a:rPr lang="en-US" sz="2800" dirty="0" smtClean="0"/>
              <a:t>identify it.</a:t>
            </a:r>
          </a:p>
          <a:p>
            <a:pPr lvl="2" algn="l" rtl="0"/>
            <a:r>
              <a:rPr lang="en-US" sz="2800" dirty="0"/>
              <a:t>delimit </a:t>
            </a:r>
            <a:r>
              <a:rPr lang="en-US" sz="2800" dirty="0" smtClean="0"/>
              <a:t>it.</a:t>
            </a:r>
          </a:p>
          <a:p>
            <a:pPr lvl="2" algn="l" rtl="0"/>
            <a:endParaRPr lang="en-US" dirty="0" smtClean="0"/>
          </a:p>
          <a:p>
            <a:pPr algn="l" rtl="0"/>
            <a:r>
              <a:rPr lang="en-US" dirty="0" smtClean="0"/>
              <a:t>So the Document is composed of elements</a:t>
            </a:r>
          </a:p>
          <a:p>
            <a:pPr marL="118872" indent="0" algn="l" rtl="0">
              <a:buNone/>
            </a:pPr>
            <a:endParaRPr lang="en-US" dirty="0" smtClean="0"/>
          </a:p>
          <a:p>
            <a:pPr algn="l" rtl="0"/>
            <a:r>
              <a:rPr lang="en-US" dirty="0" smtClean="0"/>
              <a:t>each element is usually composed of</a:t>
            </a:r>
          </a:p>
          <a:p>
            <a:pPr lvl="1" algn="l" rtl="0"/>
            <a:r>
              <a:rPr lang="en-US" dirty="0" smtClean="0"/>
              <a:t>Start tag (usually a word in angle brackets)</a:t>
            </a:r>
          </a:p>
          <a:p>
            <a:pPr lvl="1" algn="l" rtl="0"/>
            <a:r>
              <a:rPr lang="en-US" dirty="0" smtClean="0"/>
              <a:t>Data contained in the tag</a:t>
            </a:r>
          </a:p>
          <a:p>
            <a:pPr lvl="1" algn="l" rtl="0"/>
            <a:r>
              <a:rPr lang="en-US" dirty="0" smtClean="0"/>
              <a:t>End tag</a:t>
            </a:r>
          </a:p>
          <a:p>
            <a:pPr algn="l" rtl="0"/>
            <a:endParaRPr lang="en-US" dirty="0" smtClean="0"/>
          </a:p>
          <a:p>
            <a:pPr lvl="1" algn="l" rtl="0"/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82121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611560" y="2708920"/>
            <a:ext cx="8229600" cy="125095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Thank you so much</a:t>
            </a:r>
            <a:endParaRPr lang="ar-E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31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markup languages?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 algn="l" rtl="0">
              <a:buNone/>
            </a:pPr>
            <a:endParaRPr lang="en-US" dirty="0" smtClean="0"/>
          </a:p>
          <a:p>
            <a:pPr algn="l" rtl="0"/>
            <a:r>
              <a:rPr lang="en-US" dirty="0" smtClean="0"/>
              <a:t>Marking contents of the document with tags can be useful for several reasons:</a:t>
            </a:r>
          </a:p>
          <a:p>
            <a:pPr lvl="1" algn="l" rtl="0"/>
            <a:r>
              <a:rPr lang="en-US" dirty="0" smtClean="0"/>
              <a:t>Presentation of document.</a:t>
            </a:r>
          </a:p>
          <a:p>
            <a:pPr lvl="1" algn="l" rtl="0"/>
            <a:r>
              <a:rPr lang="en-US" dirty="0" smtClean="0"/>
              <a:t>Making the structure clear.</a:t>
            </a:r>
          </a:p>
          <a:p>
            <a:pPr lvl="1" algn="l" rtl="0"/>
            <a:r>
              <a:rPr lang="en-US" dirty="0" smtClean="0"/>
              <a:t>Describing the content.</a:t>
            </a:r>
          </a:p>
          <a:p>
            <a:pPr lvl="1" algn="l" rtl="0"/>
            <a:r>
              <a:rPr lang="en-US" dirty="0" smtClean="0"/>
              <a:t>Instructing the tools handling the document.</a:t>
            </a:r>
          </a:p>
          <a:p>
            <a:pPr lvl="1" algn="l" rtl="0"/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79131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Unmarked document example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rtl="0">
              <a:buFont typeface="Wingdings" pitchFamily="2" charset="2"/>
              <a:buNone/>
            </a:pPr>
            <a:r>
              <a:rPr lang="en-US" sz="2200" b="1" dirty="0" smtClean="0"/>
              <a:t>September 1, 2000</a:t>
            </a:r>
            <a:endParaRPr lang="en-US" sz="2200" dirty="0" smtClean="0"/>
          </a:p>
          <a:p>
            <a:pPr algn="l" rtl="0">
              <a:buFont typeface="Wingdings" pitchFamily="2" charset="2"/>
              <a:buNone/>
            </a:pPr>
            <a:endParaRPr lang="en-US" sz="2200" dirty="0" smtClean="0"/>
          </a:p>
          <a:p>
            <a:pPr algn="l" rtl="0">
              <a:buFont typeface="Wingdings" pitchFamily="2" charset="2"/>
              <a:buNone/>
            </a:pPr>
            <a:r>
              <a:rPr lang="en-US" sz="2200" b="1" dirty="0" smtClean="0"/>
              <a:t>Dear Prof. Stein,</a:t>
            </a:r>
            <a:r>
              <a:rPr lang="en-US" sz="2200" dirty="0" smtClean="0"/>
              <a:t> </a:t>
            </a:r>
          </a:p>
          <a:p>
            <a:pPr algn="l" rtl="0">
              <a:buFont typeface="Wingdings" pitchFamily="2" charset="2"/>
              <a:buNone/>
            </a:pPr>
            <a:endParaRPr lang="en-US" sz="2200" dirty="0" smtClean="0"/>
          </a:p>
          <a:p>
            <a:pPr algn="l" rtl="0">
              <a:buFont typeface="Wingdings" pitchFamily="2" charset="2"/>
              <a:buNone/>
            </a:pPr>
            <a:r>
              <a:rPr lang="en-US" sz="2200" b="1" dirty="0" smtClean="0"/>
              <a:t>I would like to tell you how much I enjoyed reading your new text</a:t>
            </a:r>
          </a:p>
          <a:p>
            <a:pPr algn="l" rtl="0">
              <a:buFont typeface="Wingdings" pitchFamily="2" charset="2"/>
              <a:buNone/>
            </a:pPr>
            <a:r>
              <a:rPr lang="en-US" sz="2200" b="1" dirty="0" smtClean="0"/>
              <a:t>“Digital Signal Processing, A Computer Science Perspective”.</a:t>
            </a:r>
          </a:p>
          <a:p>
            <a:pPr algn="l" rtl="0">
              <a:buFont typeface="Wingdings" pitchFamily="2" charset="2"/>
              <a:buNone/>
            </a:pPr>
            <a:r>
              <a:rPr lang="en-US" sz="2200" b="1" dirty="0" smtClean="0"/>
              <a:t>I hope we will be able to meet at the next conference.</a:t>
            </a:r>
            <a:endParaRPr lang="en-US" sz="2200" dirty="0" smtClean="0"/>
          </a:p>
          <a:p>
            <a:pPr algn="l" rtl="0">
              <a:buFont typeface="Wingdings" pitchFamily="2" charset="2"/>
              <a:buNone/>
            </a:pPr>
            <a:endParaRPr lang="en-US" sz="2200" dirty="0" smtClean="0"/>
          </a:p>
          <a:p>
            <a:pPr algn="l" rtl="0">
              <a:buFont typeface="Wingdings" pitchFamily="2" charset="2"/>
              <a:buNone/>
            </a:pPr>
            <a:r>
              <a:rPr lang="en-US" sz="2200" b="1" dirty="0" smtClean="0"/>
              <a:t>Sincerely, </a:t>
            </a:r>
          </a:p>
          <a:p>
            <a:pPr algn="l" rtl="0">
              <a:buFont typeface="Wingdings" pitchFamily="2" charset="2"/>
              <a:buNone/>
            </a:pPr>
            <a:r>
              <a:rPr lang="en-US" sz="2200" b="1" dirty="0" smtClean="0"/>
              <a:t>Dee Espy</a:t>
            </a:r>
            <a:endParaRPr lang="en-US" sz="2200" dirty="0" smtClean="0"/>
          </a:p>
          <a:p>
            <a:pPr algn="l" rtl="0">
              <a:buFont typeface="Wingdings" pitchFamily="2" charset="2"/>
              <a:buNone/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84373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Markup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70000" lnSpcReduction="20000"/>
          </a:bodyPr>
          <a:lstStyle/>
          <a:p>
            <a:pPr algn="l" rtl="0">
              <a:buFont typeface="Wingdings" pitchFamily="2" charset="2"/>
              <a:buNone/>
            </a:pPr>
            <a:r>
              <a:rPr lang="en-US" dirty="0" smtClean="0"/>
              <a:t>&lt;HEADING&gt;</a:t>
            </a:r>
            <a:r>
              <a:rPr lang="en-US" b="1" dirty="0" smtClean="0"/>
              <a:t>September 1, 2000</a:t>
            </a:r>
            <a:r>
              <a:rPr lang="en-US" dirty="0" smtClean="0"/>
              <a:t>&lt;/HEADING&gt;</a:t>
            </a:r>
          </a:p>
          <a:p>
            <a:pPr algn="l" rtl="0">
              <a:buFont typeface="Wingdings" pitchFamily="2" charset="2"/>
              <a:buNone/>
            </a:pPr>
            <a:endParaRPr lang="en-US" dirty="0" smtClean="0"/>
          </a:p>
          <a:p>
            <a:pPr algn="l" rtl="0">
              <a:buFont typeface="Wingdings" pitchFamily="2" charset="2"/>
              <a:buNone/>
            </a:pPr>
            <a:r>
              <a:rPr lang="en-US" dirty="0" smtClean="0"/>
              <a:t>&lt;GREETING&gt;</a:t>
            </a:r>
            <a:r>
              <a:rPr lang="en-US" b="1" dirty="0" smtClean="0"/>
              <a:t>Dear Prof. Stein,</a:t>
            </a:r>
            <a:r>
              <a:rPr lang="en-US" dirty="0" smtClean="0"/>
              <a:t> &lt;/GREETING&gt;</a:t>
            </a:r>
          </a:p>
          <a:p>
            <a:pPr algn="l" rtl="0">
              <a:buFont typeface="Wingdings" pitchFamily="2" charset="2"/>
              <a:buNone/>
            </a:pPr>
            <a:endParaRPr lang="en-US" dirty="0" smtClean="0"/>
          </a:p>
          <a:p>
            <a:pPr algn="l" rtl="0">
              <a:buFont typeface="Wingdings" pitchFamily="2" charset="2"/>
              <a:buNone/>
            </a:pPr>
            <a:r>
              <a:rPr lang="en-US" dirty="0" smtClean="0"/>
              <a:t>&lt;BODY&gt;</a:t>
            </a:r>
          </a:p>
          <a:p>
            <a:pPr algn="l" rtl="0">
              <a:buFont typeface="Wingdings" pitchFamily="2" charset="2"/>
              <a:buNone/>
            </a:pPr>
            <a:r>
              <a:rPr lang="en-US" b="1" dirty="0" smtClean="0"/>
              <a:t>I would like to tell you how much I enjoyed reading your new text</a:t>
            </a:r>
          </a:p>
          <a:p>
            <a:pPr algn="l" rtl="0">
              <a:buFont typeface="Wingdings" pitchFamily="2" charset="2"/>
              <a:buNone/>
            </a:pPr>
            <a:r>
              <a:rPr lang="en-US" b="1" dirty="0" smtClean="0"/>
              <a:t>“Digital Signal Processing, A Computer Science Perspective”.</a:t>
            </a:r>
          </a:p>
          <a:p>
            <a:pPr algn="l" rtl="0">
              <a:buFont typeface="Wingdings" pitchFamily="2" charset="2"/>
              <a:buNone/>
            </a:pPr>
            <a:r>
              <a:rPr lang="en-US" b="1" dirty="0" smtClean="0"/>
              <a:t>I hope we will be able to meet at the next conference.</a:t>
            </a:r>
            <a:endParaRPr lang="en-US" dirty="0" smtClean="0"/>
          </a:p>
          <a:p>
            <a:pPr algn="l" rtl="0">
              <a:buFont typeface="Wingdings" pitchFamily="2" charset="2"/>
              <a:buNone/>
            </a:pPr>
            <a:r>
              <a:rPr lang="en-US" dirty="0" smtClean="0"/>
              <a:t>&lt;/BODY&gt;</a:t>
            </a:r>
          </a:p>
          <a:p>
            <a:pPr algn="l" rtl="0">
              <a:buFont typeface="Wingdings" pitchFamily="2" charset="2"/>
              <a:buNone/>
            </a:pPr>
            <a:endParaRPr lang="en-US" dirty="0" smtClean="0"/>
          </a:p>
          <a:p>
            <a:pPr algn="l" rtl="0">
              <a:buFont typeface="Wingdings" pitchFamily="2" charset="2"/>
              <a:buNone/>
            </a:pPr>
            <a:r>
              <a:rPr lang="en-US" dirty="0" smtClean="0"/>
              <a:t>&lt;SIGNATURE&gt;</a:t>
            </a:r>
          </a:p>
          <a:p>
            <a:pPr algn="l" rtl="0">
              <a:buFont typeface="Wingdings" pitchFamily="2" charset="2"/>
              <a:buNone/>
            </a:pPr>
            <a:r>
              <a:rPr lang="en-US" b="1" dirty="0" smtClean="0"/>
              <a:t>Sincerely, </a:t>
            </a:r>
          </a:p>
          <a:p>
            <a:pPr algn="l" rtl="0">
              <a:buFont typeface="Wingdings" pitchFamily="2" charset="2"/>
              <a:buNone/>
            </a:pPr>
            <a:r>
              <a:rPr lang="en-US" b="1" dirty="0" smtClean="0"/>
              <a:t>Dee Espy</a:t>
            </a:r>
            <a:endParaRPr lang="en-US" dirty="0" smtClean="0"/>
          </a:p>
          <a:p>
            <a:pPr algn="l" rtl="0">
              <a:buFont typeface="Wingdings" pitchFamily="2" charset="2"/>
              <a:buNone/>
            </a:pPr>
            <a:r>
              <a:rPr lang="en-US" dirty="0" smtClean="0"/>
              <a:t>&lt;/SIGNATURE&gt;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63049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Presentational Markup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70000" lnSpcReduction="20000"/>
          </a:bodyPr>
          <a:lstStyle/>
          <a:p>
            <a:pPr algn="l" rtl="0">
              <a:buFont typeface="Wingdings" pitchFamily="2" charset="2"/>
              <a:buNone/>
            </a:pPr>
            <a:r>
              <a:rPr lang="en-US" dirty="0" smtClean="0"/>
              <a:t>&lt;RIGHT-JUSTIFY&gt;</a:t>
            </a:r>
            <a:r>
              <a:rPr lang="en-US" b="1" dirty="0" smtClean="0"/>
              <a:t>September 1, 2000</a:t>
            </a:r>
            <a:r>
              <a:rPr lang="en-US" dirty="0" smtClean="0"/>
              <a:t>&lt;/RIGHT-JUSTIFY&gt;</a:t>
            </a:r>
          </a:p>
          <a:p>
            <a:pPr algn="l" rtl="0">
              <a:buFont typeface="Wingdings" pitchFamily="2" charset="2"/>
              <a:buNone/>
            </a:pPr>
            <a:endParaRPr lang="en-US" dirty="0" smtClean="0"/>
          </a:p>
          <a:p>
            <a:pPr algn="l" rtl="0">
              <a:buFont typeface="Wingdings" pitchFamily="2" charset="2"/>
              <a:buNone/>
            </a:pPr>
            <a:r>
              <a:rPr lang="en-US" dirty="0" smtClean="0"/>
              <a:t>&lt;BOLD&gt;</a:t>
            </a:r>
            <a:r>
              <a:rPr lang="en-US" b="1" dirty="0" smtClean="0"/>
              <a:t>Dear Prof. Stein,</a:t>
            </a:r>
            <a:r>
              <a:rPr lang="en-US" dirty="0" smtClean="0"/>
              <a:t>&lt;/BOLD&gt;</a:t>
            </a:r>
          </a:p>
          <a:p>
            <a:pPr algn="l" rtl="0">
              <a:buFont typeface="Wingdings" pitchFamily="2" charset="2"/>
              <a:buNone/>
            </a:pPr>
            <a:endParaRPr lang="en-US" dirty="0" smtClean="0"/>
          </a:p>
          <a:p>
            <a:pPr algn="l" rtl="0">
              <a:buFont typeface="Wingdings" pitchFamily="2" charset="2"/>
              <a:buNone/>
            </a:pPr>
            <a:r>
              <a:rPr lang="en-US" b="1" dirty="0" smtClean="0"/>
              <a:t>I would like to tell you how much I enjoyed reading your new text</a:t>
            </a:r>
          </a:p>
          <a:p>
            <a:pPr algn="l" rtl="0">
              <a:buFont typeface="Wingdings" pitchFamily="2" charset="2"/>
              <a:buNone/>
            </a:pPr>
            <a:r>
              <a:rPr lang="en-US" dirty="0" smtClean="0"/>
              <a:t>&lt;UNDERLINE&gt;</a:t>
            </a:r>
            <a:endParaRPr lang="en-US" b="1" dirty="0" smtClean="0"/>
          </a:p>
          <a:p>
            <a:pPr algn="l" rtl="0">
              <a:buFont typeface="Wingdings" pitchFamily="2" charset="2"/>
              <a:buNone/>
            </a:pPr>
            <a:r>
              <a:rPr lang="en-US" b="1" dirty="0" smtClean="0"/>
              <a:t>“Digital Signal Processing, A Computer Science Perspective”.</a:t>
            </a:r>
          </a:p>
          <a:p>
            <a:pPr algn="l" rtl="0">
              <a:buFont typeface="Wingdings" pitchFamily="2" charset="2"/>
              <a:buNone/>
            </a:pPr>
            <a:r>
              <a:rPr lang="en-US" dirty="0" smtClean="0"/>
              <a:t>&lt;/UNDERLINE&gt;</a:t>
            </a:r>
          </a:p>
          <a:p>
            <a:pPr algn="l" rtl="0">
              <a:buFont typeface="Wingdings" pitchFamily="2" charset="2"/>
              <a:buNone/>
            </a:pPr>
            <a:r>
              <a:rPr lang="en-US" b="1" dirty="0" smtClean="0"/>
              <a:t>I hope we will be able to meet at the next</a:t>
            </a:r>
          </a:p>
          <a:p>
            <a:pPr algn="l" rtl="0">
              <a:buFont typeface="Wingdings" pitchFamily="2" charset="2"/>
              <a:buNone/>
            </a:pPr>
            <a:r>
              <a:rPr lang="en-US" dirty="0" smtClean="0"/>
              <a:t>&lt;BLINK&gt;</a:t>
            </a:r>
            <a:r>
              <a:rPr lang="en-US" b="1" dirty="0" smtClean="0"/>
              <a:t>conference</a:t>
            </a:r>
            <a:r>
              <a:rPr lang="en-US" dirty="0" smtClean="0"/>
              <a:t>.&lt;/BLINK&gt;</a:t>
            </a:r>
          </a:p>
          <a:p>
            <a:pPr algn="l" rtl="0">
              <a:buFont typeface="Wingdings" pitchFamily="2" charset="2"/>
              <a:buNone/>
            </a:pPr>
            <a:endParaRPr lang="en-US" dirty="0" smtClean="0"/>
          </a:p>
          <a:p>
            <a:pPr algn="l" rtl="0">
              <a:buFont typeface="Wingdings" pitchFamily="2" charset="2"/>
              <a:buNone/>
            </a:pPr>
            <a:r>
              <a:rPr lang="en-US" b="1" dirty="0" smtClean="0"/>
              <a:t>Sincerely, </a:t>
            </a:r>
          </a:p>
          <a:p>
            <a:pPr algn="l" rtl="0">
              <a:buFont typeface="Wingdings" pitchFamily="2" charset="2"/>
              <a:buNone/>
            </a:pPr>
            <a:r>
              <a:rPr lang="en-US" dirty="0" smtClean="0"/>
              <a:t>&lt;IMAGE SRC=“deesignature.jpg”  ALIGN=“left”&gt;</a:t>
            </a:r>
          </a:p>
          <a:p>
            <a:pPr algn="l" rtl="0">
              <a:buFont typeface="Wingdings" pitchFamily="2" charset="2"/>
              <a:buNone/>
            </a:pPr>
            <a:r>
              <a:rPr lang="en-US" dirty="0" smtClean="0"/>
              <a:t>&lt;FONT FACE=“Times-Roman”&gt;</a:t>
            </a:r>
            <a:r>
              <a:rPr lang="en-US" b="1" dirty="0" smtClean="0"/>
              <a:t>Dee Espy</a:t>
            </a:r>
            <a:r>
              <a:rPr lang="en-US" dirty="0" smtClean="0"/>
              <a:t>&lt;/FONT&gt;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74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Descriptive Markup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70000" lnSpcReduction="20000"/>
          </a:bodyPr>
          <a:lstStyle/>
          <a:p>
            <a:pPr algn="l" rtl="0">
              <a:buFont typeface="Wingdings" pitchFamily="2" charset="2"/>
              <a:buNone/>
            </a:pPr>
            <a:r>
              <a:rPr lang="en-US" dirty="0"/>
              <a:t>&lt;DATE&gt;</a:t>
            </a:r>
            <a:r>
              <a:rPr lang="en-US" b="1" dirty="0"/>
              <a:t>September 1, 2000</a:t>
            </a:r>
            <a:r>
              <a:rPr lang="en-US" dirty="0"/>
              <a:t>&lt;/DATE&gt;</a:t>
            </a:r>
          </a:p>
          <a:p>
            <a:pPr algn="l" rtl="0">
              <a:buFont typeface="Wingdings" pitchFamily="2" charset="2"/>
              <a:buNone/>
            </a:pPr>
            <a:endParaRPr lang="en-US" dirty="0"/>
          </a:p>
          <a:p>
            <a:pPr algn="l" rtl="0">
              <a:buFont typeface="Wingdings" pitchFamily="2" charset="2"/>
              <a:buNone/>
            </a:pPr>
            <a:r>
              <a:rPr lang="en-US" b="1" dirty="0"/>
              <a:t>Dear </a:t>
            </a:r>
            <a:r>
              <a:rPr lang="en-US" dirty="0"/>
              <a:t>&lt;PERSON&gt;</a:t>
            </a:r>
            <a:r>
              <a:rPr lang="en-US" b="1" dirty="0"/>
              <a:t>Prof. Stein,</a:t>
            </a:r>
            <a:r>
              <a:rPr lang="en-US" dirty="0"/>
              <a:t>&lt;/PERSON&gt;</a:t>
            </a:r>
          </a:p>
          <a:p>
            <a:pPr algn="l" rtl="0">
              <a:buFont typeface="Wingdings" pitchFamily="2" charset="2"/>
              <a:buNone/>
            </a:pPr>
            <a:endParaRPr lang="en-US" dirty="0"/>
          </a:p>
          <a:p>
            <a:pPr algn="l" rtl="0">
              <a:buFont typeface="Wingdings" pitchFamily="2" charset="2"/>
              <a:buNone/>
            </a:pPr>
            <a:r>
              <a:rPr lang="en-US" b="1" dirty="0"/>
              <a:t>I would like to tell you how much I enjoyed reading your new text</a:t>
            </a:r>
          </a:p>
          <a:p>
            <a:pPr algn="l" rtl="0">
              <a:buFont typeface="Wingdings" pitchFamily="2" charset="2"/>
              <a:buNone/>
            </a:pPr>
            <a:r>
              <a:rPr lang="en-US" dirty="0"/>
              <a:t>&lt;BOOK&gt;</a:t>
            </a:r>
            <a:r>
              <a:rPr lang="en-US" b="1" dirty="0"/>
              <a:t> </a:t>
            </a:r>
          </a:p>
          <a:p>
            <a:pPr algn="l" rtl="0">
              <a:buFont typeface="Wingdings" pitchFamily="2" charset="2"/>
              <a:buNone/>
            </a:pPr>
            <a:r>
              <a:rPr lang="en-US" b="1" dirty="0"/>
              <a:t>“Digital Signal Processing, A Computer Science Perspective”.</a:t>
            </a:r>
          </a:p>
          <a:p>
            <a:pPr algn="l" rtl="0">
              <a:buFont typeface="Wingdings" pitchFamily="2" charset="2"/>
              <a:buNone/>
            </a:pPr>
            <a:r>
              <a:rPr lang="en-US" dirty="0"/>
              <a:t>&lt;/BOOK&gt;</a:t>
            </a:r>
          </a:p>
          <a:p>
            <a:pPr algn="l" rtl="0">
              <a:buFont typeface="Wingdings" pitchFamily="2" charset="2"/>
              <a:buNone/>
            </a:pPr>
            <a:r>
              <a:rPr lang="en-US" b="1" dirty="0"/>
              <a:t>I hope we will be able to meet at the next  </a:t>
            </a:r>
            <a:r>
              <a:rPr lang="en-US" dirty="0"/>
              <a:t>&lt;EVENT&gt;</a:t>
            </a:r>
            <a:r>
              <a:rPr lang="en-US" b="1" dirty="0"/>
              <a:t>conference.</a:t>
            </a:r>
            <a:r>
              <a:rPr lang="en-US" dirty="0"/>
              <a:t>&lt;/EVENT&gt;</a:t>
            </a:r>
          </a:p>
          <a:p>
            <a:pPr algn="l" rtl="0">
              <a:buFont typeface="Wingdings" pitchFamily="2" charset="2"/>
              <a:buNone/>
            </a:pPr>
            <a:endParaRPr lang="en-US" dirty="0"/>
          </a:p>
          <a:p>
            <a:pPr algn="l" rtl="0">
              <a:buFont typeface="Wingdings" pitchFamily="2" charset="2"/>
              <a:buNone/>
            </a:pPr>
            <a:endParaRPr lang="en-US" dirty="0"/>
          </a:p>
          <a:p>
            <a:pPr algn="l" rtl="0">
              <a:buFont typeface="Wingdings" pitchFamily="2" charset="2"/>
              <a:buNone/>
            </a:pPr>
            <a:r>
              <a:rPr lang="en-US" b="1" dirty="0"/>
              <a:t>Sincerely, </a:t>
            </a:r>
          </a:p>
          <a:p>
            <a:pPr algn="l" rtl="0">
              <a:buFont typeface="Wingdings" pitchFamily="2" charset="2"/>
              <a:buNone/>
            </a:pPr>
            <a:r>
              <a:rPr lang="en-US" dirty="0"/>
              <a:t>&lt;PERSON&gt;</a:t>
            </a:r>
            <a:r>
              <a:rPr lang="en-US" b="1" dirty="0"/>
              <a:t>Dee Espy</a:t>
            </a:r>
            <a:r>
              <a:rPr lang="en-US" dirty="0"/>
              <a:t>&lt;/PERSON&gt;</a:t>
            </a:r>
          </a:p>
        </p:txBody>
      </p:sp>
    </p:spTree>
    <p:extLst>
      <p:ext uri="{BB962C8B-B14F-4D97-AF65-F5344CB8AC3E}">
        <p14:creationId xmlns:p14="http://schemas.microsoft.com/office/powerpoint/2010/main" val="129295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The language for web browsing.</a:t>
            </a:r>
          </a:p>
          <a:p>
            <a:pPr algn="l" rtl="0"/>
            <a:r>
              <a:rPr lang="en-US" dirty="0" smtClean="0"/>
              <a:t>Fixed set of around 100 tags.</a:t>
            </a:r>
          </a:p>
          <a:p>
            <a:pPr algn="l" rtl="0"/>
            <a:r>
              <a:rPr lang="en-US" dirty="0" smtClean="0"/>
              <a:t>Focuses on document representation rather than the meaning of its elements.</a:t>
            </a:r>
          </a:p>
          <a:p>
            <a:pPr algn="l" rtl="0"/>
            <a:endParaRPr lang="en-US" dirty="0" smtClean="0"/>
          </a:p>
          <a:p>
            <a:pPr algn="l" rtl="0"/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39589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721</TotalTime>
  <Words>1170</Words>
  <Application>Microsoft Office PowerPoint</Application>
  <PresentationFormat>On-screen Show (4:3)</PresentationFormat>
  <Paragraphs>303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Module</vt:lpstr>
      <vt:lpstr>Document Markup Languages</vt:lpstr>
      <vt:lpstr>Agenda</vt:lpstr>
      <vt:lpstr>What are markup languages?</vt:lpstr>
      <vt:lpstr>What are markup languages?</vt:lpstr>
      <vt:lpstr>Unmarked document example</vt:lpstr>
      <vt:lpstr>Structural Markup</vt:lpstr>
      <vt:lpstr>Presentational Markup</vt:lpstr>
      <vt:lpstr>Descriptive Markup</vt:lpstr>
      <vt:lpstr>HTML</vt:lpstr>
      <vt:lpstr>HTML</vt:lpstr>
      <vt:lpstr>  Some HTML tags</vt:lpstr>
      <vt:lpstr>SGML (Standard Generalized Markup Language)</vt:lpstr>
      <vt:lpstr>XML (Extensible Markup Language)</vt:lpstr>
      <vt:lpstr> XML example</vt:lpstr>
      <vt:lpstr>XML (Extensible Markup Language)</vt:lpstr>
      <vt:lpstr>DTD (Document Type Definition)</vt:lpstr>
      <vt:lpstr>DTD (Document Type Definition)</vt:lpstr>
      <vt:lpstr> DTD example</vt:lpstr>
      <vt:lpstr> XML example</vt:lpstr>
      <vt:lpstr>Available XML based languages</vt:lpstr>
      <vt:lpstr>MathML</vt:lpstr>
      <vt:lpstr>MathML</vt:lpstr>
      <vt:lpstr>Presentation MathML</vt:lpstr>
      <vt:lpstr>Content MathML</vt:lpstr>
      <vt:lpstr>Content MathML</vt:lpstr>
      <vt:lpstr>Cascading Style Sheets CSS</vt:lpstr>
      <vt:lpstr>Cascading Style Sheets CSS</vt:lpstr>
      <vt:lpstr>Cascading Style Sheets CSS</vt:lpstr>
      <vt:lpstr>Conclusions</vt:lpstr>
      <vt:lpstr>Thank you so much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Markup Languages</dc:title>
  <dc:creator>vtmena-std5</dc:creator>
  <cp:lastModifiedBy>vtmena-std5</cp:lastModifiedBy>
  <cp:revision>53</cp:revision>
  <dcterms:created xsi:type="dcterms:W3CDTF">2012-04-17T10:27:24Z</dcterms:created>
  <dcterms:modified xsi:type="dcterms:W3CDTF">2012-04-18T09:17:12Z</dcterms:modified>
</cp:coreProperties>
</file>