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0" r:id="rId5"/>
    <p:sldId id="275" r:id="rId6"/>
    <p:sldId id="261" r:id="rId7"/>
    <p:sldId id="262" r:id="rId8"/>
    <p:sldId id="266" r:id="rId9"/>
    <p:sldId id="263" r:id="rId10"/>
    <p:sldId id="265" r:id="rId11"/>
    <p:sldId id="264" r:id="rId12"/>
    <p:sldId id="269" r:id="rId13"/>
    <p:sldId id="270" r:id="rId14"/>
    <p:sldId id="268" r:id="rId15"/>
    <p:sldId id="272" r:id="rId16"/>
    <p:sldId id="271" r:id="rId17"/>
    <p:sldId id="267" r:id="rId18"/>
    <p:sldId id="274" r:id="rId19"/>
    <p:sldId id="273" r:id="rId20"/>
    <p:sldId id="276" r:id="rId21"/>
    <p:sldId id="278" r:id="rId22"/>
    <p:sldId id="279" r:id="rId23"/>
    <p:sldId id="280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3" autoAdjust="0"/>
    <p:restoredTop sz="81413" autoAdjust="0"/>
  </p:normalViewPr>
  <p:slideViewPr>
    <p:cSldViewPr>
      <p:cViewPr varScale="1">
        <p:scale>
          <a:sx n="69" d="100"/>
          <a:sy n="69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BE848-A643-4E40-A9A1-F4B134FDC264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7F1B5-4F0B-44FF-980D-7778FD83B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85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html5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yahoo.com/yui/compressor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raphaeljs.com/" TargetMode="External"/><Relationship Id="rId4" Type="http://schemas.openxmlformats.org/officeDocument/2006/relationships/hyperlink" Target="http://www.highcharts.com/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http://www.w3schools.com/html5/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7F1B5-4F0B-44FF-980D-7778FD83BC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30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http://developer.yahoo.com/yui/compressor/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http://www.highcharts.com/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http://raphaeljs.com/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7F1B5-4F0B-44FF-980D-7778FD83BC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60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user = </a:t>
            </a:r>
            <a:r>
              <a:rPr lang="en-US" dirty="0" err="1" smtClean="0"/>
              <a:t>db.UserProperty</a:t>
            </a:r>
            <a:r>
              <a:rPr lang="en-US" dirty="0" smtClean="0"/>
              <a:t>()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video_css</a:t>
            </a:r>
            <a:r>
              <a:rPr lang="en-US" dirty="0" smtClean="0"/>
              <a:t> = </a:t>
            </a:r>
            <a:r>
              <a:rPr lang="en-US" dirty="0" err="1" smtClean="0"/>
              <a:t>db.TextProperty</a:t>
            </a:r>
            <a:r>
              <a:rPr lang="en-US" dirty="0" smtClean="0"/>
              <a:t>()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pickled_dict</a:t>
            </a:r>
            <a:r>
              <a:rPr lang="en-US" dirty="0" smtClean="0"/>
              <a:t> = </a:t>
            </a:r>
            <a:r>
              <a:rPr lang="en-US" dirty="0" err="1" smtClean="0"/>
              <a:t>db.BlobProperty</a:t>
            </a:r>
            <a:r>
              <a:rPr lang="en-US" dirty="0" smtClean="0"/>
              <a:t>()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last_modified</a:t>
            </a:r>
            <a:r>
              <a:rPr lang="en-US" dirty="0" smtClean="0"/>
              <a:t> = </a:t>
            </a:r>
            <a:r>
              <a:rPr lang="en-US" dirty="0" err="1" smtClean="0"/>
              <a:t>db.DateTimeProperty</a:t>
            </a:r>
            <a:r>
              <a:rPr lang="en-US" dirty="0" smtClean="0"/>
              <a:t>(required=True, </a:t>
            </a:r>
            <a:r>
              <a:rPr lang="en-US" dirty="0" err="1" smtClean="0"/>
              <a:t>auto_now</a:t>
            </a:r>
            <a:r>
              <a:rPr lang="en-US" dirty="0" smtClean="0"/>
              <a:t>=True, indexed=False)</a:t>
            </a:r>
          </a:p>
          <a:p>
            <a:r>
              <a:rPr lang="en-US" dirty="0" smtClean="0"/>
              <a:t>    version = </a:t>
            </a:r>
            <a:r>
              <a:rPr lang="en-US" dirty="0" err="1" smtClean="0"/>
              <a:t>db.IntegerProperty</a:t>
            </a:r>
            <a:r>
              <a:rPr lang="en-US" dirty="0" smtClean="0"/>
              <a:t>(default=0, indexed=False)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7F1B5-4F0B-44FF-980D-7778FD83BC8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0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12FC-11ED-49C2-A43F-F152C194D19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4D65-89C7-4574-A11C-1D9A4E8C4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4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12FC-11ED-49C2-A43F-F152C194D19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4D65-89C7-4574-A11C-1D9A4E8C4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2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12FC-11ED-49C2-A43F-F152C194D19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4D65-89C7-4574-A11C-1D9A4E8C4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4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12FC-11ED-49C2-A43F-F152C194D19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4D65-89C7-4574-A11C-1D9A4E8C4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0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12FC-11ED-49C2-A43F-F152C194D19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4D65-89C7-4574-A11C-1D9A4E8C4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74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12FC-11ED-49C2-A43F-F152C194D19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4D65-89C7-4574-A11C-1D9A4E8C4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8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12FC-11ED-49C2-A43F-F152C194D19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4D65-89C7-4574-A11C-1D9A4E8C4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6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12FC-11ED-49C2-A43F-F152C194D19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4D65-89C7-4574-A11C-1D9A4E8C4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12FC-11ED-49C2-A43F-F152C194D19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4D65-89C7-4574-A11C-1D9A4E8C4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5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12FC-11ED-49C2-A43F-F152C194D19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4D65-89C7-4574-A11C-1D9A4E8C4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9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12FC-11ED-49C2-A43F-F152C194D19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4D65-89C7-4574-A11C-1D9A4E8C4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18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A12FC-11ED-49C2-A43F-F152C194D19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04D65-89C7-4574-A11C-1D9A4E8C4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6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nacademy.org/api/v1/exercise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.gov/technology/netp-2010/learning-engage-and-empow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ev.w3.org/html5/webstorag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Khan Academy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</a:t>
            </a:r>
            <a:r>
              <a:rPr lang="en-US" dirty="0" err="1" smtClean="0"/>
              <a:t>Fouh</a:t>
            </a:r>
            <a:endParaRPr lang="en-US" dirty="0" smtClean="0"/>
          </a:p>
          <a:p>
            <a:r>
              <a:rPr lang="en-US" sz="2000" dirty="0" smtClean="0"/>
              <a:t>CS6604 Spring </a:t>
            </a:r>
            <a:r>
              <a:rPr lang="en-US" sz="2000" dirty="0" smtClean="0"/>
              <a:t>2012</a:t>
            </a:r>
          </a:p>
          <a:p>
            <a:r>
              <a:rPr lang="en-US" sz="2000" dirty="0" smtClean="0"/>
              <a:t>January 25, 2012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242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Data: Videos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Youtube</a:t>
            </a:r>
            <a:r>
              <a:rPr lang="en-US" dirty="0" smtClean="0"/>
              <a:t> Videos (embedded)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755728"/>
              </p:ext>
            </p:extLst>
          </p:nvPr>
        </p:nvGraphicFramePr>
        <p:xfrm>
          <a:off x="1066800" y="25146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Attributes: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Youtube_id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url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title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Playlists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Keywords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readable_id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views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date_added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download_version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Data: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HTML5+JS+CSS file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893624"/>
              </p:ext>
            </p:extLst>
          </p:nvPr>
        </p:nvGraphicFramePr>
        <p:xfrm>
          <a:off x="990600" y="22860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Attributes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short_display_name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prerequisites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covers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v_position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h_position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second_per_fast_problem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summative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raw_html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last_modified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creation_date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37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Data: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Main Library khan-exercise.js</a:t>
            </a:r>
          </a:p>
          <a:p>
            <a:pPr lvl="1"/>
            <a:r>
              <a:rPr lang="en-US" dirty="0"/>
              <a:t>Fixed number of exercises (now 10) are selected for each topic. Problems selection is based on exercise “weight” are not </a:t>
            </a:r>
            <a:r>
              <a:rPr lang="en-US" dirty="0" smtClean="0"/>
              <a:t>randomly.</a:t>
            </a:r>
          </a:p>
          <a:p>
            <a:pPr lvl="2"/>
            <a:r>
              <a:rPr lang="en-US" dirty="0" smtClean="0"/>
              <a:t>Weight are set </a:t>
            </a:r>
            <a:r>
              <a:rPr lang="en-US" dirty="0"/>
              <a:t>up </a:t>
            </a:r>
            <a:r>
              <a:rPr lang="en-US" dirty="0" smtClean="0"/>
              <a:t>manually</a:t>
            </a:r>
            <a:r>
              <a:rPr lang="en-US" dirty="0"/>
              <a:t> </a:t>
            </a:r>
            <a:r>
              <a:rPr lang="en-US" dirty="0" smtClean="0"/>
              <a:t>e.g.&lt;div </a:t>
            </a:r>
            <a:r>
              <a:rPr lang="en-US" dirty="0"/>
              <a:t>id="polynomial" data-weight="4</a:t>
            </a:r>
            <a:r>
              <a:rPr lang="en-US" dirty="0" smtClean="0"/>
              <a:t>"&gt;</a:t>
            </a:r>
          </a:p>
          <a:p>
            <a:pPr lvl="1"/>
            <a:r>
              <a:rPr lang="en-US" dirty="0" smtClean="0"/>
              <a:t> Exercises are load from the server: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66648" y="3886200"/>
            <a:ext cx="6477000" cy="2862322"/>
          </a:xfrm>
          <a:prstGeom prst="rect">
            <a:avLst/>
          </a:prstGeom>
          <a:noFill/>
          <a:ln>
            <a:solidFill>
              <a:schemeClr val="tx2">
                <a:alpha val="97000"/>
              </a:schemeClr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dirty="0" err="1"/>
              <a:t>jQuery.ajax</a:t>
            </a:r>
            <a:r>
              <a:rPr lang="en-US" dirty="0"/>
              <a:t>({</a:t>
            </a:r>
          </a:p>
          <a:p>
            <a:pPr lvl="1"/>
            <a:r>
              <a:rPr lang="en-US" dirty="0"/>
              <a:t>                        // Do a request to the server API</a:t>
            </a:r>
          </a:p>
          <a:p>
            <a:pPr lvl="1"/>
            <a:r>
              <a:rPr lang="en-US" dirty="0"/>
              <a:t>                        url: server + "/</a:t>
            </a:r>
            <a:r>
              <a:rPr lang="en-US" dirty="0" err="1"/>
              <a:t>api</a:t>
            </a:r>
            <a:r>
              <a:rPr lang="en-US" dirty="0"/>
              <a:t>/v1/user/exercises/" + </a:t>
            </a:r>
            <a:r>
              <a:rPr lang="en-US" dirty="0" err="1"/>
              <a:t>exerciseName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                        type: "GET",</a:t>
            </a:r>
          </a:p>
          <a:p>
            <a:pPr lvl="1"/>
            <a:r>
              <a:rPr lang="en-US" dirty="0"/>
              <a:t>                        </a:t>
            </a:r>
            <a:r>
              <a:rPr lang="en-US" dirty="0" err="1"/>
              <a:t>dataType</a:t>
            </a:r>
            <a:r>
              <a:rPr lang="en-US" dirty="0"/>
              <a:t>: "</a:t>
            </a:r>
            <a:r>
              <a:rPr lang="en-US" dirty="0" err="1"/>
              <a:t>json</a:t>
            </a:r>
            <a:r>
              <a:rPr lang="en-US" dirty="0"/>
              <a:t>",</a:t>
            </a:r>
          </a:p>
          <a:p>
            <a:pPr lvl="1"/>
            <a:r>
              <a:rPr lang="en-US" dirty="0"/>
              <a:t>                        // Make sure cookies are passed along</a:t>
            </a:r>
          </a:p>
          <a:p>
            <a:pPr lvl="1"/>
            <a:r>
              <a:rPr lang="en-US" dirty="0"/>
              <a:t>                        </a:t>
            </a:r>
            <a:r>
              <a:rPr lang="en-US" dirty="0" err="1"/>
              <a:t>xhrFields</a:t>
            </a:r>
            <a:r>
              <a:rPr lang="en-US" dirty="0"/>
              <a:t>: { </a:t>
            </a:r>
            <a:r>
              <a:rPr lang="en-US" dirty="0" err="1"/>
              <a:t>withCredentials</a:t>
            </a:r>
            <a:r>
              <a:rPr lang="en-US" dirty="0"/>
              <a:t>: true </a:t>
            </a:r>
            <a:r>
              <a:rPr lang="en-US" dirty="0" smtClean="0"/>
              <a:t>},</a:t>
            </a:r>
          </a:p>
          <a:p>
            <a:pPr lvl="1"/>
            <a:r>
              <a:rPr lang="en-US" dirty="0" smtClean="0"/>
              <a:t>                        success: </a:t>
            </a:r>
            <a:r>
              <a:rPr lang="en-US" dirty="0" err="1" smtClean="0"/>
              <a:t>prepareUserExercise</a:t>
            </a:r>
            <a:endParaRPr lang="en-US" dirty="0" smtClean="0"/>
          </a:p>
          <a:p>
            <a:pPr lvl="1"/>
            <a:r>
              <a:rPr lang="en-US" dirty="0" smtClean="0"/>
              <a:t>                </a:t>
            </a:r>
            <a:r>
              <a:rPr lang="en-US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125938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Data: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Data Interchange Format: JSON</a:t>
            </a:r>
          </a:p>
          <a:p>
            <a:pPr lvl="1"/>
            <a:r>
              <a:rPr lang="en-US" dirty="0"/>
              <a:t>JavaScript Object Notation</a:t>
            </a:r>
          </a:p>
          <a:p>
            <a:pPr lvl="1"/>
            <a:r>
              <a:rPr lang="en-US" dirty="0" err="1"/>
              <a:t>Ligthweight</a:t>
            </a:r>
            <a:r>
              <a:rPr lang="en-US" dirty="0"/>
              <a:t>  (compared to XML)</a:t>
            </a:r>
          </a:p>
          <a:p>
            <a:pPr lvl="1"/>
            <a:r>
              <a:rPr lang="en-US" dirty="0"/>
              <a:t>Provided with </a:t>
            </a:r>
            <a:r>
              <a:rPr lang="en-US" dirty="0" smtClean="0"/>
              <a:t>JS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://www.khanacademy.org/api/v1/exercises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819400"/>
            <a:ext cx="7239000" cy="3416320"/>
          </a:xfrm>
          <a:prstGeom prst="rect">
            <a:avLst/>
          </a:prstGeom>
          <a:noFill/>
          <a:ln>
            <a:solidFill>
              <a:schemeClr val="tx2">
                <a:alpha val="98000"/>
              </a:schemeClr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dirty="0"/>
              <a:t>{ "covers": [ "addition_2", "multiplication_0.5" ], </a:t>
            </a:r>
          </a:p>
          <a:p>
            <a:pPr lvl="1"/>
            <a:r>
              <a:rPr lang="en-US" dirty="0"/>
              <a:t>"</a:t>
            </a:r>
            <a:r>
              <a:rPr lang="en-US" dirty="0" err="1"/>
              <a:t>creation_date</a:t>
            </a:r>
            <a:r>
              <a:rPr lang="en-US" dirty="0"/>
              <a:t>": "</a:t>
            </a:r>
            <a:r>
              <a:rPr lang="en-US" dirty="0" smtClean="0"/>
              <a:t>2011-08-29T00:00:00Z</a:t>
            </a:r>
            <a:r>
              <a:rPr lang="en-US" dirty="0"/>
              <a:t>", </a:t>
            </a:r>
          </a:p>
          <a:p>
            <a:pPr lvl="1"/>
            <a:r>
              <a:rPr lang="en-US" dirty="0"/>
              <a:t>"</a:t>
            </a:r>
            <a:r>
              <a:rPr lang="en-US" dirty="0" err="1"/>
              <a:t>display_name</a:t>
            </a:r>
            <a:r>
              <a:rPr lang="en-US" dirty="0"/>
              <a:t>": "Multiplication 1", "</a:t>
            </a:r>
            <a:r>
              <a:rPr lang="en-US" dirty="0" err="1"/>
              <a:t>h_position</a:t>
            </a:r>
            <a:r>
              <a:rPr lang="en-US" dirty="0"/>
              <a:t>": 2, </a:t>
            </a:r>
          </a:p>
          <a:p>
            <a:pPr lvl="1"/>
            <a:r>
              <a:rPr lang="en-US" dirty="0"/>
              <a:t>"</a:t>
            </a:r>
            <a:r>
              <a:rPr lang="en-US" dirty="0" err="1"/>
              <a:t>ka_url</a:t>
            </a:r>
            <a:r>
              <a:rPr lang="en-US" dirty="0"/>
              <a:t>": http://www.khanacademy.org/exercise/multiplication_1", </a:t>
            </a:r>
            <a:endParaRPr lang="en-US" dirty="0" smtClean="0"/>
          </a:p>
          <a:p>
            <a:pPr lvl="1"/>
            <a:r>
              <a:rPr lang="en-US" dirty="0" smtClean="0"/>
              <a:t>"</a:t>
            </a:r>
            <a:r>
              <a:rPr lang="en-US" dirty="0"/>
              <a:t>kind": "Exercise", "live": true, </a:t>
            </a:r>
          </a:p>
          <a:p>
            <a:pPr lvl="1"/>
            <a:r>
              <a:rPr lang="en-US" dirty="0"/>
              <a:t>"name": "multiplication_1", "</a:t>
            </a:r>
            <a:r>
              <a:rPr lang="en-US" dirty="0" err="1"/>
              <a:t>num_milestones</a:t>
            </a:r>
            <a:r>
              <a:rPr lang="en-US" dirty="0"/>
              <a:t>": 1, </a:t>
            </a:r>
          </a:p>
          <a:p>
            <a:pPr lvl="1"/>
            <a:r>
              <a:rPr lang="en-US" dirty="0"/>
              <a:t>"prerequisites": [ "addition_2", "multiplication_0.5" ], </a:t>
            </a:r>
          </a:p>
          <a:p>
            <a:pPr lvl="1"/>
            <a:r>
              <a:rPr lang="en-US" dirty="0"/>
              <a:t>"</a:t>
            </a:r>
            <a:r>
              <a:rPr lang="en-US" dirty="0" err="1"/>
              <a:t>relative_url</a:t>
            </a:r>
            <a:r>
              <a:rPr lang="en-US" dirty="0"/>
              <a:t>": "/exercise/multiplication_1", </a:t>
            </a:r>
          </a:p>
          <a:p>
            <a:pPr lvl="1"/>
            <a:r>
              <a:rPr lang="en-US" dirty="0"/>
              <a:t>"</a:t>
            </a:r>
            <a:r>
              <a:rPr lang="en-US" dirty="0" err="1"/>
              <a:t>seconds_per_fast_problem</a:t>
            </a:r>
            <a:r>
              <a:rPr lang="en-US" dirty="0"/>
              <a:t>": 4.0, "</a:t>
            </a:r>
            <a:r>
              <a:rPr lang="en-US" dirty="0" err="1"/>
              <a:t>short_display_name</a:t>
            </a:r>
            <a:r>
              <a:rPr lang="en-US" dirty="0"/>
              <a:t>": "</a:t>
            </a:r>
            <a:r>
              <a:rPr lang="en-US" dirty="0" err="1"/>
              <a:t>Mult</a:t>
            </a:r>
            <a:r>
              <a:rPr lang="en-US" dirty="0"/>
              <a:t>. 1", "summative": false, </a:t>
            </a:r>
          </a:p>
          <a:p>
            <a:pPr lvl="1"/>
            <a:r>
              <a:rPr lang="en-US" dirty="0"/>
              <a:t>"</a:t>
            </a:r>
            <a:r>
              <a:rPr lang="en-US" dirty="0" err="1"/>
              <a:t>v_position</a:t>
            </a:r>
            <a:r>
              <a:rPr lang="en-US" dirty="0"/>
              <a:t>": 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},</a:t>
            </a:r>
          </a:p>
        </p:txBody>
      </p:sp>
    </p:spTree>
    <p:extLst>
      <p:ext uri="{BB962C8B-B14F-4D97-AF65-F5344CB8AC3E}">
        <p14:creationId xmlns:p14="http://schemas.microsoft.com/office/powerpoint/2010/main" val="124474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Data: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Server communication: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 Very few communication with the server</a:t>
            </a:r>
            <a:br>
              <a:rPr lang="en-US" dirty="0"/>
            </a:br>
            <a:r>
              <a:rPr lang="en-US" dirty="0"/>
              <a:t>- It loads the exercises from the server,</a:t>
            </a:r>
            <a:br>
              <a:rPr lang="en-US" dirty="0"/>
            </a:br>
            <a:r>
              <a:rPr lang="en-US" dirty="0"/>
              <a:t>- r</a:t>
            </a:r>
            <a:r>
              <a:rPr lang="en-US" dirty="0" smtClean="0"/>
              <a:t>untime data stored locally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        </a:t>
            </a:r>
            <a:r>
              <a:rPr lang="en-US" dirty="0" smtClean="0"/>
              <a:t>Uses </a:t>
            </a:r>
            <a:r>
              <a:rPr lang="en-US" dirty="0"/>
              <a:t>HTML5 "</a:t>
            </a:r>
            <a:r>
              <a:rPr lang="en-US" dirty="0" err="1"/>
              <a:t>LocalStorage</a:t>
            </a:r>
            <a:r>
              <a:rPr lang="en-US" dirty="0"/>
              <a:t>" </a:t>
            </a:r>
            <a:r>
              <a:rPr lang="en-US" dirty="0" smtClean="0"/>
              <a:t>capability </a:t>
            </a:r>
            <a:r>
              <a:rPr lang="en-US" dirty="0"/>
              <a:t>to store user information locally </a:t>
            </a:r>
            <a:r>
              <a:rPr lang="en-US" dirty="0" err="1"/>
              <a:t>uid,screen</a:t>
            </a:r>
            <a:r>
              <a:rPr lang="en-US" dirty="0"/>
              <a:t> name,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r>
              <a:rPr lang="en-US" dirty="0" smtClean="0"/>
              <a:t>Enabling </a:t>
            </a:r>
            <a:r>
              <a:rPr lang="en-US" dirty="0" err="1" smtClean="0"/>
              <a:t>localStorage</a:t>
            </a:r>
            <a:r>
              <a:rPr lang="en-US" dirty="0"/>
              <a:t>: </a:t>
            </a:r>
            <a:r>
              <a:rPr lang="en-US" dirty="0" err="1"/>
              <a:t>localStorage</a:t>
            </a:r>
            <a:r>
              <a:rPr lang="en-US" dirty="0"/>
              <a:t>[ </a:t>
            </a:r>
            <a:r>
              <a:rPr lang="en-US" dirty="0" err="1"/>
              <a:t>uid</a:t>
            </a:r>
            <a:r>
              <a:rPr lang="en-US" dirty="0"/>
              <a:t> ] = </a:t>
            </a:r>
            <a:r>
              <a:rPr lang="en-US" dirty="0" err="1"/>
              <a:t>uid</a:t>
            </a:r>
            <a:r>
              <a:rPr lang="en-US" dirty="0" smtClean="0"/>
              <a:t>;(where </a:t>
            </a:r>
            <a:r>
              <a:rPr lang="en-US" dirty="0" err="1" smtClean="0"/>
              <a:t>uid</a:t>
            </a:r>
            <a:r>
              <a:rPr lang="en-US" dirty="0"/>
              <a:t> </a:t>
            </a:r>
            <a:r>
              <a:rPr lang="en-US" dirty="0" smtClean="0"/>
              <a:t>is current date and time)</a:t>
            </a:r>
          </a:p>
          <a:p>
            <a:pPr lvl="2"/>
            <a:r>
              <a:rPr lang="en-US" dirty="0" smtClean="0"/>
              <a:t>Store data locally: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1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Data: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Structure:</a:t>
            </a:r>
          </a:p>
          <a:p>
            <a:pPr lvl="1"/>
            <a:r>
              <a:rPr lang="en-US" dirty="0" smtClean="0"/>
              <a:t>Principal classes:</a:t>
            </a:r>
          </a:p>
          <a:p>
            <a:pPr lvl="2"/>
            <a:r>
              <a:rPr lang="en-US" dirty="0" err="1" smtClean="0"/>
              <a:t>Vars</a:t>
            </a:r>
            <a:r>
              <a:rPr lang="en-US" dirty="0" smtClean="0"/>
              <a:t>: variables of the problem</a:t>
            </a:r>
            <a:endParaRPr lang="en-US" dirty="0"/>
          </a:p>
          <a:p>
            <a:pPr lvl="2"/>
            <a:r>
              <a:rPr lang="en-US" dirty="0" smtClean="0"/>
              <a:t>Question:</a:t>
            </a:r>
            <a:endParaRPr lang="en-US" dirty="0"/>
          </a:p>
          <a:p>
            <a:pPr lvl="2"/>
            <a:r>
              <a:rPr lang="en-US" dirty="0"/>
              <a:t>Solution: Multiple or not </a:t>
            </a:r>
          </a:p>
          <a:p>
            <a:pPr lvl="2"/>
            <a:r>
              <a:rPr lang="en-US" dirty="0"/>
              <a:t>Hints </a:t>
            </a:r>
            <a:endParaRPr lang="en-US" dirty="0" smtClean="0"/>
          </a:p>
          <a:p>
            <a:pPr lvl="1"/>
            <a:r>
              <a:rPr lang="en-US" dirty="0" smtClean="0"/>
              <a:t>Optional classes</a:t>
            </a:r>
          </a:p>
          <a:p>
            <a:pPr lvl="2"/>
            <a:r>
              <a:rPr lang="en-US" dirty="0" smtClean="0"/>
              <a:t>Summary: description of the problem</a:t>
            </a:r>
          </a:p>
          <a:p>
            <a:pPr lvl="2"/>
            <a:r>
              <a:rPr lang="en-US" dirty="0" err="1" smtClean="0"/>
              <a:t>Graphie</a:t>
            </a:r>
            <a:r>
              <a:rPr lang="en-US" dirty="0" smtClean="0"/>
              <a:t>: for exercises with animations/graphs/etc.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96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Data: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User answer assessed locally</a:t>
            </a:r>
          </a:p>
          <a:p>
            <a:r>
              <a:rPr lang="en-US" dirty="0"/>
              <a:t>Send summary of user's action to the server (upon completion of the exercise) </a:t>
            </a:r>
            <a:endParaRPr lang="en-US" dirty="0" smtClean="0"/>
          </a:p>
          <a:p>
            <a:pPr lvl="1"/>
            <a:r>
              <a:rPr lang="en-US" dirty="0" smtClean="0"/>
              <a:t>Information </a:t>
            </a:r>
            <a:r>
              <a:rPr lang="en-US" dirty="0"/>
              <a:t>sent to the server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If </a:t>
            </a:r>
            <a:r>
              <a:rPr lang="en-US" dirty="0"/>
              <a:t>the user </a:t>
            </a:r>
            <a:r>
              <a:rPr lang="en-US" dirty="0" smtClean="0"/>
              <a:t>answer was correct</a:t>
            </a:r>
          </a:p>
          <a:p>
            <a:pPr lvl="2"/>
            <a:r>
              <a:rPr lang="en-US" dirty="0" smtClean="0"/>
              <a:t>If </a:t>
            </a:r>
            <a:r>
              <a:rPr lang="en-US" dirty="0"/>
              <a:t>the user used a </a:t>
            </a:r>
            <a:r>
              <a:rPr lang="en-US" dirty="0" smtClean="0"/>
              <a:t>hint</a:t>
            </a:r>
          </a:p>
          <a:p>
            <a:pPr lvl="2"/>
            <a:r>
              <a:rPr lang="en-US" dirty="0" smtClean="0"/>
              <a:t>How </a:t>
            </a:r>
            <a:r>
              <a:rPr lang="en-US" dirty="0"/>
              <a:t>long </a:t>
            </a:r>
            <a:r>
              <a:rPr lang="en-US" dirty="0" smtClean="0"/>
              <a:t>he took to </a:t>
            </a:r>
            <a:r>
              <a:rPr lang="en-US" dirty="0"/>
              <a:t>complete the </a:t>
            </a:r>
            <a:r>
              <a:rPr lang="en-US" dirty="0" smtClean="0"/>
              <a:t>problem</a:t>
            </a:r>
          </a:p>
          <a:p>
            <a:pPr lvl="2"/>
            <a:r>
              <a:rPr lang="en-US" dirty="0" smtClean="0"/>
              <a:t>How </a:t>
            </a:r>
            <a:r>
              <a:rPr lang="en-US" dirty="0"/>
              <a:t>many times the problem was </a:t>
            </a:r>
            <a:r>
              <a:rPr lang="en-US" dirty="0" smtClean="0"/>
              <a:t>attempted</a:t>
            </a:r>
          </a:p>
          <a:p>
            <a:pPr lvl="2"/>
            <a:r>
              <a:rPr lang="en-US" dirty="0" smtClean="0"/>
              <a:t>User’s answer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seed that was used </a:t>
            </a:r>
            <a:r>
              <a:rPr lang="en-US" dirty="0" smtClean="0"/>
              <a:t>to select the exercises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    </a:t>
            </a:r>
          </a:p>
        </p:txBody>
      </p:sp>
    </p:spTree>
    <p:extLst>
      <p:ext uri="{BB962C8B-B14F-4D97-AF65-F5344CB8AC3E}">
        <p14:creationId xmlns:p14="http://schemas.microsoft.com/office/powerpoint/2010/main" val="40652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Data: Badges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Granted…</a:t>
            </a:r>
          </a:p>
          <a:p>
            <a:pPr lvl="1"/>
            <a:r>
              <a:rPr lang="en-US" sz="2000" dirty="0" smtClean="0"/>
              <a:t>Upon completion of a required number of exercises</a:t>
            </a:r>
          </a:p>
          <a:p>
            <a:pPr lvl="1"/>
            <a:r>
              <a:rPr lang="en-US" sz="2000" dirty="0" smtClean="0"/>
              <a:t>Spending enough time watching videos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Upon completion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582222"/>
              </p:ext>
            </p:extLst>
          </p:nvPr>
        </p:nvGraphicFramePr>
        <p:xfrm>
          <a:off x="914400" y="3048000"/>
          <a:ext cx="6096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2766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Attributes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Badge_name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Count_awarded</a:t>
                      </a:r>
                      <a:endParaRPr lang="en-US" dirty="0"/>
                    </a:p>
                  </a:txBody>
                  <a:tcPr/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Date_last</a:t>
                      </a:r>
                      <a:r>
                        <a:rPr lang="en-US" baseline="0" dirty="0" err="1" smtClean="0"/>
                        <a:t>_calculated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766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Custom badges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Icon</a:t>
                      </a:r>
                      <a:endParaRPr lang="en-US" dirty="0"/>
                    </a:p>
                  </a:txBody>
                  <a:tcPr/>
                </a:tc>
              </a:tr>
              <a:tr h="32766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User badges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dirty="0" smtClean="0"/>
                        <a:t>User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dirty="0" smtClean="0"/>
                        <a:t>Badge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endParaRPr lang="en-US" dirty="0"/>
                    </a:p>
                  </a:txBody>
                  <a:tcPr/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dirty="0" smtClean="0"/>
                        <a:t>Points earned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7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Data: Badges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alpha val="98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/>
              <a:t>{ </a:t>
            </a:r>
          </a:p>
          <a:p>
            <a:pPr marL="0" indent="0">
              <a:buNone/>
            </a:pPr>
            <a:r>
              <a:rPr lang="en-US" sz="1800" dirty="0"/>
              <a:t>"</a:t>
            </a:r>
            <a:r>
              <a:rPr lang="en-US" sz="1800" dirty="0" err="1"/>
              <a:t>badge_category</a:t>
            </a:r>
            <a:r>
              <a:rPr lang="en-US" sz="1800" dirty="0"/>
              <a:t>": 1, </a:t>
            </a:r>
          </a:p>
          <a:p>
            <a:pPr marL="0" indent="0">
              <a:buNone/>
            </a:pPr>
            <a:r>
              <a:rPr lang="en-US" sz="1800" dirty="0"/>
              <a:t>"description": "Going Transonic", </a:t>
            </a:r>
          </a:p>
          <a:p>
            <a:pPr marL="0" indent="0">
              <a:buNone/>
            </a:pPr>
            <a:r>
              <a:rPr lang="en-US" sz="1800" dirty="0"/>
              <a:t>"name": "</a:t>
            </a:r>
            <a:r>
              <a:rPr lang="en-US" sz="1800" dirty="0" err="1"/>
              <a:t>greattimedproblembadge</a:t>
            </a:r>
            <a:r>
              <a:rPr lang="en-US" sz="1800" dirty="0"/>
              <a:t>", "points": 500</a:t>
            </a:r>
            <a:r>
              <a:rPr lang="en-US" sz="1800" dirty="0" smtClean="0"/>
              <a:t>,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en-US" sz="1800" dirty="0"/>
              <a:t>"</a:t>
            </a:r>
            <a:r>
              <a:rPr lang="en-US" sz="1800" dirty="0" err="1"/>
              <a:t>safe_extended_description</a:t>
            </a:r>
            <a:r>
              <a:rPr lang="en-US" sz="1800" dirty="0"/>
              <a:t>": "Quickly &amp; correctly answer 10 exercise problems in a row (time limit depends on exercise difficulty)", </a:t>
            </a:r>
          </a:p>
          <a:p>
            <a:pPr marL="0" indent="0">
              <a:buNone/>
            </a:pPr>
            <a:r>
              <a:rPr lang="en-US" sz="1800" dirty="0"/>
              <a:t>"</a:t>
            </a:r>
            <a:r>
              <a:rPr lang="en-US" sz="1800" dirty="0" err="1"/>
              <a:t>user_badges</a:t>
            </a:r>
            <a:r>
              <a:rPr lang="en-US" sz="1800" dirty="0"/>
              <a:t>": [ { </a:t>
            </a:r>
          </a:p>
          <a:p>
            <a:pPr marL="0" indent="0">
              <a:buNone/>
            </a:pPr>
            <a:r>
              <a:rPr lang="en-US" sz="1800" dirty="0"/>
              <a:t>	"</a:t>
            </a:r>
            <a:r>
              <a:rPr lang="en-US" sz="1800" dirty="0" err="1"/>
              <a:t>badge_name</a:t>
            </a:r>
            <a:r>
              <a:rPr lang="en-US" sz="1800" dirty="0"/>
              <a:t>": "</a:t>
            </a:r>
            <a:r>
              <a:rPr lang="en-US" sz="1800" dirty="0" err="1"/>
              <a:t>greattimedproblembadge</a:t>
            </a:r>
            <a:r>
              <a:rPr lang="en-US" sz="1800" dirty="0"/>
              <a:t>", </a:t>
            </a:r>
          </a:p>
          <a:p>
            <a:pPr marL="0" indent="0">
              <a:buNone/>
            </a:pPr>
            <a:r>
              <a:rPr lang="en-US" sz="1800" dirty="0"/>
              <a:t>	"date": "2011-05-04T06:02:05Z", </a:t>
            </a:r>
          </a:p>
          <a:p>
            <a:pPr marL="0" indent="0">
              <a:buNone/>
            </a:pPr>
            <a:r>
              <a:rPr lang="en-US" sz="1800" dirty="0"/>
              <a:t>	"kind": "</a:t>
            </a:r>
            <a:r>
              <a:rPr lang="en-US" sz="1800" dirty="0" err="1"/>
              <a:t>UserBadge</a:t>
            </a:r>
            <a:r>
              <a:rPr lang="en-US" sz="1800" dirty="0"/>
              <a:t>", "</a:t>
            </a:r>
            <a:r>
              <a:rPr lang="en-US" sz="1800" dirty="0" err="1"/>
              <a:t>points_earned</a:t>
            </a:r>
            <a:r>
              <a:rPr lang="en-US" sz="1800" dirty="0"/>
              <a:t>": 500, 	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	"</a:t>
            </a:r>
            <a:r>
              <a:rPr lang="en-US" sz="1800" dirty="0" err="1"/>
              <a:t>target_context</a:t>
            </a:r>
            <a:r>
              <a:rPr lang="en-US" sz="1800" dirty="0"/>
              <a:t>": { ... /* The </a:t>
            </a:r>
            <a:r>
              <a:rPr lang="en-US" sz="1800" dirty="0" err="1"/>
              <a:t>target_context</a:t>
            </a:r>
            <a:r>
              <a:rPr lang="en-US" sz="1800" dirty="0"/>
              <a:t> will 	contain either an </a:t>
            </a:r>
            <a:r>
              <a:rPr lang="en-US" sz="1800" dirty="0" smtClean="0"/>
              <a:t>		Exercise </a:t>
            </a:r>
            <a:r>
              <a:rPr lang="en-US" sz="1800" dirty="0"/>
              <a:t>or Playlist entity */ ... }, 	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"</a:t>
            </a:r>
            <a:r>
              <a:rPr lang="en-US" sz="1800" dirty="0" err="1"/>
              <a:t>target_context_name</a:t>
            </a:r>
            <a:r>
              <a:rPr lang="en-US" sz="1800" dirty="0"/>
              <a:t>": "Addition 1", </a:t>
            </a:r>
          </a:p>
          <a:p>
            <a:pPr marL="0" indent="0">
              <a:buNone/>
            </a:pPr>
            <a:r>
              <a:rPr lang="en-US" sz="1800" dirty="0"/>
              <a:t>	"user":	"you@gmail.com" }, </a:t>
            </a:r>
          </a:p>
          <a:p>
            <a:pPr marL="0" indent="0">
              <a:buNone/>
            </a:pPr>
            <a:r>
              <a:rPr lang="en-US" sz="1800" dirty="0"/>
              <a:t>] }, </a:t>
            </a:r>
          </a:p>
        </p:txBody>
      </p:sp>
    </p:spTree>
    <p:extLst>
      <p:ext uri="{BB962C8B-B14F-4D97-AF65-F5344CB8AC3E}">
        <p14:creationId xmlns:p14="http://schemas.microsoft.com/office/powerpoint/2010/main" val="2759017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Data: Users and User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Student List: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User Video:</a:t>
            </a:r>
          </a:p>
          <a:p>
            <a:pPr lvl="1"/>
            <a:r>
              <a:rPr lang="en-US" dirty="0" smtClean="0"/>
              <a:t>Information linking a  user to the videos he uploaded </a:t>
            </a:r>
          </a:p>
          <a:p>
            <a:r>
              <a:rPr lang="en-US" dirty="0" smtClean="0"/>
              <a:t>    User Playlist</a:t>
            </a:r>
          </a:p>
          <a:p>
            <a:pPr lvl="1"/>
            <a:r>
              <a:rPr lang="en-US" dirty="0"/>
              <a:t>Data about the </a:t>
            </a:r>
            <a:r>
              <a:rPr lang="en-US" dirty="0" smtClean="0"/>
              <a:t>interaction of a user and a playlist:  name of the playlist, last watched time,  seconds, etc.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942044"/>
              </p:ext>
            </p:extLst>
          </p:nvPr>
        </p:nvGraphicFramePr>
        <p:xfrm>
          <a:off x="685800" y="2362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Attributes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coaches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386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Winner in 2008 of Google’s “Project 10 to the 100”</a:t>
            </a:r>
          </a:p>
          <a:p>
            <a:r>
              <a:rPr lang="en-US" dirty="0" smtClean="0"/>
              <a:t>Awarded for their contribution in “making educational content available online for free”</a:t>
            </a:r>
          </a:p>
          <a:p>
            <a:r>
              <a:rPr lang="en-US" dirty="0" smtClean="0"/>
              <a:t>Received 2 millions USD from Google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Data: Users and User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Video Logs</a:t>
            </a:r>
          </a:p>
          <a:p>
            <a:pPr lvl="1"/>
            <a:r>
              <a:rPr lang="en-US" dirty="0"/>
              <a:t>Data about the user and the videos he watched: user name,  video title, time watched, points earned, playlist </a:t>
            </a:r>
            <a:r>
              <a:rPr lang="en-US" dirty="0" smtClean="0"/>
              <a:t>title</a:t>
            </a:r>
          </a:p>
          <a:p>
            <a:r>
              <a:rPr lang="en-US" dirty="0" smtClean="0"/>
              <a:t>Problem Logs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336663"/>
              </p:ext>
            </p:extLst>
          </p:nvPr>
        </p:nvGraphicFramePr>
        <p:xfrm>
          <a:off x="1219200" y="39624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Attributes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Exercise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time_taken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hint_time_taken_list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hint_after_attempt_list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count_hints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hint_used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points_earned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earned_proficiency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suggested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ip_address</a:t>
                      </a:r>
                      <a:r>
                        <a:rPr lang="en-US" dirty="0" smtClean="0"/>
                        <a:t>, etc.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69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Data: Users and User Data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1201"/>
            <a:ext cx="8229600" cy="4572000"/>
          </a:xfrm>
        </p:spPr>
      </p:pic>
    </p:spTree>
    <p:extLst>
      <p:ext uri="{BB962C8B-B14F-4D97-AF65-F5344CB8AC3E}">
        <p14:creationId xmlns:p14="http://schemas.microsoft.com/office/powerpoint/2010/main" val="84879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Data: Users and User Data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02104"/>
            <a:ext cx="8229600" cy="4474896"/>
          </a:xfrm>
        </p:spPr>
      </p:pic>
    </p:spTree>
    <p:extLst>
      <p:ext uri="{BB962C8B-B14F-4D97-AF65-F5344CB8AC3E}">
        <p14:creationId xmlns:p14="http://schemas.microsoft.com/office/powerpoint/2010/main" val="250662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Data: Users and User Data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05000"/>
            <a:ext cx="8382000" cy="4648200"/>
          </a:xfrm>
        </p:spPr>
      </p:pic>
    </p:spTree>
    <p:extLst>
      <p:ext uri="{BB962C8B-B14F-4D97-AF65-F5344CB8AC3E}">
        <p14:creationId xmlns:p14="http://schemas.microsoft.com/office/powerpoint/2010/main" val="1585538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Khan Academy is not an </a:t>
            </a:r>
            <a:r>
              <a:rPr lang="en-US" dirty="0" err="1" smtClean="0"/>
              <a:t>eTextBook</a:t>
            </a:r>
            <a:r>
              <a:rPr lang="en-US" dirty="0" smtClean="0"/>
              <a:t> but has some features (assessment </a:t>
            </a:r>
            <a:r>
              <a:rPr lang="en-US" dirty="0" smtClean="0"/>
              <a:t>system,  Tracking tools) </a:t>
            </a:r>
            <a:r>
              <a:rPr lang="en-US" dirty="0" smtClean="0"/>
              <a:t>that </a:t>
            </a:r>
            <a:r>
              <a:rPr lang="en-US" dirty="0" smtClean="0"/>
              <a:t>should </a:t>
            </a:r>
            <a:r>
              <a:rPr lang="en-US" dirty="0" smtClean="0"/>
              <a:t>be present in an </a:t>
            </a:r>
            <a:r>
              <a:rPr lang="en-US" dirty="0" err="1" smtClean="0"/>
              <a:t>eTextBook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Khan Academy is a  good example of learning system that: “</a:t>
            </a:r>
            <a:r>
              <a:rPr lang="en-US" i="1" dirty="0"/>
              <a:t>leverage technology to create relevant learning experiences that mirror students’ daily lives and the reality of their futures</a:t>
            </a:r>
            <a:r>
              <a:rPr lang="en-US" i="1" dirty="0" smtClean="0"/>
              <a:t>.</a:t>
            </a:r>
            <a:r>
              <a:rPr lang="en-US" dirty="0" smtClean="0"/>
              <a:t>” --</a:t>
            </a:r>
            <a:r>
              <a:rPr lang="en-US" sz="2600" dirty="0"/>
              <a:t>2010 U.S. Department of Education’s report, </a:t>
            </a:r>
            <a:r>
              <a:rPr lang="en-US" sz="2600" b="1" i="1" u="sng" dirty="0">
                <a:hlinkClick r:id="rId2"/>
              </a:rPr>
              <a:t>Transforming American Education, Learning Powered by Technology.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052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Runs on Google App Engine (GAE)</a:t>
            </a:r>
          </a:p>
          <a:p>
            <a:pPr lvl="1"/>
            <a:r>
              <a:rPr lang="en-US" dirty="0" smtClean="0"/>
              <a:t>Only Java and Python supported</a:t>
            </a:r>
          </a:p>
          <a:p>
            <a:pPr lvl="1"/>
            <a:r>
              <a:rPr lang="en-US" sz="3200" dirty="0" smtClean="0"/>
              <a:t>YAML configuration file: match URL  to request handlers</a:t>
            </a:r>
          </a:p>
          <a:p>
            <a:pPr lvl="1"/>
            <a:r>
              <a:rPr lang="en-US" sz="3200" dirty="0" err="1"/>
              <a:t>schemaless</a:t>
            </a:r>
            <a:r>
              <a:rPr lang="en-US" sz="3200" dirty="0"/>
              <a:t> data </a:t>
            </a:r>
            <a:r>
              <a:rPr lang="en-US" sz="3200" dirty="0" smtClean="0"/>
              <a:t>modeling and storage: </a:t>
            </a:r>
            <a:r>
              <a:rPr lang="en-US" sz="3200" dirty="0" err="1" smtClean="0"/>
              <a:t>Datastore</a:t>
            </a:r>
            <a:r>
              <a:rPr lang="en-US" sz="3200" dirty="0" smtClean="0"/>
              <a:t> /Google </a:t>
            </a:r>
            <a:r>
              <a:rPr lang="en-US" sz="3200" dirty="0" err="1" smtClean="0"/>
              <a:t>Bigtable</a:t>
            </a:r>
            <a:endParaRPr lang="en-US" sz="3200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18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Technology:HTML5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dirty="0" smtClean="0"/>
              <a:t>- A work in progress</a:t>
            </a:r>
          </a:p>
          <a:p>
            <a:pPr marL="571500" indent="-457200">
              <a:buFontTx/>
              <a:buChar char="-"/>
            </a:pPr>
            <a:r>
              <a:rPr lang="en-US" dirty="0" smtClean="0"/>
              <a:t>Next standard  for HTML, XHTML, and the HTML DOM</a:t>
            </a:r>
          </a:p>
          <a:p>
            <a:pPr marL="571500" indent="-457200">
              <a:buFontTx/>
              <a:buChar char="-"/>
            </a:pPr>
            <a:r>
              <a:rPr lang="en-US" dirty="0" smtClean="0"/>
              <a:t>Already supported by most browser</a:t>
            </a:r>
          </a:p>
          <a:p>
            <a:pPr>
              <a:buFontTx/>
              <a:buChar char="-"/>
            </a:pPr>
            <a:r>
              <a:rPr lang="en-US" dirty="0" smtClean="0"/>
              <a:t>Features: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video and audio elements for media </a:t>
            </a:r>
            <a:r>
              <a:rPr lang="en-US" dirty="0" smtClean="0"/>
              <a:t>playback (</a:t>
            </a:r>
            <a:r>
              <a:rPr lang="en-US" dirty="0"/>
              <a:t>&lt;audio</a:t>
            </a:r>
            <a:r>
              <a:rPr lang="en-US" dirty="0" smtClean="0"/>
              <a:t>&gt;, </a:t>
            </a:r>
            <a:r>
              <a:rPr lang="en-US" dirty="0"/>
              <a:t>&lt;video</a:t>
            </a:r>
            <a:r>
              <a:rPr lang="en-US" dirty="0" smtClean="0"/>
              <a:t>&gt;, </a:t>
            </a:r>
            <a:r>
              <a:rPr lang="en-US" dirty="0"/>
              <a:t>&lt;embed</a:t>
            </a:r>
            <a:r>
              <a:rPr lang="en-US" dirty="0" smtClean="0"/>
              <a:t>&gt;, </a:t>
            </a:r>
            <a:r>
              <a:rPr lang="en-US" dirty="0" err="1" smtClean="0"/>
              <a:t>etc</a:t>
            </a:r>
            <a:r>
              <a:rPr lang="en-US" dirty="0" smtClean="0"/>
              <a:t> tags)</a:t>
            </a:r>
          </a:p>
          <a:p>
            <a:pPr lvl="1"/>
            <a:r>
              <a:rPr lang="en-US" dirty="0" smtClean="0"/>
              <a:t>The canvas element for drawing (</a:t>
            </a:r>
            <a:r>
              <a:rPr lang="en-US" dirty="0"/>
              <a:t>&lt;canvas</a:t>
            </a:r>
            <a:r>
              <a:rPr lang="en-US" dirty="0" smtClean="0"/>
              <a:t>&gt; tag with all drawing handled by JavaScript)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content specific elements, like article, footer, header, </a:t>
            </a:r>
            <a:r>
              <a:rPr lang="en-US" dirty="0" err="1"/>
              <a:t>nav</a:t>
            </a:r>
            <a:r>
              <a:rPr lang="en-US" dirty="0"/>
              <a:t>, section</a:t>
            </a:r>
          </a:p>
          <a:p>
            <a:pPr lvl="1"/>
            <a:r>
              <a:rPr lang="en-US" dirty="0"/>
              <a:t>New form controls, like calendar, date, time, email, </a:t>
            </a:r>
            <a:r>
              <a:rPr lang="en-US" dirty="0" err="1"/>
              <a:t>url</a:t>
            </a:r>
            <a:r>
              <a:rPr lang="en-US" dirty="0"/>
              <a:t>, </a:t>
            </a:r>
            <a:r>
              <a:rPr lang="en-US" dirty="0" smtClean="0"/>
              <a:t>search</a:t>
            </a:r>
          </a:p>
          <a:p>
            <a:pPr lvl="1"/>
            <a:r>
              <a:rPr lang="en-US" dirty="0" smtClean="0"/>
              <a:t>User </a:t>
            </a:r>
            <a:r>
              <a:rPr lang="en-US" dirty="0" err="1" smtClean="0"/>
              <a:t>geolocation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089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Technology:HTML5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lvl="1"/>
            <a:r>
              <a:rPr lang="en-US" dirty="0"/>
              <a:t>Better support for local offline storage: </a:t>
            </a:r>
          </a:p>
          <a:p>
            <a:pPr lvl="2"/>
            <a:r>
              <a:rPr lang="en-US" dirty="0"/>
              <a:t>Cookies are replace by two objects :</a:t>
            </a:r>
          </a:p>
          <a:p>
            <a:pPr lvl="3"/>
            <a:r>
              <a:rPr lang="en-US" dirty="0" err="1"/>
              <a:t>localStorage</a:t>
            </a:r>
            <a:r>
              <a:rPr lang="en-US" dirty="0"/>
              <a:t> : stores user and applications data with no time limit</a:t>
            </a:r>
          </a:p>
          <a:p>
            <a:pPr lvl="3"/>
            <a:r>
              <a:rPr lang="en-US" dirty="0" err="1"/>
              <a:t>sessionStorage</a:t>
            </a:r>
            <a:r>
              <a:rPr lang="en-US" dirty="0"/>
              <a:t> - stores user and application  data for one session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114800"/>
            <a:ext cx="7924800" cy="2031325"/>
          </a:xfrm>
          <a:prstGeom prst="rect">
            <a:avLst/>
          </a:prstGeom>
          <a:noFill/>
          <a:ln>
            <a:solidFill>
              <a:schemeClr val="tx2">
                <a:alpha val="97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interface </a:t>
            </a:r>
            <a:r>
              <a:rPr lang="en-US" b="1" dirty="0"/>
              <a:t>Storage</a:t>
            </a:r>
            <a:r>
              <a:rPr lang="en-US" dirty="0"/>
              <a:t> { </a:t>
            </a:r>
            <a:endParaRPr lang="en-US" dirty="0" smtClean="0"/>
          </a:p>
          <a:p>
            <a:r>
              <a:rPr lang="en-US" dirty="0" err="1" smtClean="0"/>
              <a:t>readonly</a:t>
            </a:r>
            <a:r>
              <a:rPr lang="en-US" dirty="0" smtClean="0"/>
              <a:t> 		attribute </a:t>
            </a:r>
            <a:r>
              <a:rPr lang="en-US" dirty="0"/>
              <a:t>unsigned long </a:t>
            </a:r>
            <a:r>
              <a:rPr lang="en-US" dirty="0">
                <a:hlinkClick r:id="rId2" tooltip="dom-Storage-length"/>
              </a:rPr>
              <a:t>length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err="1" smtClean="0"/>
              <a:t>DOMString</a:t>
            </a:r>
            <a:r>
              <a:rPr lang="en-US" dirty="0"/>
              <a:t>? </a:t>
            </a:r>
            <a:r>
              <a:rPr lang="en-US" dirty="0" smtClean="0"/>
              <a:t>	</a:t>
            </a:r>
            <a:r>
              <a:rPr lang="en-US" dirty="0" smtClean="0">
                <a:hlinkClick r:id="rId2" tooltip="dom-Storage-key"/>
              </a:rPr>
              <a:t>key</a:t>
            </a:r>
            <a:r>
              <a:rPr lang="en-US" dirty="0" smtClean="0"/>
              <a:t>(unsigned </a:t>
            </a:r>
            <a:r>
              <a:rPr lang="en-US" dirty="0"/>
              <a:t>long index); </a:t>
            </a:r>
            <a:endParaRPr lang="en-US" dirty="0" smtClean="0"/>
          </a:p>
          <a:p>
            <a:r>
              <a:rPr lang="en-US" dirty="0" smtClean="0"/>
              <a:t>getter 		</a:t>
            </a:r>
            <a:r>
              <a:rPr lang="en-US" dirty="0" err="1" smtClean="0"/>
              <a:t>DOMString</a:t>
            </a:r>
            <a:r>
              <a:rPr lang="en-US" dirty="0" smtClean="0"/>
              <a:t> </a:t>
            </a:r>
            <a:r>
              <a:rPr lang="en-US" dirty="0" err="1">
                <a:hlinkClick r:id="rId2" tooltip="dom-Storage-getItem"/>
              </a:rPr>
              <a:t>getItem</a:t>
            </a:r>
            <a:r>
              <a:rPr lang="en-US" dirty="0"/>
              <a:t>(</a:t>
            </a:r>
            <a:r>
              <a:rPr lang="en-US" dirty="0" err="1"/>
              <a:t>DOMString</a:t>
            </a:r>
            <a:r>
              <a:rPr lang="en-US" dirty="0"/>
              <a:t> key); </a:t>
            </a:r>
            <a:endParaRPr lang="en-US" dirty="0" smtClean="0"/>
          </a:p>
          <a:p>
            <a:r>
              <a:rPr lang="en-US" dirty="0" smtClean="0"/>
              <a:t>setter 		creator </a:t>
            </a:r>
            <a:r>
              <a:rPr lang="en-US" dirty="0"/>
              <a:t>void </a:t>
            </a:r>
            <a:r>
              <a:rPr lang="en-US" dirty="0" err="1">
                <a:hlinkClick r:id="rId2" tooltip="dom-Storage-setItem"/>
              </a:rPr>
              <a:t>setItem</a:t>
            </a:r>
            <a:r>
              <a:rPr lang="en-US" dirty="0"/>
              <a:t>(</a:t>
            </a:r>
            <a:r>
              <a:rPr lang="en-US" dirty="0" err="1"/>
              <a:t>DOMString</a:t>
            </a:r>
            <a:r>
              <a:rPr lang="en-US" dirty="0"/>
              <a:t> key, </a:t>
            </a:r>
            <a:r>
              <a:rPr lang="en-US" dirty="0" err="1"/>
              <a:t>DOMString</a:t>
            </a:r>
            <a:r>
              <a:rPr lang="en-US" dirty="0"/>
              <a:t> value); </a:t>
            </a:r>
            <a:endParaRPr lang="en-US" dirty="0" smtClean="0"/>
          </a:p>
          <a:p>
            <a:r>
              <a:rPr lang="en-US" dirty="0" err="1" smtClean="0"/>
              <a:t>deleter</a:t>
            </a:r>
            <a:r>
              <a:rPr lang="en-US" dirty="0" smtClean="0"/>
              <a:t> 		void </a:t>
            </a:r>
            <a:r>
              <a:rPr lang="en-US" dirty="0" err="1">
                <a:hlinkClick r:id="rId2" tooltip="dom-Storage-removeItem"/>
              </a:rPr>
              <a:t>removeItem</a:t>
            </a:r>
            <a:r>
              <a:rPr lang="en-US" dirty="0"/>
              <a:t>(</a:t>
            </a:r>
            <a:r>
              <a:rPr lang="en-US" dirty="0" err="1"/>
              <a:t>DOMString</a:t>
            </a:r>
            <a:r>
              <a:rPr lang="en-US" dirty="0"/>
              <a:t> key); void </a:t>
            </a:r>
            <a:r>
              <a:rPr lang="en-US" dirty="0">
                <a:hlinkClick r:id="rId2" tooltip="dom-Storage-clear"/>
              </a:rPr>
              <a:t>clear</a:t>
            </a:r>
            <a:r>
              <a:rPr lang="en-US" dirty="0"/>
              <a:t>(); </a:t>
            </a:r>
            <a:endParaRPr lang="en-US" dirty="0" smtClean="0"/>
          </a:p>
          <a:p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69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Technology: 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92500"/>
          </a:bodyPr>
          <a:lstStyle/>
          <a:p>
            <a:pPr lvl="1"/>
            <a:r>
              <a:rPr lang="en-US" dirty="0" err="1" smtClean="0"/>
              <a:t>jQuery</a:t>
            </a:r>
            <a:r>
              <a:rPr lang="en-US" dirty="0" smtClean="0"/>
              <a:t> : JavaScript library to use CSS selectors  to implement quick HTML  document traversing, event handling, animations, and Ajax interactions. No more in-line JS code</a:t>
            </a:r>
          </a:p>
          <a:p>
            <a:pPr lvl="1"/>
            <a:r>
              <a:rPr lang="en-US" dirty="0" err="1" smtClean="0"/>
              <a:t>YUICompressor</a:t>
            </a:r>
            <a:r>
              <a:rPr lang="en-US" dirty="0" smtClean="0"/>
              <a:t>:  JavaScript code compressor which goal is to minimize page size therefore download time. </a:t>
            </a:r>
          </a:p>
          <a:p>
            <a:pPr lvl="1"/>
            <a:r>
              <a:rPr lang="en-US" dirty="0" err="1" smtClean="0"/>
              <a:t>Highcharts</a:t>
            </a:r>
            <a:r>
              <a:rPr lang="en-US" dirty="0" smtClean="0"/>
              <a:t> JS:  </a:t>
            </a:r>
            <a:r>
              <a:rPr lang="en-US" dirty="0"/>
              <a:t>JavaScript</a:t>
            </a:r>
            <a:r>
              <a:rPr lang="en-US" dirty="0" smtClean="0"/>
              <a:t> charting library </a:t>
            </a:r>
            <a:r>
              <a:rPr lang="en-US" dirty="0"/>
              <a:t>offering intuitive, interactive charts </a:t>
            </a:r>
            <a:r>
              <a:rPr lang="en-US" dirty="0" smtClean="0"/>
              <a:t>for web </a:t>
            </a:r>
            <a:r>
              <a:rPr lang="en-US" dirty="0"/>
              <a:t>application. </a:t>
            </a:r>
            <a:r>
              <a:rPr lang="en-US" dirty="0" smtClean="0"/>
              <a:t> Used to visualize several metrics like student performance.</a:t>
            </a:r>
          </a:p>
          <a:p>
            <a:pPr lvl="1"/>
            <a:r>
              <a:rPr lang="en-US" dirty="0" err="1" smtClean="0"/>
              <a:t>Raphaël</a:t>
            </a:r>
            <a:r>
              <a:rPr lang="en-US" dirty="0" smtClean="0"/>
              <a:t>:   JavaScript </a:t>
            </a:r>
            <a:r>
              <a:rPr lang="en-US" dirty="0"/>
              <a:t>library </a:t>
            </a:r>
            <a:r>
              <a:rPr lang="en-US" dirty="0" smtClean="0"/>
              <a:t>for vector </a:t>
            </a:r>
            <a:r>
              <a:rPr lang="en-US" dirty="0"/>
              <a:t>graphics on the </a:t>
            </a:r>
            <a:r>
              <a:rPr lang="en-US" dirty="0" smtClean="0"/>
              <a:t>web. </a:t>
            </a:r>
            <a:r>
              <a:rPr lang="en-US" dirty="0"/>
              <a:t>U</a:t>
            </a:r>
            <a:r>
              <a:rPr lang="en-US" dirty="0" smtClean="0"/>
              <a:t>sed for the scratchpad when doing exercises.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80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Technology: </a:t>
            </a:r>
            <a:r>
              <a:rPr lang="en-US" dirty="0" smtClean="0"/>
              <a:t>Other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1"/>
            <a:r>
              <a:rPr lang="en-US" sz="4200" dirty="0" err="1"/>
              <a:t>ASCIIsvg</a:t>
            </a:r>
            <a:r>
              <a:rPr lang="en-US" sz="4200" dirty="0"/>
              <a:t>: </a:t>
            </a:r>
            <a:r>
              <a:rPr lang="en-US" sz="4200" dirty="0" smtClean="0"/>
              <a:t>JavaScript script for creating and describing </a:t>
            </a:r>
            <a:r>
              <a:rPr lang="en-US" sz="4200" dirty="0"/>
              <a:t>pictures on webpages using standard mathematical </a:t>
            </a:r>
            <a:r>
              <a:rPr lang="en-US" sz="4200" dirty="0" smtClean="0"/>
              <a:t>coordinates</a:t>
            </a:r>
          </a:p>
          <a:p>
            <a:pPr marL="457200" lvl="1" indent="0">
              <a:buNone/>
            </a:pPr>
            <a:endParaRPr lang="en-US" sz="4200" dirty="0"/>
          </a:p>
          <a:p>
            <a:pPr lvl="1"/>
            <a:r>
              <a:rPr lang="en-US" sz="4200" dirty="0" err="1" smtClean="0"/>
              <a:t>ASCIIMathML</a:t>
            </a:r>
            <a:r>
              <a:rPr lang="en-US" sz="4200" dirty="0" smtClean="0"/>
              <a:t>: JS script to </a:t>
            </a:r>
            <a:r>
              <a:rPr lang="en-US" sz="4200" dirty="0"/>
              <a:t> produce  math formulas on webpages using calculator-style </a:t>
            </a:r>
            <a:r>
              <a:rPr lang="en-US" sz="4200" dirty="0" smtClean="0"/>
              <a:t> </a:t>
            </a:r>
            <a:r>
              <a:rPr lang="en-US" sz="4200" dirty="0"/>
              <a:t>and </a:t>
            </a:r>
            <a:r>
              <a:rPr lang="en-US" sz="4200" dirty="0" err="1"/>
              <a:t>LateX</a:t>
            </a:r>
            <a:r>
              <a:rPr lang="en-US" sz="4200" dirty="0"/>
              <a:t>  style </a:t>
            </a:r>
            <a:r>
              <a:rPr lang="en-US" sz="4200" dirty="0" smtClean="0"/>
              <a:t>syntax</a:t>
            </a:r>
            <a:endParaRPr lang="en-US" sz="4200" dirty="0"/>
          </a:p>
          <a:p>
            <a:pPr lvl="1"/>
            <a:r>
              <a:rPr lang="en-US" sz="4200" dirty="0" err="1" smtClean="0"/>
              <a:t>MathJax</a:t>
            </a:r>
            <a:r>
              <a:rPr lang="en-US" sz="4200" dirty="0"/>
              <a:t>: </a:t>
            </a:r>
            <a:r>
              <a:rPr lang="en-US" sz="4200" dirty="0" smtClean="0"/>
              <a:t>Math </a:t>
            </a:r>
            <a:r>
              <a:rPr lang="en-US" sz="4200" dirty="0"/>
              <a:t>visualization library for inputs of </a:t>
            </a:r>
            <a:r>
              <a:rPr lang="en-US" sz="4200" dirty="0" err="1"/>
              <a:t>MathML</a:t>
            </a:r>
            <a:r>
              <a:rPr lang="en-US" sz="4200" dirty="0"/>
              <a:t> and </a:t>
            </a:r>
            <a:r>
              <a:rPr lang="en-US" sz="4200" dirty="0" err="1"/>
              <a:t>LaTeX</a:t>
            </a:r>
            <a:endParaRPr lang="en-US" sz="4200" dirty="0"/>
          </a:p>
          <a:p>
            <a:pPr lvl="1"/>
            <a:endParaRPr lang="en-US" sz="4200" dirty="0"/>
          </a:p>
          <a:p>
            <a:pPr lvl="1"/>
            <a:r>
              <a:rPr lang="en-US" sz="4200" dirty="0"/>
              <a:t>Google Maps API v3 is used for the exercise </a:t>
            </a:r>
            <a:r>
              <a:rPr lang="en-US" sz="4200" dirty="0" smtClean="0"/>
              <a:t>dashboard: the Knowledge </a:t>
            </a:r>
            <a:r>
              <a:rPr lang="en-US" sz="4200" dirty="0" smtClean="0"/>
              <a:t>map</a:t>
            </a:r>
          </a:p>
          <a:p>
            <a:pPr marL="457200" lvl="1" indent="0">
              <a:buNone/>
            </a:pPr>
            <a:endParaRPr lang="en-US" sz="4200" dirty="0"/>
          </a:p>
          <a:p>
            <a:pPr lvl="1"/>
            <a:r>
              <a:rPr lang="en-US" sz="4200" dirty="0"/>
              <a:t>Google Analytics is a tracking tool for stats on your visitors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0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Playlists</a:t>
            </a:r>
          </a:p>
          <a:p>
            <a:r>
              <a:rPr lang="en-US" dirty="0" smtClean="0"/>
              <a:t>Videos</a:t>
            </a:r>
          </a:p>
          <a:p>
            <a:r>
              <a:rPr lang="en-US" dirty="0"/>
              <a:t>Exercises</a:t>
            </a:r>
          </a:p>
          <a:p>
            <a:r>
              <a:rPr lang="en-US" dirty="0"/>
              <a:t>Badges</a:t>
            </a:r>
          </a:p>
          <a:p>
            <a:r>
              <a:rPr lang="en-US" dirty="0"/>
              <a:t>Users and User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21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Data: </a:t>
            </a:r>
            <a:r>
              <a:rPr lang="en-US" dirty="0"/>
              <a:t>Playlists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Youtube</a:t>
            </a:r>
            <a:r>
              <a:rPr lang="en-US" dirty="0" smtClean="0"/>
              <a:t> Playlists: collection </a:t>
            </a:r>
            <a:r>
              <a:rPr lang="en-US" dirty="0"/>
              <a:t>of </a:t>
            </a:r>
            <a:r>
              <a:rPr lang="en-US" dirty="0" smtClean="0"/>
              <a:t>Videos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706200"/>
              </p:ext>
            </p:extLst>
          </p:nvPr>
        </p:nvGraphicFramePr>
        <p:xfrm>
          <a:off x="914400" y="25908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Attributes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youtube_id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url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Readable_id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04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5962</TotalTime>
  <Words>909</Words>
  <Application>Microsoft Office PowerPoint</Application>
  <PresentationFormat>On-screen Show (4:3)</PresentationFormat>
  <Paragraphs>264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Khan Academy</vt:lpstr>
      <vt:lpstr>Introduction</vt:lpstr>
      <vt:lpstr>Cloud Infrastructure</vt:lpstr>
      <vt:lpstr>Technology:HTML5 </vt:lpstr>
      <vt:lpstr>Technology:HTML5</vt:lpstr>
      <vt:lpstr>Technology: JavaScript</vt:lpstr>
      <vt:lpstr>Technology: Other Tools</vt:lpstr>
      <vt:lpstr>Data</vt:lpstr>
      <vt:lpstr>Data: Playlists</vt:lpstr>
      <vt:lpstr>Data: Videos</vt:lpstr>
      <vt:lpstr>Data: Exercises</vt:lpstr>
      <vt:lpstr>Data: Exercises</vt:lpstr>
      <vt:lpstr>Data: Exercises</vt:lpstr>
      <vt:lpstr>Data: Exercises</vt:lpstr>
      <vt:lpstr>Data: Exercises</vt:lpstr>
      <vt:lpstr>Data: Exercises</vt:lpstr>
      <vt:lpstr>Data: Badges</vt:lpstr>
      <vt:lpstr>Data: Badges</vt:lpstr>
      <vt:lpstr>Data: Users and User Data</vt:lpstr>
      <vt:lpstr>Data: Users and User Data</vt:lpstr>
      <vt:lpstr>Data: Users and User Data</vt:lpstr>
      <vt:lpstr>Data: Users and User Data</vt:lpstr>
      <vt:lpstr>Data: Users and User Data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Khan Academy</dc:title>
  <dc:creator>eric</dc:creator>
  <cp:lastModifiedBy>eric</cp:lastModifiedBy>
  <cp:revision>65</cp:revision>
  <dcterms:created xsi:type="dcterms:W3CDTF">2012-01-18T15:10:37Z</dcterms:created>
  <dcterms:modified xsi:type="dcterms:W3CDTF">2012-01-25T18:55:40Z</dcterms:modified>
</cp:coreProperties>
</file>