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1" r:id="rId4"/>
    <p:sldId id="262" r:id="rId5"/>
    <p:sldId id="263" r:id="rId6"/>
    <p:sldId id="265" r:id="rId7"/>
    <p:sldId id="267" r:id="rId8"/>
    <p:sldId id="268" r:id="rId9"/>
    <p:sldId id="275" r:id="rId10"/>
    <p:sldId id="273" r:id="rId11"/>
    <p:sldId id="270" r:id="rId12"/>
    <p:sldId id="271" r:id="rId13"/>
    <p:sldId id="277" r:id="rId14"/>
    <p:sldId id="279" r:id="rId15"/>
    <p:sldId id="276" r:id="rId16"/>
    <p:sldId id="272" r:id="rId17"/>
    <p:sldId id="293" r:id="rId18"/>
    <p:sldId id="292" r:id="rId19"/>
    <p:sldId id="274" r:id="rId20"/>
    <p:sldId id="298" r:id="rId21"/>
    <p:sldId id="295" r:id="rId22"/>
    <p:sldId id="296" r:id="rId23"/>
    <p:sldId id="282" r:id="rId24"/>
    <p:sldId id="284" r:id="rId25"/>
    <p:sldId id="285" r:id="rId26"/>
    <p:sldId id="291" r:id="rId27"/>
    <p:sldId id="258" r:id="rId28"/>
    <p:sldId id="259" r:id="rId29"/>
    <p:sldId id="297" r:id="rId3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567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E2E194-750E-43C2-8B91-E6838C1ED480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524BD0-2D23-4995-AC1D-3B85EB7AE4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51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oad.ac.uk/ex/ReloadSSv1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eload.ac.uk/ex/editor_v1_3_manual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design (ID) is a technology that provides a set of rules and guidelines for presenting educational content in the most efficient manner, for all types of subjects and audiences.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5569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5569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EG" dirty="0" smtClean="0">
              <a:hlinkClick r:id="rId3"/>
            </a:endParaRPr>
          </a:p>
          <a:p>
            <a:pPr algn="l"/>
            <a:r>
              <a:rPr lang="en-US" dirty="0" smtClean="0">
                <a:hlinkClick r:id="rId4"/>
              </a:rPr>
              <a:t>http://www.reload.ac.uk/ex/editor_v1_3_manual.pdf</a:t>
            </a:r>
            <a:endParaRPr lang="ar-EG" dirty="0" smtClean="0"/>
          </a:p>
          <a:p>
            <a:pPr algn="l"/>
            <a:r>
              <a:rPr lang="en-US" dirty="0" smtClean="0">
                <a:hlinkClick r:id="rId3"/>
              </a:rPr>
              <a:t>http://www.reload.ac.uk/ex/ReloadSSv1.pdf</a:t>
            </a:r>
            <a:endParaRPr lang="en-US" dirty="0" smtClean="0"/>
          </a:p>
          <a:p>
            <a:pPr algn="l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288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http://193.147.71.88:9673/webs/edukalibre/documentation/gismo.pdf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67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GISMO is a student monitoring and tracking system that uses the students' tracking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from a Moodle, transforms the data into a form convenient for processing, and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generates graphical representations that can be explored and manipulated by course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instructors to examine social, cognitive,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aspects of distance students.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238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http://193.147.71.88:9673/webs/edukalibre/documentation/gismo.pdf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67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685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Std: Strongly disagree student %  , smd: somewha</a:t>
            </a:r>
            <a:r>
              <a:rPr lang="it-IT" baseline="0" dirty="0" smtClean="0"/>
              <a:t>t disagree: ... So on</a:t>
            </a:r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505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4BD0-2D23-4995-AC1D-3B85EB7AE480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67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533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502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871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86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40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23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74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937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29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889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940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E42C-46D1-4B5C-8106-90D22542A17E}" type="datetimeFigureOut">
              <a:rPr lang="ar-EG" smtClean="0"/>
              <a:t>21/03/1433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1624-130E-427E-9773-A99B822BBA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32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learning.eng.cu.edu.e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CUELC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/>
              <a:t>airo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dirty="0" smtClean="0"/>
              <a:t>niversity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/>
              <a:t>earning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/>
              <a:t>enter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Sally Hamouda</a:t>
            </a:r>
          </a:p>
          <a:p>
            <a:r>
              <a:rPr lang="en-US" dirty="0" smtClean="0"/>
              <a:t>CS6604 Spring 2012</a:t>
            </a:r>
          </a:p>
          <a:p>
            <a:r>
              <a:rPr lang="en-US" dirty="0" smtClean="0"/>
              <a:t>February 13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908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How to Create a SCORM Package?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20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is Moodle?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/>
              <a:t>Moodle is an Open Source Course Management System </a:t>
            </a:r>
            <a:r>
              <a:rPr lang="en-US" sz="2800" dirty="0" smtClean="0"/>
              <a:t>LMS</a:t>
            </a:r>
          </a:p>
          <a:p>
            <a:pPr algn="l" rtl="0"/>
            <a:r>
              <a:rPr lang="en-US" sz="2800" dirty="0"/>
              <a:t>V</a:t>
            </a:r>
            <a:r>
              <a:rPr lang="en-US" sz="2800" dirty="0" smtClean="0"/>
              <a:t>ery </a:t>
            </a:r>
            <a:r>
              <a:rPr lang="en-US" sz="2800" dirty="0"/>
              <a:t>popular among educators around the world as a tool for creating online dynamic web sites for their </a:t>
            </a:r>
            <a:r>
              <a:rPr lang="en-US" sz="2800" dirty="0" smtClean="0"/>
              <a:t>students</a:t>
            </a:r>
          </a:p>
          <a:p>
            <a:pPr algn="l" rtl="0"/>
            <a:r>
              <a:rPr lang="en-US" sz="2800" dirty="0" smtClean="0"/>
              <a:t>Has activity </a:t>
            </a:r>
            <a:r>
              <a:rPr lang="en-US" sz="2800" dirty="0"/>
              <a:t>modules (such as forums, databases and wikis</a:t>
            </a:r>
            <a:r>
              <a:rPr lang="en-US" sz="2800" dirty="0" smtClean="0"/>
              <a:t>)</a:t>
            </a:r>
          </a:p>
          <a:p>
            <a:pPr algn="l" rtl="0"/>
            <a:r>
              <a:rPr lang="en-US" sz="2800" dirty="0" smtClean="0"/>
              <a:t>A way </a:t>
            </a:r>
            <a:r>
              <a:rPr lang="en-US" sz="2800" dirty="0"/>
              <a:t>to deliver content to students </a:t>
            </a:r>
            <a:r>
              <a:rPr lang="en-US" sz="2800" dirty="0" smtClean="0"/>
              <a:t>(e.g. SCORM </a:t>
            </a:r>
            <a:r>
              <a:rPr lang="en-US" sz="2800" dirty="0"/>
              <a:t>packages) and assess learning using assignments or </a:t>
            </a:r>
            <a:r>
              <a:rPr lang="en-US" sz="2800" dirty="0" smtClean="0"/>
              <a:t>quizzes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186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Moodle Quizzes &amp; Question bank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mtClean="0"/>
          </a:p>
          <a:p>
            <a:pPr algn="l" rtl="0"/>
            <a:endParaRPr lang="ar-E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22440" r="12354" b="6683"/>
          <a:stretch>
            <a:fillRect/>
          </a:stretch>
        </p:blipFill>
        <p:spPr bwMode="auto">
          <a:xfrm>
            <a:off x="1476375" y="981075"/>
            <a:ext cx="6767513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Moodle Quizzes &amp; Question bank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mtClean="0"/>
          </a:p>
          <a:p>
            <a:pPr algn="l" rtl="0"/>
            <a:endParaRPr lang="ar-E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25733" r="26367" b="6683"/>
          <a:stretch/>
        </p:blipFill>
        <p:spPr bwMode="auto">
          <a:xfrm>
            <a:off x="684213" y="1319134"/>
            <a:ext cx="7920037" cy="534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Moodle Quizzes &amp; Question bank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mtClean="0"/>
          </a:p>
          <a:p>
            <a:pPr algn="l" rtl="0"/>
            <a:endParaRPr lang="ar-E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22070" r="16574" b="5777"/>
          <a:stretch/>
        </p:blipFill>
        <p:spPr>
          <a:xfrm>
            <a:off x="179388" y="882650"/>
            <a:ext cx="8640762" cy="5859463"/>
          </a:xfrm>
          <a:prstGeom prst="rect">
            <a:avLst/>
          </a:prstGeom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0" y="1700213"/>
            <a:ext cx="2051050" cy="9366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356100" y="3357563"/>
            <a:ext cx="1728788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96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Moodle Quizzes &amp; Questions bank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62804" r="27849" b="3732"/>
          <a:stretch>
            <a:fillRect/>
          </a:stretch>
        </p:blipFill>
        <p:spPr bwMode="auto">
          <a:xfrm>
            <a:off x="179512" y="3068960"/>
            <a:ext cx="4240088" cy="257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42674" r="25035" b="40364"/>
          <a:stretch>
            <a:fillRect/>
          </a:stretch>
        </p:blipFill>
        <p:spPr>
          <a:xfrm>
            <a:off x="1043608" y="1628800"/>
            <a:ext cx="2781293" cy="117234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6753"/>
            <a:ext cx="4114800" cy="417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387916" y="3963789"/>
            <a:ext cx="89949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24901" y="2152020"/>
            <a:ext cx="10127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rtl="0"/>
            <a:r>
              <a:rPr lang="en-US" dirty="0"/>
              <a:t>F</a:t>
            </a:r>
            <a:r>
              <a:rPr lang="en-US" dirty="0" smtClean="0"/>
              <a:t>eatures added to Moodle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GISMO: Graphical Interactive Student MOnitoring tool</a:t>
            </a:r>
            <a:endParaRPr lang="en-US" sz="2800" dirty="0" smtClean="0"/>
          </a:p>
          <a:p>
            <a:pPr algn="l" rtl="0"/>
            <a:r>
              <a:rPr lang="en-US" sz="2800" dirty="0" smtClean="0"/>
              <a:t>Online session:</a:t>
            </a:r>
          </a:p>
          <a:p>
            <a:pPr lvl="1" algn="l" rtl="0"/>
            <a:r>
              <a:rPr lang="en-US" sz="2400" i="1" dirty="0" smtClean="0"/>
              <a:t>CUELCAL</a:t>
            </a:r>
            <a:r>
              <a:rPr lang="en-US" sz="2400" i="1" dirty="0"/>
              <a:t>: A Live Session with Advanced Features for </a:t>
            </a:r>
            <a:r>
              <a:rPr lang="en-US" sz="2400" i="1" dirty="0" smtClean="0"/>
              <a:t>the</a:t>
            </a:r>
            <a:r>
              <a:rPr lang="en-US" sz="2400" i="1" dirty="0"/>
              <a:t> </a:t>
            </a:r>
            <a:r>
              <a:rPr lang="en-US" sz="2400" i="1" dirty="0" smtClean="0"/>
              <a:t>MOODLE , 5th </a:t>
            </a:r>
            <a:r>
              <a:rPr lang="en-US" sz="2400" i="1" dirty="0"/>
              <a:t>AUC International Conference on e-Learning </a:t>
            </a:r>
            <a:r>
              <a:rPr lang="en-US" sz="2400" i="1" dirty="0" smtClean="0"/>
              <a:t>Applications</a:t>
            </a:r>
          </a:p>
          <a:p>
            <a:pPr algn="l" rtl="0"/>
            <a:r>
              <a:rPr lang="en-US" dirty="0" smtClean="0"/>
              <a:t>Myamic Editor</a:t>
            </a:r>
          </a:p>
          <a:p>
            <a:pPr algn="l" rtl="0"/>
            <a:r>
              <a:rPr lang="en-US" sz="2800" dirty="0" smtClean="0"/>
              <a:t>Plagiarism detection</a:t>
            </a:r>
          </a:p>
          <a:p>
            <a:pPr algn="l" rtl="0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556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76" y="1916832"/>
            <a:ext cx="6022792" cy="49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t">
            <a:normAutofit fontScale="90000"/>
          </a:bodyPr>
          <a:lstStyle/>
          <a:p>
            <a:pPr rtl="0"/>
            <a:r>
              <a:rPr lang="en-US" dirty="0"/>
              <a:t>GISMO</a:t>
            </a:r>
            <a:br>
              <a:rPr lang="en-US" dirty="0"/>
            </a:br>
            <a:r>
              <a:rPr lang="en-US" dirty="0" smtClean="0"/>
              <a:t>Graphical Interactive Student MOnitoring </a:t>
            </a:r>
            <a:r>
              <a:rPr lang="en-US" dirty="0"/>
              <a:t>tool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606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rtl="0"/>
            <a:r>
              <a:rPr lang="en-US" dirty="0"/>
              <a:t>CUELCAL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9" y="1196752"/>
            <a:ext cx="8609545" cy="52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rtl="0"/>
            <a:r>
              <a:rPr lang="en-US" dirty="0"/>
              <a:t>Myamic Editor</a:t>
            </a:r>
            <a:endParaRPr lang="ar-EG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8280920" cy="561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Introductio</a:t>
            </a:r>
            <a:r>
              <a:rPr lang="en-US" dirty="0"/>
              <a:t>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/>
              <a:t>CUELC is a TEMPUS project lasted from 2005 to 2009.</a:t>
            </a:r>
          </a:p>
          <a:p>
            <a:pPr algn="l" rtl="0"/>
            <a:r>
              <a:rPr lang="en-US" sz="2800" dirty="0" smtClean="0"/>
              <a:t>TEMPUS is a program established by the EU to:</a:t>
            </a:r>
          </a:p>
          <a:p>
            <a:pPr lvl="1" algn="l" rtl="0"/>
            <a:r>
              <a:rPr lang="en-US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upport the relation between European Universities and neighboring countries universities. </a:t>
            </a:r>
          </a:p>
          <a:p>
            <a:pPr lvl="1" algn="l" rtl="0"/>
            <a:r>
              <a:rPr lang="en-US" sz="2400" dirty="0"/>
              <a:t> </a:t>
            </a:r>
            <a:r>
              <a:rPr lang="en-US" sz="2400" dirty="0" smtClean="0"/>
              <a:t>Improve </a:t>
            </a:r>
            <a:r>
              <a:rPr lang="en-US" sz="2400" dirty="0"/>
              <a:t>higher education at universities in </a:t>
            </a:r>
            <a:r>
              <a:rPr lang="en-US" sz="2400" dirty="0" smtClean="0"/>
              <a:t>Europe </a:t>
            </a:r>
            <a:r>
              <a:rPr lang="en-US" sz="2400" dirty="0"/>
              <a:t>and in other partner countries </a:t>
            </a:r>
            <a:r>
              <a:rPr lang="en-US" sz="2400" dirty="0" smtClean="0"/>
              <a:t>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9983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rtl="0"/>
            <a:r>
              <a:rPr lang="en-US" dirty="0"/>
              <a:t>F</a:t>
            </a:r>
            <a:r>
              <a:rPr lang="en-US" dirty="0" smtClean="0"/>
              <a:t>eatures added to Moodle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GISMO: Graphical Interactive Student MOnitoring tool</a:t>
            </a:r>
            <a:endParaRPr lang="en-US" sz="2800" dirty="0" smtClean="0"/>
          </a:p>
          <a:p>
            <a:pPr algn="l" rtl="0"/>
            <a:r>
              <a:rPr lang="en-US" sz="2800" dirty="0" smtClean="0"/>
              <a:t>Online session:</a:t>
            </a:r>
          </a:p>
          <a:p>
            <a:pPr lvl="1" algn="l" rtl="0"/>
            <a:r>
              <a:rPr lang="en-US" sz="2400" i="1" dirty="0" smtClean="0"/>
              <a:t>CUELCAL</a:t>
            </a:r>
            <a:r>
              <a:rPr lang="en-US" sz="2400" i="1" dirty="0"/>
              <a:t>: A Live Session with Advanced Features for </a:t>
            </a:r>
            <a:r>
              <a:rPr lang="en-US" sz="2400" i="1" dirty="0" smtClean="0"/>
              <a:t>the</a:t>
            </a:r>
            <a:r>
              <a:rPr lang="en-US" sz="2400" i="1" dirty="0"/>
              <a:t> </a:t>
            </a:r>
            <a:r>
              <a:rPr lang="en-US" sz="2400" i="1" dirty="0" smtClean="0"/>
              <a:t>MOODLE , 5th </a:t>
            </a:r>
            <a:r>
              <a:rPr lang="en-US" sz="2400" i="1" dirty="0"/>
              <a:t>AUC International Conference on e-Learning </a:t>
            </a:r>
            <a:r>
              <a:rPr lang="en-US" sz="2400" i="1" dirty="0" smtClean="0"/>
              <a:t>Applications</a:t>
            </a:r>
          </a:p>
          <a:p>
            <a:pPr algn="l" rtl="0"/>
            <a:r>
              <a:rPr lang="en-US" dirty="0" smtClean="0"/>
              <a:t>Myamic Editor</a:t>
            </a:r>
          </a:p>
          <a:p>
            <a:pPr algn="l" rtl="0"/>
            <a:r>
              <a:rPr lang="en-US" sz="2800" dirty="0" smtClean="0"/>
              <a:t>Plagiarism detection</a:t>
            </a:r>
          </a:p>
          <a:p>
            <a:pPr algn="l" rtl="0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766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27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Feedback </a:t>
            </a:r>
            <a:r>
              <a:rPr lang="en-US" dirty="0"/>
              <a:t>Form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" y="1340693"/>
            <a:ext cx="4636011" cy="518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56" y="1124669"/>
            <a:ext cx="4141488" cy="54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75656" y="1171727"/>
            <a:ext cx="1287343" cy="529081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5017" y="955703"/>
            <a:ext cx="1287343" cy="529081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62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Overall Satisfaction Analysis</a:t>
            </a:r>
            <a:endParaRPr lang="ar-E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83029"/>
              </p:ext>
            </p:extLst>
          </p:nvPr>
        </p:nvGraphicFramePr>
        <p:xfrm>
          <a:off x="179512" y="1412776"/>
          <a:ext cx="85725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hart" r:id="rId4" imgW="8572512" imgH="4648256" progId="MSGraph.Chart.8">
                  <p:embed/>
                </p:oleObj>
              </mc:Choice>
              <mc:Fallback>
                <p:oleObj name="Chart" r:id="rId4" imgW="8572512" imgH="4648256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412776"/>
                        <a:ext cx="85725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0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rtl="0"/>
            <a:r>
              <a:rPr lang="en-US" dirty="0" smtClean="0"/>
              <a:t>Detailed Satisfaction Analysis</a:t>
            </a:r>
            <a:endParaRPr lang="ar-E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79580"/>
              </p:ext>
            </p:extLst>
          </p:nvPr>
        </p:nvGraphicFramePr>
        <p:xfrm>
          <a:off x="247972" y="1661120"/>
          <a:ext cx="85725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Chart" r:id="rId3" imgW="8572512" imgH="4648256" progId="MSGraph.Chart.8">
                  <p:embed/>
                </p:oleObj>
              </mc:Choice>
              <mc:Fallback>
                <p:oleObj name="Chart" r:id="rId3" imgW="8572512" imgH="4648256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972" y="1661120"/>
                        <a:ext cx="85725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955565"/>
            <a:ext cx="223016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Interface</a:t>
            </a:r>
            <a:endParaRPr lang="ar-EG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81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 smtClean="0"/>
              <a:t>Detailed Satisfaction Analysis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3054442" y="955565"/>
            <a:ext cx="201952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Content</a:t>
            </a:r>
            <a:endParaRPr lang="ar-EG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12776"/>
            <a:ext cx="94472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1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Students’ Comments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Lessons </a:t>
            </a:r>
            <a:r>
              <a:rPr lang="en-US" sz="2800" dirty="0"/>
              <a:t>n</a:t>
            </a:r>
            <a:r>
              <a:rPr lang="en-US" sz="2800" dirty="0" smtClean="0"/>
              <a:t>ot clear:</a:t>
            </a:r>
          </a:p>
          <a:p>
            <a:pPr lvl="1" algn="l" rtl="0"/>
            <a:r>
              <a:rPr lang="en-US" sz="2400" dirty="0" smtClean="0"/>
              <a:t>Trees</a:t>
            </a:r>
          </a:p>
          <a:p>
            <a:pPr lvl="1" algn="l" rtl="0"/>
            <a:r>
              <a:rPr lang="en-US" sz="2400" dirty="0" smtClean="0"/>
              <a:t>Hashing</a:t>
            </a:r>
          </a:p>
          <a:p>
            <a:pPr algn="l" rtl="0"/>
            <a:r>
              <a:rPr lang="en-US" sz="2800" dirty="0" smtClean="0"/>
              <a:t>Online session:</a:t>
            </a:r>
          </a:p>
          <a:p>
            <a:pPr lvl="1" algn="l" rtl="0"/>
            <a:r>
              <a:rPr lang="en-US" sz="2400" dirty="0" smtClean="0"/>
              <a:t>Waste of time</a:t>
            </a:r>
          </a:p>
          <a:p>
            <a:pPr lvl="1" algn="l" rtl="0"/>
            <a:r>
              <a:rPr lang="en-US" sz="2400" dirty="0" smtClean="0"/>
              <a:t>Very slow</a:t>
            </a:r>
          </a:p>
          <a:p>
            <a:pPr algn="l" rtl="0"/>
            <a:r>
              <a:rPr lang="en-US" sz="2800" dirty="0"/>
              <a:t>Need more </a:t>
            </a:r>
            <a:r>
              <a:rPr lang="en-US" sz="2800" dirty="0" smtClean="0"/>
              <a:t>Animations and exercises</a:t>
            </a:r>
            <a:endParaRPr lang="en-US" sz="2800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236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rtl="0"/>
            <a:r>
              <a:rPr lang="en-US" dirty="0" smtClean="0"/>
              <a:t>Technology and SWs used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Java Script</a:t>
            </a:r>
          </a:p>
          <a:p>
            <a:pPr algn="l" rtl="0"/>
            <a:r>
              <a:rPr lang="en-US" sz="2800" dirty="0" smtClean="0"/>
              <a:t>PHP</a:t>
            </a:r>
          </a:p>
          <a:p>
            <a:pPr algn="l" rtl="0"/>
            <a:r>
              <a:rPr lang="en-US" sz="2800" dirty="0" smtClean="0"/>
              <a:t>HTML</a:t>
            </a:r>
          </a:p>
          <a:p>
            <a:pPr algn="l" rtl="0"/>
            <a:r>
              <a:rPr lang="en-US" sz="2800" dirty="0" smtClean="0"/>
              <a:t>Flash</a:t>
            </a:r>
          </a:p>
          <a:p>
            <a:pPr algn="l" rtl="0"/>
            <a:r>
              <a:rPr lang="en-US" sz="2800" dirty="0" smtClean="0"/>
              <a:t>Java</a:t>
            </a:r>
          </a:p>
          <a:p>
            <a:pPr algn="l" rtl="0"/>
            <a:r>
              <a:rPr lang="en-US" sz="2800" dirty="0" smtClean="0"/>
              <a:t>RELOAD</a:t>
            </a:r>
          </a:p>
          <a:p>
            <a:pPr algn="l" rtl="0"/>
            <a:r>
              <a:rPr lang="en-US" sz="2800" dirty="0" smtClean="0"/>
              <a:t>CAM Studio</a:t>
            </a:r>
          </a:p>
          <a:p>
            <a:pPr algn="l" rtl="0"/>
            <a:r>
              <a:rPr lang="en-US" sz="2800" dirty="0" smtClean="0"/>
              <a:t>Camtasia</a:t>
            </a:r>
          </a:p>
          <a:p>
            <a:pPr algn="l" rtl="0"/>
            <a:r>
              <a:rPr lang="en-US" sz="2800" dirty="0" smtClean="0"/>
              <a:t>TextAloud</a:t>
            </a:r>
            <a:endParaRPr lang="en-US" sz="2800" dirty="0" smtClean="0"/>
          </a:p>
          <a:p>
            <a:pPr algn="l" rtl="0"/>
            <a:r>
              <a:rPr lang="en-US" sz="2800" dirty="0" smtClean="0"/>
              <a:t>Icon Creator</a:t>
            </a:r>
          </a:p>
          <a:p>
            <a:pPr algn="l" rtl="0"/>
            <a:r>
              <a:rPr lang="en-US" sz="2800" dirty="0" smtClean="0"/>
              <a:t>Photoshop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678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dirty="0" smtClean="0"/>
              <a:t>CUELC aims at:</a:t>
            </a:r>
          </a:p>
          <a:p>
            <a:pPr lvl="1" algn="just" rtl="0"/>
            <a:r>
              <a:rPr lang="en-US" sz="2000" dirty="0" smtClean="0"/>
              <a:t>Allowing web-based </a:t>
            </a:r>
            <a:r>
              <a:rPr lang="en-US" sz="2000" dirty="0"/>
              <a:t>student-student and student-teacher interaction</a:t>
            </a:r>
          </a:p>
          <a:p>
            <a:pPr lvl="1" algn="just" rtl="0"/>
            <a:r>
              <a:rPr lang="en-US" sz="2000" dirty="0"/>
              <a:t>Offering learning on demand and life-long learning possibilities</a:t>
            </a:r>
          </a:p>
          <a:p>
            <a:pPr algn="just" rtl="0"/>
            <a:r>
              <a:rPr lang="en-US" sz="2800" dirty="0" smtClean="0"/>
              <a:t> Students are now involved in creating visualization for different courses.</a:t>
            </a:r>
          </a:p>
          <a:p>
            <a:pPr algn="just" rtl="0"/>
            <a:r>
              <a:rPr lang="en-US" sz="2800" dirty="0" smtClean="0"/>
              <a:t>CUELC is still used for</a:t>
            </a:r>
          </a:p>
          <a:p>
            <a:pPr lvl="1" algn="just" rtl="0"/>
            <a:r>
              <a:rPr lang="en-US" sz="2400" dirty="0" smtClean="0"/>
              <a:t>Sharing resources </a:t>
            </a:r>
          </a:p>
          <a:p>
            <a:pPr lvl="1" algn="just" rtl="0"/>
            <a:r>
              <a:rPr lang="en-US" sz="2400" dirty="0" smtClean="0"/>
              <a:t> Assignments submission</a:t>
            </a:r>
          </a:p>
          <a:p>
            <a:pPr lvl="1" algn="just" rtl="0"/>
            <a:r>
              <a:rPr lang="en-US" sz="2400" dirty="0" smtClean="0"/>
              <a:t>Help teacher in class</a:t>
            </a:r>
          </a:p>
          <a:p>
            <a:pPr lvl="1" algn="just" rtl="0"/>
            <a:r>
              <a:rPr lang="en-US" sz="2400" dirty="0" smtClean="0"/>
              <a:t>As a reference to students  to study at home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9919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420888"/>
            <a:ext cx="358284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9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ar-EG" sz="9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2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Introductio</a:t>
            </a:r>
            <a:r>
              <a:rPr lang="en-US" dirty="0"/>
              <a:t>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CUELC Objectives</a:t>
            </a:r>
          </a:p>
          <a:p>
            <a:pPr lvl="1" algn="l" rtl="0"/>
            <a:r>
              <a:rPr lang="en-US" sz="2400" dirty="0"/>
              <a:t>Enhancing teaching staff </a:t>
            </a:r>
            <a:r>
              <a:rPr lang="en-US" sz="2400" dirty="0" smtClean="0"/>
              <a:t>skills</a:t>
            </a:r>
          </a:p>
          <a:p>
            <a:pPr lvl="1" algn="l" rtl="0"/>
            <a:r>
              <a:rPr lang="en-US" sz="2400" dirty="0"/>
              <a:t>Allowing web-based student-student and student-teacher </a:t>
            </a:r>
            <a:r>
              <a:rPr lang="en-US" sz="2400" dirty="0" smtClean="0"/>
              <a:t>interaction</a:t>
            </a:r>
          </a:p>
          <a:p>
            <a:pPr lvl="1" algn="l" rtl="0"/>
            <a:r>
              <a:rPr lang="en-US" sz="2400" dirty="0"/>
              <a:t>Offering learning on demand and life-long learning </a:t>
            </a:r>
            <a:r>
              <a:rPr lang="en-US" sz="2400" dirty="0" smtClean="0"/>
              <a:t>possibilities</a:t>
            </a:r>
          </a:p>
          <a:p>
            <a:pPr lvl="1" algn="l" rtl="0"/>
            <a:r>
              <a:rPr lang="en-US" sz="2400" dirty="0"/>
              <a:t>Eleven courses of the computer </a:t>
            </a:r>
            <a:r>
              <a:rPr lang="en-US" sz="2400" dirty="0" smtClean="0"/>
              <a:t>engineering</a:t>
            </a:r>
          </a:p>
          <a:p>
            <a:pPr algn="l" rtl="0"/>
            <a:r>
              <a:rPr lang="en-US" sz="2800" dirty="0" smtClean="0"/>
              <a:t>CULEC Partners</a:t>
            </a:r>
          </a:p>
          <a:p>
            <a:pPr lvl="1" algn="l" rtl="0"/>
            <a:r>
              <a:rPr lang="en-US" sz="2400" dirty="0"/>
              <a:t>Cairo University, Faculty of Engineering, Egypt</a:t>
            </a:r>
            <a:endParaRPr lang="en-US" sz="2400" dirty="0" smtClean="0"/>
          </a:p>
          <a:p>
            <a:pPr lvl="1" algn="l" rtl="0"/>
            <a:r>
              <a:rPr lang="en-US" sz="2400" dirty="0"/>
              <a:t> </a:t>
            </a:r>
            <a:r>
              <a:rPr lang="de-DE" sz="2400" dirty="0"/>
              <a:t> </a:t>
            </a:r>
            <a:r>
              <a:rPr lang="de-DE" sz="2400" dirty="0" smtClean="0"/>
              <a:t>RWTH Aachen University, </a:t>
            </a:r>
            <a:r>
              <a:rPr lang="de-DE" sz="2400" dirty="0"/>
              <a:t>Aachen, </a:t>
            </a:r>
            <a:r>
              <a:rPr lang="de-DE" sz="2400" dirty="0" smtClean="0"/>
              <a:t>Germany</a:t>
            </a:r>
            <a:endParaRPr lang="en-US" sz="2400" dirty="0" smtClean="0"/>
          </a:p>
          <a:p>
            <a:pPr lvl="1" algn="l" rtl="0"/>
            <a:r>
              <a:rPr lang="fr-FR" sz="2400" dirty="0"/>
              <a:t> Institut National des </a:t>
            </a:r>
            <a:r>
              <a:rPr lang="fr-FR" sz="2400" dirty="0" smtClean="0"/>
              <a:t>Télécommunications, </a:t>
            </a:r>
            <a:r>
              <a:rPr lang="fr-FR" sz="2400" dirty="0"/>
              <a:t>Evry, France</a:t>
            </a:r>
            <a:endParaRPr lang="en-US" sz="2400" dirty="0" smtClean="0"/>
          </a:p>
          <a:p>
            <a:pPr lvl="1" algn="l" rtl="0"/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800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rtl="0"/>
            <a:r>
              <a:rPr lang="en-US" dirty="0" smtClean="0"/>
              <a:t>A Tour in CULEC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-387424"/>
            <a:ext cx="8229600" cy="1833067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4400" dirty="0" smtClean="0">
                <a:hlinkClick r:id="rId2"/>
              </a:rPr>
              <a:t/>
            </a:r>
            <a:br>
              <a:rPr lang="en-US" sz="4400" dirty="0" smtClean="0">
                <a:hlinkClick r:id="rId2"/>
              </a:rPr>
            </a:br>
            <a:r>
              <a:rPr lang="en-US" sz="4400" dirty="0" smtClean="0">
                <a:hlinkClick r:id="rId2"/>
              </a:rPr>
              <a:t/>
            </a:r>
            <a:br>
              <a:rPr lang="en-US" sz="4400" dirty="0" smtClean="0">
                <a:hlinkClick r:id="rId2"/>
              </a:rPr>
            </a:br>
            <a:r>
              <a:rPr lang="en-US" sz="2800" dirty="0" smtClean="0">
                <a:hlinkClick r:id="rId2"/>
              </a:rPr>
              <a:t>http://elearning.eng.cu.edu.eg/</a:t>
            </a:r>
            <a:endParaRPr lang="en-US" sz="2800" dirty="0" smtClean="0"/>
          </a:p>
          <a:p>
            <a:pPr algn="l" rtl="0"/>
            <a:endParaRPr lang="ar-EG" sz="14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472608" cy="515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Steps to create a Course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Senior instructors:</a:t>
            </a:r>
          </a:p>
          <a:p>
            <a:pPr lvl="1" algn="l" rtl="0"/>
            <a:r>
              <a:rPr lang="en-US" sz="2400" dirty="0"/>
              <a:t>C</a:t>
            </a:r>
            <a:r>
              <a:rPr lang="en-US" sz="2400" dirty="0" smtClean="0"/>
              <a:t>ompile multiple text books and lectures</a:t>
            </a:r>
          </a:p>
          <a:p>
            <a:pPr lvl="1" algn="l" rtl="0"/>
            <a:r>
              <a:rPr lang="en-US" sz="2400" dirty="0" smtClean="0"/>
              <a:t>Divide into lessons maps to lectures</a:t>
            </a:r>
          </a:p>
          <a:p>
            <a:pPr lvl="1" algn="l" rtl="0"/>
            <a:r>
              <a:rPr lang="en-US" sz="2400" dirty="0" smtClean="0"/>
              <a:t>Use Instructional design technology to present  lessons</a:t>
            </a:r>
          </a:p>
          <a:p>
            <a:pPr lvl="1" algn="l" rtl="0"/>
            <a:r>
              <a:rPr lang="en-US" sz="2400" dirty="0" smtClean="0"/>
              <a:t>Put the material in template form (if possible) (.doc file)</a:t>
            </a:r>
          </a:p>
          <a:p>
            <a:pPr lvl="1" algn="l" rtl="0"/>
            <a:r>
              <a:rPr lang="en-US" sz="2400" dirty="0" smtClean="0"/>
              <a:t>Suggest self assessments and quizzes questions</a:t>
            </a:r>
          </a:p>
          <a:p>
            <a:pPr lvl="1" algn="l" rtl="0"/>
            <a:r>
              <a:rPr lang="en-US" sz="2400" dirty="0" smtClean="0"/>
              <a:t>Suggest concepts to create visualization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57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Steps to create a Course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800" dirty="0" smtClean="0"/>
              <a:t>Engineers:</a:t>
            </a:r>
          </a:p>
          <a:p>
            <a:pPr lvl="1" algn="l" rtl="0"/>
            <a:r>
              <a:rPr lang="en-US" sz="2400" dirty="0" smtClean="0"/>
              <a:t>Convert the .doc lessons to html files then to </a:t>
            </a:r>
            <a:r>
              <a:rPr lang="en-US" sz="2400" b="1" dirty="0" smtClean="0"/>
              <a:t>SCORM</a:t>
            </a:r>
            <a:r>
              <a:rPr lang="en-US" sz="2400" dirty="0" smtClean="0"/>
              <a:t> packages</a:t>
            </a:r>
          </a:p>
          <a:p>
            <a:pPr lvl="2" algn="l" rtl="0"/>
            <a:r>
              <a:rPr lang="en-US" sz="2000" dirty="0" smtClean="0"/>
              <a:t>Using </a:t>
            </a:r>
            <a:r>
              <a:rPr lang="en-US" sz="2000" b="1" dirty="0" smtClean="0"/>
              <a:t>RELOAD</a:t>
            </a:r>
          </a:p>
          <a:p>
            <a:pPr lvl="1" algn="l" rtl="0"/>
            <a:r>
              <a:rPr lang="en-US" sz="2400" dirty="0" smtClean="0"/>
              <a:t>Search for ready made visualizations/resources</a:t>
            </a:r>
          </a:p>
          <a:p>
            <a:pPr lvl="1" algn="l" rtl="0"/>
            <a:r>
              <a:rPr lang="en-US" sz="2400" dirty="0" smtClean="0"/>
              <a:t>Create visualizations</a:t>
            </a:r>
          </a:p>
          <a:p>
            <a:pPr lvl="2" algn="l" rtl="0"/>
            <a:r>
              <a:rPr lang="en-US" sz="2000" dirty="0" smtClean="0"/>
              <a:t>Using </a:t>
            </a:r>
            <a:r>
              <a:rPr lang="en-US" sz="2000" b="1" dirty="0" smtClean="0"/>
              <a:t>Flash</a:t>
            </a:r>
            <a:r>
              <a:rPr lang="en-US" sz="2000" dirty="0" smtClean="0"/>
              <a:t> , </a:t>
            </a:r>
            <a:r>
              <a:rPr lang="en-US" sz="2000" b="1" dirty="0" smtClean="0"/>
              <a:t>Java </a:t>
            </a:r>
            <a:r>
              <a:rPr lang="en-US" sz="2000" dirty="0" smtClean="0"/>
              <a:t>and </a:t>
            </a:r>
            <a:r>
              <a:rPr lang="en-US" sz="2000" b="1" dirty="0" smtClean="0"/>
              <a:t>Power point</a:t>
            </a:r>
          </a:p>
          <a:p>
            <a:pPr lvl="1" algn="l" rtl="0"/>
            <a:r>
              <a:rPr lang="en-US" sz="2400" dirty="0" smtClean="0"/>
              <a:t>Create question banks , quizzes and self assessments</a:t>
            </a:r>
          </a:p>
          <a:p>
            <a:pPr lvl="2" algn="l" rtl="0"/>
            <a:r>
              <a:rPr lang="en-US" sz="2000" dirty="0" smtClean="0"/>
              <a:t>Using </a:t>
            </a:r>
            <a:r>
              <a:rPr lang="en-US" sz="2000" b="1" dirty="0" smtClean="0"/>
              <a:t>Moodle</a:t>
            </a:r>
            <a:r>
              <a:rPr lang="en-US" sz="2000" dirty="0" smtClean="0"/>
              <a:t> questions  and </a:t>
            </a:r>
            <a:r>
              <a:rPr lang="en-US" sz="2000" b="1" dirty="0" smtClean="0"/>
              <a:t>Java  Script</a:t>
            </a:r>
          </a:p>
          <a:p>
            <a:pPr lvl="1" algn="l" rtl="0"/>
            <a:r>
              <a:rPr lang="en-US" sz="2400" dirty="0"/>
              <a:t>Search for possible additional </a:t>
            </a:r>
            <a:r>
              <a:rPr lang="en-US" sz="2400" dirty="0" smtClean="0"/>
              <a:t>questions</a:t>
            </a:r>
          </a:p>
          <a:p>
            <a:pPr lvl="1" algn="l" rtl="0"/>
            <a:r>
              <a:rPr lang="en-US" sz="2400" dirty="0" smtClean="0"/>
              <a:t>Create brochures , posters ,tutorials  and hold workshops for faculty members.</a:t>
            </a:r>
            <a:endParaRPr lang="en-US" sz="2400" dirty="0"/>
          </a:p>
          <a:p>
            <a:pPr marL="457200" lvl="1" indent="0"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777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is SCORM 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Sharable </a:t>
            </a:r>
            <a:r>
              <a:rPr lang="en-US" sz="2800" dirty="0"/>
              <a:t>Content Object Reference </a:t>
            </a:r>
            <a:r>
              <a:rPr lang="en-US" sz="2800" dirty="0" smtClean="0"/>
              <a:t>Model</a:t>
            </a:r>
          </a:p>
          <a:p>
            <a:pPr algn="l" rtl="0"/>
            <a:r>
              <a:rPr lang="en-US" sz="2800" dirty="0"/>
              <a:t> </a:t>
            </a:r>
            <a:r>
              <a:rPr lang="en-US" sz="2800" dirty="0" smtClean="0"/>
              <a:t>It </a:t>
            </a:r>
            <a:r>
              <a:rPr lang="en-US" sz="2800" dirty="0"/>
              <a:t>is the de facto industry standard for e-learning </a:t>
            </a:r>
            <a:r>
              <a:rPr lang="en-US" sz="2800" dirty="0" smtClean="0"/>
              <a:t>LMS. </a:t>
            </a:r>
          </a:p>
          <a:p>
            <a:pPr algn="l" rtl="0"/>
            <a:r>
              <a:rPr lang="en-US" sz="2800" dirty="0" smtClean="0"/>
              <a:t>Governs </a:t>
            </a:r>
            <a:r>
              <a:rPr lang="en-US" sz="2800" dirty="0"/>
              <a:t>how online learning content and Learning Management Systems (LMSs) communicate with each other. </a:t>
            </a:r>
            <a:endParaRPr lang="en-US" sz="2800" dirty="0" smtClean="0"/>
          </a:p>
          <a:p>
            <a:pPr algn="l" rtl="0"/>
            <a:r>
              <a:rPr lang="en-US" sz="2800" dirty="0" smtClean="0"/>
              <a:t>Does</a:t>
            </a:r>
            <a:r>
              <a:rPr lang="en-US" sz="2800" dirty="0"/>
              <a:t> </a:t>
            </a:r>
            <a:r>
              <a:rPr lang="en-US" sz="2800" i="1" dirty="0"/>
              <a:t>not</a:t>
            </a:r>
            <a:r>
              <a:rPr lang="en-US" sz="2800" dirty="0"/>
              <a:t> speak to instructional design or any other pedagogical concern, it is purely a technical standard.</a:t>
            </a:r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228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is RELOAD?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Reusable Learning Object Authoring and </a:t>
            </a:r>
            <a:r>
              <a:rPr lang="en-US" sz="2800" dirty="0" smtClean="0"/>
              <a:t>Delivery</a:t>
            </a:r>
            <a:endParaRPr lang="en-US" sz="2800" dirty="0"/>
          </a:p>
          <a:p>
            <a:pPr algn="l" rtl="0"/>
            <a:r>
              <a:rPr lang="en-US" sz="2800" dirty="0" smtClean="0"/>
              <a:t>A tool </a:t>
            </a:r>
            <a:r>
              <a:rPr lang="en-US" sz="2800" dirty="0"/>
              <a:t>for viewing, editing and creating IMS and SCORM Content </a:t>
            </a:r>
            <a:r>
              <a:rPr lang="en-US" sz="2800" dirty="0" smtClean="0"/>
              <a:t>Packages</a:t>
            </a:r>
          </a:p>
          <a:p>
            <a:pPr algn="l" rtl="0"/>
            <a:r>
              <a:rPr lang="en-US" sz="2800" dirty="0"/>
              <a:t>Allow both open source and commercial developers </a:t>
            </a:r>
            <a:endParaRPr lang="en-US" sz="2800" dirty="0" smtClean="0"/>
          </a:p>
          <a:p>
            <a:pPr algn="l" rtl="0"/>
            <a:r>
              <a:rPr lang="en-GB" sz="2800" dirty="0" smtClean="0"/>
              <a:t>Integrated </a:t>
            </a:r>
            <a:r>
              <a:rPr lang="en-GB" sz="2800" dirty="0"/>
              <a:t>Metadata </a:t>
            </a:r>
            <a:r>
              <a:rPr lang="en-GB" sz="2800" dirty="0" smtClean="0"/>
              <a:t>Editor</a:t>
            </a:r>
            <a:endParaRPr lang="en-GB" sz="2800" dirty="0"/>
          </a:p>
          <a:p>
            <a:pPr algn="l" rtl="0"/>
            <a:r>
              <a:rPr lang="en-GB" sz="2800" dirty="0" smtClean="0"/>
              <a:t>Allow easy </a:t>
            </a:r>
            <a:r>
              <a:rPr lang="en-GB" sz="2800" dirty="0"/>
              <a:t>creation of SCORM </a:t>
            </a:r>
            <a:r>
              <a:rPr lang="en-GB" sz="2800" dirty="0" smtClean="0"/>
              <a:t>content</a:t>
            </a:r>
            <a:endParaRPr lang="en-GB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347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How to Create a SCORM Package?</a:t>
            </a:r>
            <a:endParaRPr lang="ar-E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8767"/>
            <a:ext cx="7819153" cy="42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435" y="3284984"/>
            <a:ext cx="10324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331150"/>
            <a:ext cx="13985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3- Add Organization</a:t>
            </a:r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-66866" y="2636912"/>
            <a:ext cx="13985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4- Select Content to Import</a:t>
            </a:r>
            <a:endParaRPr lang="ar-EG" dirty="0"/>
          </a:p>
        </p:txBody>
      </p:sp>
      <p:sp>
        <p:nvSpPr>
          <p:cNvPr id="9" name="TextBox 8"/>
          <p:cNvSpPr txBox="1"/>
          <p:nvPr/>
        </p:nvSpPr>
        <p:spPr>
          <a:xfrm>
            <a:off x="23184" y="3717032"/>
            <a:ext cx="118873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5- </a:t>
            </a:r>
            <a:r>
              <a:rPr lang="en-US" dirty="0"/>
              <a:t>Drag individual files for  inclusion in the package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841" y="1065510"/>
            <a:ext cx="2417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1- Open </a:t>
            </a:r>
            <a:r>
              <a:rPr lang="en-US" dirty="0"/>
              <a:t>reload editor</a:t>
            </a:r>
          </a:p>
          <a:p>
            <a:pPr algn="ctr" rtl="0"/>
            <a:r>
              <a:rPr lang="en-US" dirty="0" smtClean="0"/>
              <a:t>2- Create SCORM package</a:t>
            </a:r>
            <a:endParaRPr lang="ar-EG" dirty="0"/>
          </a:p>
        </p:txBody>
      </p:sp>
      <p:sp>
        <p:nvSpPr>
          <p:cNvPr id="12" name="Rectangle 11"/>
          <p:cNvSpPr/>
          <p:nvPr/>
        </p:nvSpPr>
        <p:spPr>
          <a:xfrm>
            <a:off x="5580112" y="2241198"/>
            <a:ext cx="146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6</a:t>
            </a:r>
            <a:r>
              <a:rPr lang="en-US" dirty="0" smtClean="0"/>
              <a:t>- Preview your Package</a:t>
            </a:r>
            <a:endParaRPr lang="ar-EG" dirty="0"/>
          </a:p>
        </p:txBody>
      </p:sp>
      <p:sp>
        <p:nvSpPr>
          <p:cNvPr id="16" name="Rectangle 15"/>
          <p:cNvSpPr/>
          <p:nvPr/>
        </p:nvSpPr>
        <p:spPr>
          <a:xfrm>
            <a:off x="2627784" y="1342509"/>
            <a:ext cx="146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7</a:t>
            </a:r>
            <a:r>
              <a:rPr lang="en-US" dirty="0" smtClean="0"/>
              <a:t>- Package it</a:t>
            </a:r>
            <a:endParaRPr lang="ar-E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31640" y="1916832"/>
            <a:ext cx="0" cy="4561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</p:cNvCxnSpPr>
          <p:nvPr/>
        </p:nvCxnSpPr>
        <p:spPr>
          <a:xfrm flipH="1">
            <a:off x="4860032" y="3977481"/>
            <a:ext cx="25714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96023" y="3429000"/>
            <a:ext cx="6956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6023" y="4509120"/>
            <a:ext cx="26089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707904" y="2564364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" idx="2"/>
          </p:cNvCxnSpPr>
          <p:nvPr/>
        </p:nvCxnSpPr>
        <p:spPr>
          <a:xfrm>
            <a:off x="3359429" y="1711841"/>
            <a:ext cx="0" cy="8525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692</Words>
  <Application>Microsoft Office PowerPoint</Application>
  <PresentationFormat>On-screen Show (4:3)</PresentationFormat>
  <Paragraphs>161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Chart</vt:lpstr>
      <vt:lpstr>CUELC Cairo University E-Learning Center</vt:lpstr>
      <vt:lpstr>Introduction</vt:lpstr>
      <vt:lpstr>Introduction</vt:lpstr>
      <vt:lpstr>A Tour in CULEC</vt:lpstr>
      <vt:lpstr>Steps to create a Course</vt:lpstr>
      <vt:lpstr>Steps to create a Course</vt:lpstr>
      <vt:lpstr>What is SCORM ?</vt:lpstr>
      <vt:lpstr>What is RELOAD?</vt:lpstr>
      <vt:lpstr>How to Create a SCORM Package?</vt:lpstr>
      <vt:lpstr>How to Create a SCORM Package?</vt:lpstr>
      <vt:lpstr>What is Moodle?</vt:lpstr>
      <vt:lpstr>Moodle Quizzes &amp; Question bank</vt:lpstr>
      <vt:lpstr>Moodle Quizzes &amp; Question bank</vt:lpstr>
      <vt:lpstr>Moodle Quizzes &amp; Question bank</vt:lpstr>
      <vt:lpstr>Moodle Quizzes &amp; Questions bank</vt:lpstr>
      <vt:lpstr>Features added to Moodle</vt:lpstr>
      <vt:lpstr>GISMO Graphical Interactive Student MOnitoring tool</vt:lpstr>
      <vt:lpstr>CUELCAL</vt:lpstr>
      <vt:lpstr>Myamic Editor</vt:lpstr>
      <vt:lpstr>Features added to Moodle</vt:lpstr>
      <vt:lpstr>Evaluation</vt:lpstr>
      <vt:lpstr>Feedback Form</vt:lpstr>
      <vt:lpstr>Overall Satisfaction Analysis</vt:lpstr>
      <vt:lpstr>Detailed Satisfaction Analysis</vt:lpstr>
      <vt:lpstr>PowerPoint Presentation</vt:lpstr>
      <vt:lpstr>Students’ Comments</vt:lpstr>
      <vt:lpstr>Technology and SWs used</vt:lpstr>
      <vt:lpstr>Conclusion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</dc:creator>
  <cp:lastModifiedBy>SALLY</cp:lastModifiedBy>
  <cp:revision>206</cp:revision>
  <dcterms:created xsi:type="dcterms:W3CDTF">2012-01-30T22:26:32Z</dcterms:created>
  <dcterms:modified xsi:type="dcterms:W3CDTF">2012-02-13T08:42:26Z</dcterms:modified>
</cp:coreProperties>
</file>