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71" r:id="rId5"/>
    <p:sldId id="273" r:id="rId6"/>
    <p:sldId id="272" r:id="rId7"/>
    <p:sldId id="260" r:id="rId8"/>
    <p:sldId id="258" r:id="rId9"/>
    <p:sldId id="261" r:id="rId10"/>
    <p:sldId id="262" r:id="rId11"/>
    <p:sldId id="264" r:id="rId12"/>
    <p:sldId id="263" r:id="rId13"/>
    <p:sldId id="265" r:id="rId14"/>
    <p:sldId id="266" r:id="rId15"/>
    <p:sldId id="267" r:id="rId16"/>
    <p:sldId id="268" r:id="rId17"/>
    <p:sldId id="286" r:id="rId18"/>
    <p:sldId id="276" r:id="rId19"/>
    <p:sldId id="275" r:id="rId20"/>
    <p:sldId id="278" r:id="rId21"/>
    <p:sldId id="277" r:id="rId22"/>
    <p:sldId id="280" r:id="rId23"/>
    <p:sldId id="281" r:id="rId24"/>
    <p:sldId id="282" r:id="rId25"/>
    <p:sldId id="283" r:id="rId26"/>
    <p:sldId id="284" r:id="rId27"/>
    <p:sldId id="287" r:id="rId28"/>
    <p:sldId id="288" r:id="rId29"/>
    <p:sldId id="270"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309FC8F-37FD-4C89-B0B3-D6BF650264E5}" type="datetimeFigureOut">
              <a:rPr lang="en-US" smtClean="0"/>
              <a:pPr/>
              <a:t>4/5/2012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A67722A-3591-4F99-BCC2-9A9D5515BB5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09FC8F-37FD-4C89-B0B3-D6BF650264E5}" type="datetimeFigureOut">
              <a:rPr lang="en-US" smtClean="0"/>
              <a:pPr/>
              <a:t>4/5/2012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7722A-3591-4F99-BCC2-9A9D5515BB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09FC8F-37FD-4C89-B0B3-D6BF650264E5}" type="datetimeFigureOut">
              <a:rPr lang="en-US" smtClean="0"/>
              <a:pPr/>
              <a:t>4/5/2012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7722A-3591-4F99-BCC2-9A9D5515BB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309FC8F-37FD-4C89-B0B3-D6BF650264E5}" type="datetimeFigureOut">
              <a:rPr lang="en-US" smtClean="0"/>
              <a:pPr/>
              <a:t>4/5/2012</a:t>
            </a:fld>
            <a:endParaRPr lang="en-US"/>
          </a:p>
        </p:txBody>
      </p:sp>
      <p:sp>
        <p:nvSpPr>
          <p:cNvPr id="9" name="Slide Number Placeholder 8"/>
          <p:cNvSpPr>
            <a:spLocks noGrp="1"/>
          </p:cNvSpPr>
          <p:nvPr>
            <p:ph type="sldNum" sz="quarter" idx="15"/>
          </p:nvPr>
        </p:nvSpPr>
        <p:spPr/>
        <p:txBody>
          <a:bodyPr rtlCol="0"/>
          <a:lstStyle/>
          <a:p>
            <a:fld id="{9A67722A-3591-4F99-BCC2-9A9D5515BB52}"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309FC8F-37FD-4C89-B0B3-D6BF650264E5}" type="datetimeFigureOut">
              <a:rPr lang="en-US" smtClean="0"/>
              <a:pPr/>
              <a:t>4/5/2012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A67722A-3591-4F99-BCC2-9A9D5515BB5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309FC8F-37FD-4C89-B0B3-D6BF650264E5}" type="datetimeFigureOut">
              <a:rPr lang="en-US" smtClean="0"/>
              <a:pPr/>
              <a:t>4/5/2012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7722A-3591-4F99-BCC2-9A9D5515BB52}"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309FC8F-37FD-4C89-B0B3-D6BF650264E5}" type="datetimeFigureOut">
              <a:rPr lang="en-US" smtClean="0"/>
              <a:pPr/>
              <a:t>4/5/2012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67722A-3591-4F99-BCC2-9A9D5515BB52}"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309FC8F-37FD-4C89-B0B3-D6BF650264E5}" type="datetimeFigureOut">
              <a:rPr lang="en-US" smtClean="0"/>
              <a:pPr/>
              <a:t>4/5/2012</a:t>
            </a:fld>
            <a:endParaRPr lang="en-US"/>
          </a:p>
        </p:txBody>
      </p:sp>
      <p:sp>
        <p:nvSpPr>
          <p:cNvPr id="7" name="Slide Number Placeholder 6"/>
          <p:cNvSpPr>
            <a:spLocks noGrp="1"/>
          </p:cNvSpPr>
          <p:nvPr>
            <p:ph type="sldNum" sz="quarter" idx="11"/>
          </p:nvPr>
        </p:nvSpPr>
        <p:spPr/>
        <p:txBody>
          <a:bodyPr rtlCol="0"/>
          <a:lstStyle/>
          <a:p>
            <a:fld id="{9A67722A-3591-4F99-BCC2-9A9D5515BB52}"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09FC8F-37FD-4C89-B0B3-D6BF650264E5}" type="datetimeFigureOut">
              <a:rPr lang="en-US" smtClean="0"/>
              <a:pPr/>
              <a:t>4/5/2012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67722A-3591-4F99-BCC2-9A9D5515BB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309FC8F-37FD-4C89-B0B3-D6BF650264E5}" type="datetimeFigureOut">
              <a:rPr lang="en-US" smtClean="0"/>
              <a:pPr/>
              <a:t>4/5/2012</a:t>
            </a:fld>
            <a:endParaRPr lang="en-US"/>
          </a:p>
        </p:txBody>
      </p:sp>
      <p:sp>
        <p:nvSpPr>
          <p:cNvPr id="22" name="Slide Number Placeholder 21"/>
          <p:cNvSpPr>
            <a:spLocks noGrp="1"/>
          </p:cNvSpPr>
          <p:nvPr>
            <p:ph type="sldNum" sz="quarter" idx="15"/>
          </p:nvPr>
        </p:nvSpPr>
        <p:spPr/>
        <p:txBody>
          <a:bodyPr rtlCol="0"/>
          <a:lstStyle/>
          <a:p>
            <a:fld id="{9A67722A-3591-4F99-BCC2-9A9D5515BB52}"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309FC8F-37FD-4C89-B0B3-D6BF650264E5}" type="datetimeFigureOut">
              <a:rPr lang="en-US" smtClean="0"/>
              <a:pPr/>
              <a:t>4/5/2012</a:t>
            </a:fld>
            <a:endParaRPr lang="en-US"/>
          </a:p>
        </p:txBody>
      </p:sp>
      <p:sp>
        <p:nvSpPr>
          <p:cNvPr id="18" name="Slide Number Placeholder 17"/>
          <p:cNvSpPr>
            <a:spLocks noGrp="1"/>
          </p:cNvSpPr>
          <p:nvPr>
            <p:ph type="sldNum" sz="quarter" idx="11"/>
          </p:nvPr>
        </p:nvSpPr>
        <p:spPr/>
        <p:txBody>
          <a:bodyPr rtlCol="0"/>
          <a:lstStyle/>
          <a:p>
            <a:fld id="{9A67722A-3591-4F99-BCC2-9A9D5515BB52}"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309FC8F-37FD-4C89-B0B3-D6BF650264E5}" type="datetimeFigureOut">
              <a:rPr lang="en-US" smtClean="0"/>
              <a:pPr/>
              <a:t>4/5/2012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A67722A-3591-4F99-BCC2-9A9D5515BB5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5.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5.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2438401"/>
            <a:ext cx="6553200" cy="1295400"/>
          </a:xfrm>
        </p:spPr>
        <p:txBody>
          <a:bodyPr/>
          <a:lstStyle/>
          <a:p>
            <a:r>
              <a:rPr lang="en-US" dirty="0" smtClean="0"/>
              <a:t>Internationalization of </a:t>
            </a:r>
            <a:r>
              <a:rPr lang="en-US" dirty="0" smtClean="0"/>
              <a:t/>
            </a:r>
            <a:br>
              <a:rPr lang="en-US" dirty="0" smtClean="0"/>
            </a:br>
            <a:r>
              <a:rPr lang="en-US" dirty="0" err="1" smtClean="0"/>
              <a:t>eTextbook</a:t>
            </a:r>
            <a:r>
              <a:rPr lang="en-US" dirty="0" smtClean="0"/>
              <a:t> </a:t>
            </a:r>
            <a:r>
              <a:rPr lang="en-US" dirty="0" smtClean="0"/>
              <a:t>material</a:t>
            </a:r>
            <a:endParaRPr lang="en-US" dirty="0"/>
          </a:p>
        </p:txBody>
      </p:sp>
      <p:sp>
        <p:nvSpPr>
          <p:cNvPr id="3" name="Subtitle 2"/>
          <p:cNvSpPr>
            <a:spLocks noGrp="1"/>
          </p:cNvSpPr>
          <p:nvPr>
            <p:ph type="subTitle" idx="1"/>
          </p:nvPr>
        </p:nvSpPr>
        <p:spPr/>
        <p:txBody>
          <a:bodyPr/>
          <a:lstStyle/>
          <a:p>
            <a:r>
              <a:rPr lang="en-US" dirty="0" err="1" smtClean="0"/>
              <a:t>Suruchi</a:t>
            </a:r>
            <a:r>
              <a:rPr lang="en-US" dirty="0" smtClean="0"/>
              <a:t> </a:t>
            </a:r>
            <a:r>
              <a:rPr lang="en-US" dirty="0" err="1" smtClean="0"/>
              <a:t>Deodhar</a:t>
            </a:r>
            <a:endParaRPr lang="en-US" dirty="0" smtClean="0"/>
          </a:p>
          <a:p>
            <a:r>
              <a:rPr lang="en-US" dirty="0" smtClean="0"/>
              <a:t>CS6604: Reinventing the </a:t>
            </a:r>
            <a:r>
              <a:rPr lang="en-US" dirty="0" err="1" smtClean="0"/>
              <a:t>eTextbook</a:t>
            </a:r>
            <a:endParaRPr lang="en-US" dirty="0" smtClean="0"/>
          </a:p>
          <a:p>
            <a:r>
              <a:rPr lang="en-US" dirty="0" smtClean="0"/>
              <a:t>April 9, 2012</a:t>
            </a:r>
            <a:endParaRPr lang="en-US" dirty="0"/>
          </a:p>
        </p:txBody>
      </p:sp>
      <p:pic>
        <p:nvPicPr>
          <p:cNvPr id="2050" name="Picture 2" descr="C:\VT\Spring2012\CS6604-Presentation\globe.jpg"/>
          <p:cNvPicPr>
            <a:picLocks noChangeAspect="1" noChangeArrowheads="1"/>
          </p:cNvPicPr>
          <p:nvPr/>
        </p:nvPicPr>
        <p:blipFill>
          <a:blip r:embed="rId2"/>
          <a:srcRect/>
          <a:stretch>
            <a:fillRect/>
          </a:stretch>
        </p:blipFill>
        <p:spPr bwMode="auto">
          <a:xfrm>
            <a:off x="3733800" y="304799"/>
            <a:ext cx="1905000" cy="189833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Distance</a:t>
            </a:r>
            <a:endParaRPr lang="en-US" dirty="0"/>
          </a:p>
        </p:txBody>
      </p:sp>
      <p:sp>
        <p:nvSpPr>
          <p:cNvPr id="3" name="Content Placeholder 2"/>
          <p:cNvSpPr>
            <a:spLocks noGrp="1"/>
          </p:cNvSpPr>
          <p:nvPr>
            <p:ph sz="quarter" idx="1"/>
          </p:nvPr>
        </p:nvSpPr>
        <p:spPr/>
        <p:txBody>
          <a:bodyPr/>
          <a:lstStyle/>
          <a:p>
            <a:r>
              <a:rPr lang="en-US" dirty="0" smtClean="0"/>
              <a:t>Extent to which less powerful member accept the dominance and power exerted by the more powerful members</a:t>
            </a:r>
          </a:p>
          <a:p>
            <a:r>
              <a:rPr lang="en-US" dirty="0" smtClean="0"/>
              <a:t>Affects levels of hierarchies in organizations and status</a:t>
            </a:r>
          </a:p>
          <a:p>
            <a:r>
              <a:rPr lang="en-US" dirty="0" smtClean="0"/>
              <a:t>PD affects global website designs and user interfaces in following ways:</a:t>
            </a:r>
          </a:p>
          <a:p>
            <a:pPr lvl="1"/>
            <a:r>
              <a:rPr lang="en-US" dirty="0" smtClean="0"/>
              <a:t>Access to information – open vs. closed</a:t>
            </a:r>
          </a:p>
          <a:p>
            <a:pPr lvl="1"/>
            <a:r>
              <a:rPr lang="en-US" dirty="0" smtClean="0"/>
              <a:t>Focus on expertise, authority, official stamps, logos </a:t>
            </a:r>
          </a:p>
          <a:p>
            <a:pPr lvl="1"/>
            <a:r>
              <a:rPr lang="en-US" dirty="0" smtClean="0"/>
              <a:t>Prominence given to leaders, managers as opposed to citizens</a:t>
            </a:r>
          </a:p>
          <a:p>
            <a:pPr lvl="1"/>
            <a:r>
              <a:rPr lang="en-US" dirty="0" smtClean="0"/>
              <a:t>Importance of security, restrictions etc.</a:t>
            </a:r>
          </a:p>
          <a:p>
            <a:pPr lvl="1"/>
            <a:endParaRPr lang="en-US" dirty="0" smtClean="0"/>
          </a:p>
        </p:txBody>
      </p:sp>
      <p:pic>
        <p:nvPicPr>
          <p:cNvPr id="13313" name="Picture 1" descr="C:\VT\Spring2012\CS6604-Presentation\hierarchy.jpg"/>
          <p:cNvPicPr>
            <a:picLocks noChangeAspect="1" noChangeArrowheads="1"/>
          </p:cNvPicPr>
          <p:nvPr/>
        </p:nvPicPr>
        <p:blipFill>
          <a:blip r:embed="rId2"/>
          <a:srcRect/>
          <a:stretch>
            <a:fillRect/>
          </a:stretch>
        </p:blipFill>
        <p:spPr bwMode="auto">
          <a:xfrm>
            <a:off x="7010400" y="3200400"/>
            <a:ext cx="1524000" cy="160054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Individualism vs. Collectivism</a:t>
            </a:r>
            <a:endParaRPr lang="en-US" dirty="0"/>
          </a:p>
        </p:txBody>
      </p:sp>
      <p:sp>
        <p:nvSpPr>
          <p:cNvPr id="3" name="Content Placeholder 2"/>
          <p:cNvSpPr>
            <a:spLocks noGrp="1"/>
          </p:cNvSpPr>
          <p:nvPr>
            <p:ph sz="quarter" idx="1"/>
          </p:nvPr>
        </p:nvSpPr>
        <p:spPr>
          <a:xfrm>
            <a:off x="457200" y="1600200"/>
            <a:ext cx="8229600" cy="4873752"/>
          </a:xfrm>
        </p:spPr>
        <p:txBody>
          <a:bodyPr/>
          <a:lstStyle/>
          <a:p>
            <a:r>
              <a:rPr lang="en-US" dirty="0" smtClean="0"/>
              <a:t>Individualism – loose ties, every person is </a:t>
            </a:r>
          </a:p>
          <a:p>
            <a:pPr>
              <a:buNone/>
            </a:pPr>
            <a:r>
              <a:rPr lang="en-US" dirty="0" smtClean="0"/>
              <a:t>	</a:t>
            </a:r>
            <a:r>
              <a:rPr lang="en-US" dirty="0" smtClean="0"/>
              <a:t>responsible to look after self and immediate family</a:t>
            </a:r>
          </a:p>
          <a:p>
            <a:r>
              <a:rPr lang="en-US" dirty="0" smtClean="0"/>
              <a:t>Collectivism- Strong cohesive groups that protect individuals. Unquestioning loyalty is expected.</a:t>
            </a:r>
          </a:p>
          <a:p>
            <a:r>
              <a:rPr lang="en-US" dirty="0" smtClean="0"/>
              <a:t>Global website </a:t>
            </a:r>
            <a:r>
              <a:rPr lang="en-US" dirty="0" smtClean="0"/>
              <a:t>designs and user interfaces </a:t>
            </a:r>
            <a:r>
              <a:rPr lang="en-US" dirty="0" smtClean="0"/>
              <a:t>are affected as follows:</a:t>
            </a:r>
          </a:p>
          <a:p>
            <a:pPr lvl="1"/>
            <a:r>
              <a:rPr lang="en-US" dirty="0" smtClean="0"/>
              <a:t>Motivation based on personal </a:t>
            </a:r>
            <a:r>
              <a:rPr lang="en-US" dirty="0" smtClean="0"/>
              <a:t>achievement maximized (individualism) or downplayed (collectivism)</a:t>
            </a:r>
          </a:p>
          <a:p>
            <a:pPr lvl="1"/>
            <a:r>
              <a:rPr lang="en-US" dirty="0" smtClean="0"/>
              <a:t>Images of success portrayed or downplayed</a:t>
            </a:r>
          </a:p>
          <a:p>
            <a:pPr lvl="1"/>
            <a:r>
              <a:rPr lang="en-US" dirty="0" smtClean="0"/>
              <a:t>Emphasis on change or old, traditional values</a:t>
            </a:r>
          </a:p>
          <a:p>
            <a:pPr lvl="1"/>
            <a:r>
              <a:rPr lang="en-US" dirty="0" smtClean="0"/>
              <a:t>Emphasis on personal unique qualities vs. emphasizing oneness with the group</a:t>
            </a:r>
          </a:p>
          <a:p>
            <a:endParaRPr lang="en-US" dirty="0"/>
          </a:p>
        </p:txBody>
      </p:sp>
      <p:pic>
        <p:nvPicPr>
          <p:cNvPr id="12289" name="Picture 1" descr="C:\VT\Spring2012\CS6604-Presentation\individualism.jpg"/>
          <p:cNvPicPr>
            <a:picLocks noChangeAspect="1" noChangeArrowheads="1"/>
          </p:cNvPicPr>
          <p:nvPr/>
        </p:nvPicPr>
        <p:blipFill>
          <a:blip r:embed="rId2"/>
          <a:srcRect/>
          <a:stretch>
            <a:fillRect/>
          </a:stretch>
        </p:blipFill>
        <p:spPr bwMode="auto">
          <a:xfrm>
            <a:off x="7162800" y="381000"/>
            <a:ext cx="1258655" cy="16002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quarter" idx="1"/>
          </p:nvPr>
        </p:nvPicPr>
        <p:blipFill>
          <a:blip r:embed="rId2"/>
          <a:srcRect/>
          <a:stretch>
            <a:fillRect/>
          </a:stretch>
        </p:blipFill>
        <p:spPr bwMode="auto">
          <a:xfrm>
            <a:off x="152400" y="990600"/>
            <a:ext cx="4648200" cy="4495800"/>
          </a:xfrm>
          <a:prstGeom prst="rect">
            <a:avLst/>
          </a:prstGeom>
          <a:noFill/>
          <a:ln w="9525">
            <a:noFill/>
            <a:miter lim="800000"/>
            <a:headEnd/>
            <a:tailEnd/>
          </a:ln>
          <a:effectLst/>
        </p:spPr>
      </p:pic>
      <p:sp>
        <p:nvSpPr>
          <p:cNvPr id="5" name="TextBox 4"/>
          <p:cNvSpPr txBox="1"/>
          <p:nvPr/>
        </p:nvSpPr>
        <p:spPr>
          <a:xfrm>
            <a:off x="685800" y="5715000"/>
            <a:ext cx="3557384" cy="923330"/>
          </a:xfrm>
          <a:prstGeom prst="rect">
            <a:avLst/>
          </a:prstGeom>
          <a:noFill/>
        </p:spPr>
        <p:txBody>
          <a:bodyPr wrap="none" rtlCol="0">
            <a:spAutoFit/>
          </a:bodyPr>
          <a:lstStyle/>
          <a:p>
            <a:r>
              <a:rPr lang="en-US" dirty="0" smtClean="0"/>
              <a:t>University Website in Malaysia</a:t>
            </a:r>
          </a:p>
          <a:p>
            <a:r>
              <a:rPr lang="en-US" dirty="0" smtClean="0"/>
              <a:t>PD Rating = 104</a:t>
            </a:r>
          </a:p>
          <a:p>
            <a:r>
              <a:rPr lang="en-US" dirty="0" smtClean="0"/>
              <a:t>High Collectivism</a:t>
            </a:r>
            <a:endParaRPr lang="en-US" dirty="0"/>
          </a:p>
        </p:txBody>
      </p:sp>
      <p:sp>
        <p:nvSpPr>
          <p:cNvPr id="6" name="TextBox 5"/>
          <p:cNvSpPr txBox="1"/>
          <p:nvPr/>
        </p:nvSpPr>
        <p:spPr>
          <a:xfrm>
            <a:off x="4876800" y="5715000"/>
            <a:ext cx="3657600" cy="1200329"/>
          </a:xfrm>
          <a:prstGeom prst="rect">
            <a:avLst/>
          </a:prstGeom>
          <a:noFill/>
        </p:spPr>
        <p:txBody>
          <a:bodyPr wrap="square" rtlCol="0">
            <a:spAutoFit/>
          </a:bodyPr>
          <a:lstStyle/>
          <a:p>
            <a:r>
              <a:rPr lang="en-US" dirty="0" smtClean="0"/>
              <a:t>University Website in Netherlands</a:t>
            </a:r>
          </a:p>
          <a:p>
            <a:r>
              <a:rPr lang="en-US" dirty="0" smtClean="0"/>
              <a:t>PD Rating = 38</a:t>
            </a:r>
          </a:p>
          <a:p>
            <a:r>
              <a:rPr lang="en-US" dirty="0" smtClean="0"/>
              <a:t>High Individualism</a:t>
            </a:r>
            <a:endParaRPr lang="en-US" dirty="0"/>
          </a:p>
        </p:txBody>
      </p:sp>
      <p:pic>
        <p:nvPicPr>
          <p:cNvPr id="2051" name="Picture 3"/>
          <p:cNvPicPr>
            <a:picLocks noChangeAspect="1" noChangeArrowheads="1"/>
          </p:cNvPicPr>
          <p:nvPr/>
        </p:nvPicPr>
        <p:blipFill>
          <a:blip r:embed="rId3"/>
          <a:srcRect/>
          <a:stretch>
            <a:fillRect/>
          </a:stretch>
        </p:blipFill>
        <p:spPr bwMode="auto">
          <a:xfrm>
            <a:off x="4953000" y="990600"/>
            <a:ext cx="3913496" cy="4495800"/>
          </a:xfrm>
          <a:prstGeom prst="rect">
            <a:avLst/>
          </a:prstGeom>
          <a:noFill/>
          <a:ln w="9525">
            <a:noFill/>
            <a:miter lim="800000"/>
            <a:headEnd/>
            <a:tailEnd/>
          </a:ln>
          <a:effectLst/>
        </p:spPr>
      </p:pic>
      <p:sp>
        <p:nvSpPr>
          <p:cNvPr id="8" name="Title 1"/>
          <p:cNvSpPr>
            <a:spLocks noGrp="1"/>
          </p:cNvSpPr>
          <p:nvPr>
            <p:ph type="title"/>
          </p:nvPr>
        </p:nvSpPr>
        <p:spPr>
          <a:xfrm>
            <a:off x="838200" y="0"/>
            <a:ext cx="7467600" cy="1143000"/>
          </a:xfrm>
        </p:spPr>
        <p:txBody>
          <a:bodyPr>
            <a:normAutofit fontScale="90000"/>
          </a:bodyPr>
          <a:lstStyle/>
          <a:p>
            <a:r>
              <a:rPr lang="en-US" dirty="0" smtClean="0"/>
              <a: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br>
              <a:rPr lang="en-US" dirty="0" smtClean="0"/>
            </a:br>
            <a:r>
              <a:rPr lang="en-US" dirty="0" smtClean="0"/>
              <a:t/>
            </a:r>
            <a:br>
              <a:rPr lang="en-US" dirty="0" smtClean="0"/>
            </a:br>
            <a:r>
              <a:rPr lang="en-US" dirty="0" smtClean="0"/>
              <a:t>		Power Distance and 				Individualism Index</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Masculinity vs. Femininity</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Cultures that affirm gender roles vs. those that tend to collapse distinctions </a:t>
            </a:r>
          </a:p>
          <a:p>
            <a:pPr lvl="1"/>
            <a:r>
              <a:rPr lang="en-US" dirty="0" smtClean="0"/>
              <a:t>Masculine: assertiveness</a:t>
            </a:r>
            <a:r>
              <a:rPr lang="en-US" dirty="0" smtClean="0"/>
              <a:t>, competition, </a:t>
            </a:r>
            <a:r>
              <a:rPr lang="en-US" dirty="0" smtClean="0"/>
              <a:t>and toughness</a:t>
            </a:r>
          </a:p>
          <a:p>
            <a:pPr lvl="1"/>
            <a:r>
              <a:rPr lang="en-US" dirty="0" smtClean="0"/>
              <a:t>Feminine: orientation to home, family, tenderness </a:t>
            </a:r>
          </a:p>
          <a:p>
            <a:r>
              <a:rPr lang="en-US" dirty="0" smtClean="0"/>
              <a:t>High-masculinity </a:t>
            </a:r>
            <a:r>
              <a:rPr lang="en-US" dirty="0" smtClean="0"/>
              <a:t>cultures focus </a:t>
            </a:r>
            <a:r>
              <a:rPr lang="en-US" dirty="0" smtClean="0"/>
              <a:t>on the following user-interface </a:t>
            </a:r>
            <a:r>
              <a:rPr lang="en-US" dirty="0" smtClean="0"/>
              <a:t>and design </a:t>
            </a:r>
            <a:r>
              <a:rPr lang="en-US" dirty="0" smtClean="0"/>
              <a:t>elements</a:t>
            </a:r>
            <a:r>
              <a:rPr lang="en-US" dirty="0" smtClean="0"/>
              <a:t>:</a:t>
            </a:r>
          </a:p>
          <a:p>
            <a:pPr lvl="1"/>
            <a:r>
              <a:rPr lang="en-US" dirty="0" smtClean="0"/>
              <a:t>Traditional family/gender distinctions</a:t>
            </a:r>
          </a:p>
          <a:p>
            <a:pPr lvl="1"/>
            <a:r>
              <a:rPr lang="en-US" dirty="0" smtClean="0"/>
              <a:t>Exploratory and controlled navigation</a:t>
            </a:r>
          </a:p>
          <a:p>
            <a:pPr lvl="1"/>
            <a:r>
              <a:rPr lang="en-US" dirty="0" smtClean="0"/>
              <a:t>Games, graphics, animation, sound emphasized</a:t>
            </a:r>
          </a:p>
          <a:p>
            <a:r>
              <a:rPr lang="en-US" dirty="0" smtClean="0"/>
              <a:t>Feminine </a:t>
            </a:r>
            <a:r>
              <a:rPr lang="en-US" dirty="0" smtClean="0"/>
              <a:t>cultures focus </a:t>
            </a:r>
            <a:r>
              <a:rPr lang="en-US" dirty="0" smtClean="0"/>
              <a:t>on following</a:t>
            </a:r>
            <a:endParaRPr lang="en-US" dirty="0" smtClean="0"/>
          </a:p>
          <a:p>
            <a:pPr lvl="1"/>
            <a:r>
              <a:rPr lang="en-US" dirty="0" smtClean="0"/>
              <a:t>Gender roles blurred</a:t>
            </a:r>
          </a:p>
          <a:p>
            <a:pPr lvl="1"/>
            <a:r>
              <a:rPr lang="en-US" dirty="0" smtClean="0"/>
              <a:t>Mutual cooperation, exchange and support</a:t>
            </a:r>
          </a:p>
          <a:p>
            <a:pPr lvl="1"/>
            <a:r>
              <a:rPr lang="en-US" dirty="0" smtClean="0"/>
              <a:t>Poetry, visual aesthetics, unifying values</a:t>
            </a:r>
          </a:p>
          <a:p>
            <a:pPr lvl="1"/>
            <a:endParaRPr lang="en-US" dirty="0" smtClean="0"/>
          </a:p>
          <a:p>
            <a:pPr lvl="1"/>
            <a:endParaRPr lang="en-US" dirty="0" smtClean="0"/>
          </a:p>
          <a:p>
            <a:pPr lvl="1">
              <a:buNone/>
            </a:pPr>
            <a:endParaRPr lang="en-US" sz="2400" dirty="0" smtClean="0"/>
          </a:p>
          <a:p>
            <a:pPr lvl="1"/>
            <a:endParaRPr lang="en-US" dirty="0" smtClean="0"/>
          </a:p>
        </p:txBody>
      </p:sp>
      <p:pic>
        <p:nvPicPr>
          <p:cNvPr id="11265" name="Picture 1" descr="C:\VT\Spring2012\CS6604-Presentation\masfem.jpg"/>
          <p:cNvPicPr>
            <a:picLocks noChangeAspect="1" noChangeArrowheads="1"/>
          </p:cNvPicPr>
          <p:nvPr/>
        </p:nvPicPr>
        <p:blipFill>
          <a:blip r:embed="rId2"/>
          <a:srcRect/>
          <a:stretch>
            <a:fillRect/>
          </a:stretch>
        </p:blipFill>
        <p:spPr bwMode="auto">
          <a:xfrm>
            <a:off x="7239000" y="4267200"/>
            <a:ext cx="1524000" cy="2152953"/>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Uncertainty Avoidance (UA)</a:t>
            </a:r>
            <a:endParaRPr lang="en-US" dirty="0"/>
          </a:p>
        </p:txBody>
      </p:sp>
      <p:sp>
        <p:nvSpPr>
          <p:cNvPr id="3" name="Content Placeholder 2"/>
          <p:cNvSpPr>
            <a:spLocks noGrp="1"/>
          </p:cNvSpPr>
          <p:nvPr>
            <p:ph sz="quarter" idx="1"/>
          </p:nvPr>
        </p:nvSpPr>
        <p:spPr/>
        <p:txBody>
          <a:bodyPr>
            <a:normAutofit fontScale="92500"/>
          </a:bodyPr>
          <a:lstStyle/>
          <a:p>
            <a:r>
              <a:rPr lang="en-US" dirty="0" smtClean="0"/>
              <a:t>Cultures vary in the extent to which they want to avoid uncertainty</a:t>
            </a:r>
          </a:p>
          <a:p>
            <a:r>
              <a:rPr lang="en-US" dirty="0" smtClean="0"/>
              <a:t>Norms regarding punctuality, formality, tolerance for ambiguity</a:t>
            </a:r>
          </a:p>
          <a:p>
            <a:r>
              <a:rPr lang="en-US" dirty="0" smtClean="0"/>
              <a:t>High UA cultures have more formal rules, more expressive, active, emotional people,  fixed organizational structure to avoid any ambiguities, businesses focusing on tactical operations rather than strategy. Websites of high UA cultures emphasize</a:t>
            </a:r>
          </a:p>
          <a:p>
            <a:pPr lvl="1"/>
            <a:r>
              <a:rPr lang="en-US" dirty="0" smtClean="0"/>
              <a:t>Simplicity</a:t>
            </a:r>
          </a:p>
          <a:p>
            <a:pPr lvl="1"/>
            <a:r>
              <a:rPr lang="en-US" dirty="0" smtClean="0"/>
              <a:t>Intuitive navigation to avoid users </a:t>
            </a:r>
          </a:p>
          <a:p>
            <a:pPr lvl="1">
              <a:buNone/>
            </a:pPr>
            <a:r>
              <a:rPr lang="en-US" dirty="0" smtClean="0"/>
              <a:t>	</a:t>
            </a:r>
            <a:r>
              <a:rPr lang="en-US" dirty="0" smtClean="0"/>
              <a:t>getting lost</a:t>
            </a:r>
          </a:p>
          <a:p>
            <a:pPr lvl="1"/>
            <a:r>
              <a:rPr lang="en-US" dirty="0" smtClean="0"/>
              <a:t>Redundant cues like color, sound, typography </a:t>
            </a:r>
            <a:endParaRPr lang="en-US" dirty="0"/>
          </a:p>
        </p:txBody>
      </p:sp>
      <p:pic>
        <p:nvPicPr>
          <p:cNvPr id="10241" name="Picture 1" descr="C:\VT\Spring2012\CS6604-Presentation\uncertaint.jpg"/>
          <p:cNvPicPr>
            <a:picLocks noChangeAspect="1" noChangeArrowheads="1"/>
          </p:cNvPicPr>
          <p:nvPr/>
        </p:nvPicPr>
        <p:blipFill>
          <a:blip r:embed="rId2"/>
          <a:srcRect/>
          <a:stretch>
            <a:fillRect/>
          </a:stretch>
        </p:blipFill>
        <p:spPr bwMode="auto">
          <a:xfrm>
            <a:off x="6400800" y="4953000"/>
            <a:ext cx="2298492" cy="1524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467600" cy="1143000"/>
          </a:xfrm>
        </p:spPr>
        <p:txBody>
          <a:bodyPr/>
          <a:lstStyle/>
          <a:p>
            <a:r>
              <a:rPr lang="en-US" dirty="0" smtClean="0"/>
              <a:t>UA Comparison</a:t>
            </a:r>
            <a:endParaRPr lang="en-US" dirty="0"/>
          </a:p>
        </p:txBody>
      </p:sp>
      <p:pic>
        <p:nvPicPr>
          <p:cNvPr id="3074" name="Picture 2"/>
          <p:cNvPicPr>
            <a:picLocks noGrp="1" noChangeAspect="1" noChangeArrowheads="1"/>
          </p:cNvPicPr>
          <p:nvPr>
            <p:ph sz="quarter" idx="1"/>
          </p:nvPr>
        </p:nvPicPr>
        <p:blipFill>
          <a:blip r:embed="rId2"/>
          <a:srcRect/>
          <a:stretch>
            <a:fillRect/>
          </a:stretch>
        </p:blipFill>
        <p:spPr bwMode="auto">
          <a:xfrm>
            <a:off x="228600" y="1066800"/>
            <a:ext cx="4191000" cy="4648200"/>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4495800" y="1066800"/>
            <a:ext cx="4229652" cy="4724400"/>
          </a:xfrm>
          <a:prstGeom prst="rect">
            <a:avLst/>
          </a:prstGeom>
          <a:noFill/>
          <a:ln w="9525">
            <a:noFill/>
            <a:miter lim="800000"/>
            <a:headEnd/>
            <a:tailEnd/>
          </a:ln>
          <a:effectLst/>
        </p:spPr>
      </p:pic>
      <p:sp>
        <p:nvSpPr>
          <p:cNvPr id="7" name="TextBox 6"/>
          <p:cNvSpPr txBox="1"/>
          <p:nvPr/>
        </p:nvSpPr>
        <p:spPr>
          <a:xfrm>
            <a:off x="533400" y="5867400"/>
            <a:ext cx="3528530" cy="369332"/>
          </a:xfrm>
          <a:prstGeom prst="rect">
            <a:avLst/>
          </a:prstGeom>
          <a:noFill/>
        </p:spPr>
        <p:txBody>
          <a:bodyPr wrap="none" rtlCol="0">
            <a:spAutoFit/>
          </a:bodyPr>
          <a:lstStyle/>
          <a:p>
            <a:r>
              <a:rPr lang="en-US" dirty="0" smtClean="0"/>
              <a:t>High UA website from Belgium</a:t>
            </a:r>
            <a:endParaRPr lang="en-US" dirty="0"/>
          </a:p>
        </p:txBody>
      </p:sp>
      <p:sp>
        <p:nvSpPr>
          <p:cNvPr id="8" name="TextBox 7"/>
          <p:cNvSpPr txBox="1"/>
          <p:nvPr/>
        </p:nvSpPr>
        <p:spPr>
          <a:xfrm>
            <a:off x="4724400" y="5943600"/>
            <a:ext cx="2919389" cy="369332"/>
          </a:xfrm>
          <a:prstGeom prst="rect">
            <a:avLst/>
          </a:prstGeom>
          <a:noFill/>
        </p:spPr>
        <p:txBody>
          <a:bodyPr wrap="none" rtlCol="0">
            <a:spAutoFit/>
          </a:bodyPr>
          <a:lstStyle/>
          <a:p>
            <a:r>
              <a:rPr lang="en-US" dirty="0" smtClean="0"/>
              <a:t>Low UA website from UK</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Long- vs. Short-Term Time Orientation</a:t>
            </a:r>
            <a:endParaRPr lang="en-US" dirty="0"/>
          </a:p>
        </p:txBody>
      </p:sp>
      <p:sp>
        <p:nvSpPr>
          <p:cNvPr id="3" name="Content Placeholder 2"/>
          <p:cNvSpPr>
            <a:spLocks noGrp="1"/>
          </p:cNvSpPr>
          <p:nvPr>
            <p:ph sz="quarter" idx="1"/>
          </p:nvPr>
        </p:nvSpPr>
        <p:spPr/>
        <p:txBody>
          <a:bodyPr/>
          <a:lstStyle/>
          <a:p>
            <a:r>
              <a:rPr lang="en-US" dirty="0" smtClean="0"/>
              <a:t>High </a:t>
            </a:r>
            <a:r>
              <a:rPr lang="en-US" dirty="0" smtClean="0"/>
              <a:t>LT </a:t>
            </a:r>
            <a:r>
              <a:rPr lang="en-US" dirty="0" smtClean="0"/>
              <a:t>countries emphasize </a:t>
            </a:r>
            <a:r>
              <a:rPr lang="en-US" dirty="0" smtClean="0"/>
              <a:t>the following aspects </a:t>
            </a:r>
            <a:r>
              <a:rPr lang="en-US" dirty="0" smtClean="0"/>
              <a:t>of user-interface </a:t>
            </a:r>
            <a:r>
              <a:rPr lang="en-US" dirty="0" smtClean="0"/>
              <a:t>design</a:t>
            </a:r>
            <a:r>
              <a:rPr lang="en-US" dirty="0" smtClean="0"/>
              <a:t>:</a:t>
            </a:r>
          </a:p>
          <a:p>
            <a:pPr lvl="1"/>
            <a:r>
              <a:rPr lang="en-US" dirty="0" smtClean="0"/>
              <a:t>Content focused </a:t>
            </a:r>
            <a:r>
              <a:rPr lang="en-US" dirty="0" smtClean="0"/>
              <a:t>on practical value</a:t>
            </a:r>
          </a:p>
          <a:p>
            <a:pPr lvl="1"/>
            <a:r>
              <a:rPr lang="en-US" dirty="0" smtClean="0"/>
              <a:t>Credibility of relationships  for information </a:t>
            </a:r>
          </a:p>
          <a:p>
            <a:pPr lvl="1"/>
            <a:r>
              <a:rPr lang="en-US" dirty="0" smtClean="0"/>
              <a:t>Patience for achieving goals</a:t>
            </a:r>
          </a:p>
          <a:p>
            <a:r>
              <a:rPr lang="en-US" dirty="0" smtClean="0"/>
              <a:t>Low </a:t>
            </a:r>
            <a:r>
              <a:rPr lang="en-US" dirty="0" smtClean="0"/>
              <a:t>LT countries </a:t>
            </a:r>
            <a:r>
              <a:rPr lang="en-US" dirty="0" smtClean="0"/>
              <a:t>emphasize</a:t>
            </a:r>
            <a:endParaRPr lang="en-US" dirty="0" smtClean="0"/>
          </a:p>
          <a:p>
            <a:pPr lvl="1"/>
            <a:r>
              <a:rPr lang="en-US" dirty="0" smtClean="0"/>
              <a:t>Content </a:t>
            </a:r>
            <a:r>
              <a:rPr lang="en-US" dirty="0" smtClean="0"/>
              <a:t>focused on truth and facts</a:t>
            </a:r>
            <a:endParaRPr lang="en-US" dirty="0" smtClean="0"/>
          </a:p>
          <a:p>
            <a:pPr lvl="1"/>
            <a:r>
              <a:rPr lang="en-US" dirty="0" smtClean="0"/>
              <a:t>Credibility of </a:t>
            </a:r>
            <a:r>
              <a:rPr lang="en-US" dirty="0" smtClean="0"/>
              <a:t>rules rather than relationship </a:t>
            </a:r>
            <a:endParaRPr lang="en-US" dirty="0" smtClean="0"/>
          </a:p>
          <a:p>
            <a:pPr lvl="1"/>
            <a:r>
              <a:rPr lang="en-US" dirty="0" smtClean="0"/>
              <a:t>Immediate results</a:t>
            </a:r>
            <a:endParaRPr lang="en-US" dirty="0" smtClean="0"/>
          </a:p>
          <a:p>
            <a:pPr lvl="1"/>
            <a:endParaRPr lang="en-US" dirty="0"/>
          </a:p>
        </p:txBody>
      </p:sp>
      <p:pic>
        <p:nvPicPr>
          <p:cNvPr id="9217" name="Picture 1" descr="C:\VT\Spring2012\CS6604-Presentation\longtermgoal.jpg"/>
          <p:cNvPicPr>
            <a:picLocks noChangeAspect="1" noChangeArrowheads="1"/>
          </p:cNvPicPr>
          <p:nvPr/>
        </p:nvPicPr>
        <p:blipFill>
          <a:blip r:embed="rId2"/>
          <a:srcRect/>
          <a:stretch>
            <a:fillRect/>
          </a:stretch>
        </p:blipFill>
        <p:spPr bwMode="auto">
          <a:xfrm>
            <a:off x="6781800" y="3581400"/>
            <a:ext cx="1919018" cy="2676525"/>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Culture and Website Design elements Case Study</a:t>
            </a:r>
            <a:endParaRPr lang="en-US" dirty="0"/>
          </a:p>
        </p:txBody>
      </p:sp>
      <p:pic>
        <p:nvPicPr>
          <p:cNvPr id="7" name="Picture 3" descr="C:\VT\Spring2012\CS6604-Presentation\wwdesign.jpg"/>
          <p:cNvPicPr>
            <a:picLocks noChangeAspect="1" noChangeArrowheads="1"/>
          </p:cNvPicPr>
          <p:nvPr/>
        </p:nvPicPr>
        <p:blipFill>
          <a:blip r:embed="rId2"/>
          <a:srcRect/>
          <a:stretch>
            <a:fillRect/>
          </a:stretch>
        </p:blipFill>
        <p:spPr bwMode="auto">
          <a:xfrm>
            <a:off x="3657600" y="1295400"/>
            <a:ext cx="3048000" cy="2283058"/>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 and Website Design elements Case Study</a:t>
            </a:r>
            <a:endParaRPr lang="en-US" dirty="0"/>
          </a:p>
        </p:txBody>
      </p:sp>
      <p:sp>
        <p:nvSpPr>
          <p:cNvPr id="3" name="Content Placeholder 2"/>
          <p:cNvSpPr>
            <a:spLocks noGrp="1"/>
          </p:cNvSpPr>
          <p:nvPr>
            <p:ph sz="quarter" idx="1"/>
          </p:nvPr>
        </p:nvSpPr>
        <p:spPr/>
        <p:txBody>
          <a:bodyPr/>
          <a:lstStyle/>
          <a:p>
            <a:r>
              <a:rPr lang="en-US" dirty="0" smtClean="0"/>
              <a:t>Analysis </a:t>
            </a:r>
            <a:r>
              <a:rPr lang="en-US" dirty="0" smtClean="0"/>
              <a:t>of data collected through the 8</a:t>
            </a:r>
            <a:r>
              <a:rPr lang="en-US" baseline="30000" dirty="0" smtClean="0"/>
              <a:t>th</a:t>
            </a:r>
            <a:r>
              <a:rPr lang="en-US" dirty="0" smtClean="0"/>
              <a:t> </a:t>
            </a:r>
            <a:r>
              <a:rPr lang="en-US" dirty="0" smtClean="0"/>
              <a:t>GVU (Graphics</a:t>
            </a:r>
            <a:r>
              <a:rPr lang="en-US" dirty="0" smtClean="0"/>
              <a:t>, Visualization, and Usability </a:t>
            </a:r>
            <a:r>
              <a:rPr lang="en-US" dirty="0" smtClean="0"/>
              <a:t>Center) and </a:t>
            </a:r>
            <a:r>
              <a:rPr lang="en-US" dirty="0" smtClean="0"/>
              <a:t>WWW User </a:t>
            </a:r>
            <a:r>
              <a:rPr lang="en-US" dirty="0" smtClean="0"/>
              <a:t>Survey</a:t>
            </a:r>
          </a:p>
          <a:p>
            <a:pPr lvl="1"/>
            <a:r>
              <a:rPr lang="en-US" dirty="0" smtClean="0"/>
              <a:t>Are </a:t>
            </a:r>
            <a:r>
              <a:rPr lang="en-US" dirty="0" smtClean="0"/>
              <a:t>there design elements which are culturally unique and specific? </a:t>
            </a:r>
            <a:endParaRPr lang="en-US" dirty="0" smtClean="0"/>
          </a:p>
          <a:p>
            <a:pPr lvl="1"/>
            <a:r>
              <a:rPr lang="en-US" dirty="0" smtClean="0"/>
              <a:t>Are </a:t>
            </a:r>
            <a:r>
              <a:rPr lang="en-US" dirty="0" smtClean="0"/>
              <a:t>there design elements which are genre specific? </a:t>
            </a:r>
            <a:endParaRPr lang="en-US" dirty="0" smtClean="0"/>
          </a:p>
          <a:p>
            <a:pPr lvl="1"/>
            <a:r>
              <a:rPr lang="en-US" dirty="0" smtClean="0"/>
              <a:t>Are </a:t>
            </a:r>
            <a:r>
              <a:rPr lang="en-US" dirty="0" smtClean="0"/>
              <a:t>there design dominance relationships between culture and genre</a:t>
            </a:r>
            <a:r>
              <a:rPr lang="en-US" dirty="0" smtClean="0"/>
              <a:t>?</a:t>
            </a:r>
            <a:endParaRPr lang="en-US" dirty="0"/>
          </a:p>
        </p:txBody>
      </p:sp>
      <p:pic>
        <p:nvPicPr>
          <p:cNvPr id="37890" name="Picture 2" descr="C:\VT\Spring2012\CS6604-Presentation\webdesign.jpg"/>
          <p:cNvPicPr>
            <a:picLocks noChangeAspect="1" noChangeArrowheads="1"/>
          </p:cNvPicPr>
          <p:nvPr/>
        </p:nvPicPr>
        <p:blipFill>
          <a:blip r:embed="rId2"/>
          <a:srcRect/>
          <a:stretch>
            <a:fillRect/>
          </a:stretch>
        </p:blipFill>
        <p:spPr bwMode="auto">
          <a:xfrm>
            <a:off x="3276600" y="4572000"/>
            <a:ext cx="2590800" cy="1940599"/>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a:t>
            </a:r>
            <a:endParaRPr lang="en-US" dirty="0"/>
          </a:p>
        </p:txBody>
      </p:sp>
      <p:sp>
        <p:nvSpPr>
          <p:cNvPr id="3" name="Content Placeholder 2"/>
          <p:cNvSpPr>
            <a:spLocks noGrp="1"/>
          </p:cNvSpPr>
          <p:nvPr>
            <p:ph sz="quarter" idx="1"/>
          </p:nvPr>
        </p:nvSpPr>
        <p:spPr/>
        <p:txBody>
          <a:bodyPr>
            <a:normAutofit/>
          </a:bodyPr>
          <a:lstStyle/>
          <a:p>
            <a:r>
              <a:rPr lang="en-US" dirty="0" err="1" smtClean="0"/>
              <a:t>Culturability</a:t>
            </a:r>
            <a:r>
              <a:rPr lang="en-US" dirty="0" smtClean="0"/>
              <a:t> Inspection Method</a:t>
            </a:r>
          </a:p>
          <a:p>
            <a:pPr lvl="1"/>
            <a:r>
              <a:rPr lang="en-US" dirty="0" smtClean="0"/>
              <a:t>Foraging -  categorizing hundreds of Web sites by country, genre, and language</a:t>
            </a:r>
          </a:p>
          <a:p>
            <a:pPr lvl="1"/>
            <a:r>
              <a:rPr lang="en-US" dirty="0" smtClean="0"/>
              <a:t>Cultural marker Identification – design elements prevalent in certain cultures</a:t>
            </a:r>
          </a:p>
          <a:p>
            <a:pPr lvl="1"/>
            <a:r>
              <a:rPr lang="en-US" dirty="0" smtClean="0"/>
              <a:t>Pattern identification -  emergent patterns within countries and genres are checked in cultural markers</a:t>
            </a:r>
          </a:p>
          <a:p>
            <a:r>
              <a:rPr lang="en-US" dirty="0" smtClean="0"/>
              <a:t>Cultural markers help in pattern identification by country, language and genre</a:t>
            </a:r>
          </a:p>
          <a:p>
            <a:r>
              <a:rPr lang="en-US" dirty="0" smtClean="0"/>
              <a:t>“User friendly” is different in different cultures. Hence </a:t>
            </a:r>
            <a:r>
              <a:rPr lang="en-US" dirty="0" err="1" smtClean="0"/>
              <a:t>culturability</a:t>
            </a:r>
            <a:r>
              <a:rPr lang="en-US" dirty="0" smtClean="0"/>
              <a:t> should be the focus of website design</a:t>
            </a:r>
          </a:p>
          <a:p>
            <a:endParaRPr lang="en-US" dirty="0"/>
          </a:p>
        </p:txBody>
      </p:sp>
      <p:pic>
        <p:nvPicPr>
          <p:cNvPr id="38914" name="Picture 2" descr="C:\VT\Spring2012\CS6604-Presentation\websites.jpg"/>
          <p:cNvPicPr>
            <a:picLocks noChangeAspect="1" noChangeArrowheads="1"/>
          </p:cNvPicPr>
          <p:nvPr/>
        </p:nvPicPr>
        <p:blipFill>
          <a:blip r:embed="rId2"/>
          <a:srcRect/>
          <a:stretch>
            <a:fillRect/>
          </a:stretch>
        </p:blipFill>
        <p:spPr bwMode="auto">
          <a:xfrm>
            <a:off x="7315200" y="0"/>
            <a:ext cx="1541063" cy="205739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p:txBody>
          <a:bodyPr/>
          <a:lstStyle/>
          <a:p>
            <a:r>
              <a:rPr lang="en-US" dirty="0"/>
              <a:t>Cultural </a:t>
            </a:r>
            <a:r>
              <a:rPr lang="en-US" dirty="0" smtClean="0"/>
              <a:t>Dimensions </a:t>
            </a:r>
            <a:r>
              <a:rPr lang="en-US" dirty="0"/>
              <a:t>and Global Web </a:t>
            </a:r>
            <a:r>
              <a:rPr lang="en-US" dirty="0" smtClean="0"/>
              <a:t>Design</a:t>
            </a:r>
          </a:p>
          <a:p>
            <a:r>
              <a:rPr lang="en-US" dirty="0"/>
              <a:t>Localized Iterative Design for Language </a:t>
            </a:r>
            <a:r>
              <a:rPr lang="en-US" dirty="0" smtClean="0"/>
              <a:t>Learning</a:t>
            </a:r>
          </a:p>
          <a:p>
            <a:r>
              <a:rPr lang="en-US" dirty="0" err="1"/>
              <a:t>Culturability</a:t>
            </a:r>
            <a:r>
              <a:rPr lang="en-US" dirty="0"/>
              <a:t>: The Merging of Culture and Usability</a:t>
            </a:r>
          </a:p>
        </p:txBody>
      </p:sp>
      <p:pic>
        <p:nvPicPr>
          <p:cNvPr id="4" name="Picture 2" descr="C:\VT\Spring2012\CS6604-Presentation\localization-testing-600x380.jpg"/>
          <p:cNvPicPr>
            <a:picLocks noChangeAspect="1" noChangeArrowheads="1"/>
          </p:cNvPicPr>
          <p:nvPr/>
        </p:nvPicPr>
        <p:blipFill>
          <a:blip r:embed="rId2"/>
          <a:srcRect/>
          <a:stretch>
            <a:fillRect/>
          </a:stretch>
        </p:blipFill>
        <p:spPr bwMode="auto">
          <a:xfrm>
            <a:off x="2819400" y="3810000"/>
            <a:ext cx="3200400" cy="202692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Localized Iterative Design for Language Learning in</a:t>
            </a:r>
            <a:br>
              <a:rPr lang="en-US" dirty="0" smtClean="0"/>
            </a:br>
            <a:r>
              <a:rPr lang="en-US" dirty="0" smtClean="0"/>
              <a:t>Underdeveloped Regions: The PACE </a:t>
            </a:r>
            <a:r>
              <a:rPr lang="en-US" dirty="0" smtClean="0"/>
              <a:t>Framework Case Study</a:t>
            </a:r>
            <a:endParaRPr lang="en-US" dirty="0"/>
          </a:p>
        </p:txBody>
      </p:sp>
      <p:pic>
        <p:nvPicPr>
          <p:cNvPr id="31746" name="Picture 2" descr="C:\VT\Spring2012\CS6604-Presentation\worldlang.jpg"/>
          <p:cNvPicPr>
            <a:picLocks noChangeAspect="1" noChangeArrowheads="1"/>
          </p:cNvPicPr>
          <p:nvPr/>
        </p:nvPicPr>
        <p:blipFill>
          <a:blip r:embed="rId2"/>
          <a:srcRect/>
          <a:stretch>
            <a:fillRect/>
          </a:stretch>
        </p:blipFill>
        <p:spPr bwMode="auto">
          <a:xfrm>
            <a:off x="3429000" y="533400"/>
            <a:ext cx="2761360" cy="25146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Localization of content</a:t>
            </a:r>
            <a:endParaRPr lang="en-US" dirty="0"/>
          </a:p>
        </p:txBody>
      </p:sp>
      <p:sp>
        <p:nvSpPr>
          <p:cNvPr id="3" name="Content Placeholder 2"/>
          <p:cNvSpPr>
            <a:spLocks noGrp="1"/>
          </p:cNvSpPr>
          <p:nvPr>
            <p:ph sz="quarter" idx="1"/>
          </p:nvPr>
        </p:nvSpPr>
        <p:spPr/>
        <p:txBody>
          <a:bodyPr/>
          <a:lstStyle/>
          <a:p>
            <a:r>
              <a:rPr lang="en-US" dirty="0" smtClean="0"/>
              <a:t>Language </a:t>
            </a:r>
            <a:r>
              <a:rPr lang="en-US" dirty="0" smtClean="0"/>
              <a:t>competency is the </a:t>
            </a:r>
            <a:r>
              <a:rPr lang="en-US" dirty="0" smtClean="0"/>
              <a:t>biggest barrier to technology </a:t>
            </a:r>
            <a:r>
              <a:rPr lang="en-US" dirty="0" smtClean="0"/>
              <a:t>empowerment in developing countries</a:t>
            </a:r>
          </a:p>
          <a:p>
            <a:r>
              <a:rPr lang="en-US" dirty="0" smtClean="0"/>
              <a:t>Learning English as a “foreign” language using international experiences as examples is ineffective</a:t>
            </a:r>
          </a:p>
          <a:p>
            <a:r>
              <a:rPr lang="en-US" dirty="0" smtClean="0"/>
              <a:t>Learners skeptical of formal education and of cultural biases</a:t>
            </a:r>
          </a:p>
          <a:p>
            <a:r>
              <a:rPr lang="en-US" dirty="0" smtClean="0"/>
              <a:t>Localization needed to make learners understand relevancy and for easy adoption</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sz="quarter" idx="1"/>
          </p:nvPr>
        </p:nvSpPr>
        <p:spPr/>
        <p:txBody>
          <a:bodyPr/>
          <a:lstStyle/>
          <a:p>
            <a:r>
              <a:rPr lang="en-US" dirty="0" smtClean="0"/>
              <a:t>Designing software applications </a:t>
            </a:r>
            <a:r>
              <a:rPr lang="en-US" dirty="0" smtClean="0"/>
              <a:t>that meet </a:t>
            </a:r>
            <a:r>
              <a:rPr lang="en-US" dirty="0" smtClean="0"/>
              <a:t>the local </a:t>
            </a:r>
            <a:r>
              <a:rPr lang="en-US" dirty="0" smtClean="0"/>
              <a:t>language </a:t>
            </a:r>
            <a:r>
              <a:rPr lang="en-US" dirty="0" smtClean="0"/>
              <a:t>learning needs </a:t>
            </a:r>
            <a:r>
              <a:rPr lang="en-US" dirty="0" smtClean="0"/>
              <a:t>without incurring content </a:t>
            </a:r>
            <a:r>
              <a:rPr lang="en-US" dirty="0" smtClean="0"/>
              <a:t>re-development costs</a:t>
            </a:r>
          </a:p>
          <a:p>
            <a:r>
              <a:rPr lang="en-US" dirty="0" smtClean="0"/>
              <a:t>Users understanding might differ from educational baseline defined by software</a:t>
            </a:r>
          </a:p>
          <a:p>
            <a:r>
              <a:rPr lang="en-US" dirty="0" smtClean="0"/>
              <a:t>Limited technical and computing capabilities of users can hamper learning</a:t>
            </a:r>
          </a:p>
          <a:p>
            <a:r>
              <a:rPr lang="en-US" dirty="0" smtClean="0"/>
              <a:t>Learning needs continuous feedback and iterations to match the cultural sensibilities of users to enhance learning</a:t>
            </a:r>
          </a:p>
          <a:p>
            <a:endParaRPr lang="en-US" dirty="0" smtClean="0"/>
          </a:p>
          <a:p>
            <a:endParaRPr lang="en-US" dirty="0"/>
          </a:p>
        </p:txBody>
      </p:sp>
      <p:pic>
        <p:nvPicPr>
          <p:cNvPr id="32770" name="Picture 2" descr="C:\VT\Spring2012\CS6604-Presentation\languages.jpg"/>
          <p:cNvPicPr>
            <a:picLocks noChangeAspect="1" noChangeArrowheads="1"/>
          </p:cNvPicPr>
          <p:nvPr/>
        </p:nvPicPr>
        <p:blipFill>
          <a:blip r:embed="rId2"/>
          <a:srcRect/>
          <a:stretch>
            <a:fillRect/>
          </a:stretch>
        </p:blipFill>
        <p:spPr bwMode="auto">
          <a:xfrm>
            <a:off x="6248400" y="228600"/>
            <a:ext cx="2183567" cy="14478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PACE framework</a:t>
            </a:r>
            <a:endParaRPr lang="en-US" dirty="0"/>
          </a:p>
        </p:txBody>
      </p:sp>
      <p:sp>
        <p:nvSpPr>
          <p:cNvPr id="3" name="Content Placeholder 2"/>
          <p:cNvSpPr>
            <a:spLocks noGrp="1"/>
          </p:cNvSpPr>
          <p:nvPr>
            <p:ph sz="quarter" idx="1"/>
          </p:nvPr>
        </p:nvSpPr>
        <p:spPr/>
        <p:txBody>
          <a:bodyPr/>
          <a:lstStyle/>
          <a:p>
            <a:r>
              <a:rPr lang="en-US" dirty="0" smtClean="0"/>
              <a:t>PACE - Pattern-Activity-Curriculum-Exercise framework</a:t>
            </a:r>
          </a:p>
          <a:p>
            <a:r>
              <a:rPr lang="en-US" dirty="0" smtClean="0"/>
              <a:t>Based on modularity of educational software into pedagogy, curriculum and user interface</a:t>
            </a:r>
          </a:p>
          <a:p>
            <a:r>
              <a:rPr lang="en-US" dirty="0" smtClean="0"/>
              <a:t>Educational games based teaching of English to lower income non-native English speakers in India</a:t>
            </a:r>
          </a:p>
          <a:p>
            <a:r>
              <a:rPr lang="en-US" dirty="0" smtClean="0"/>
              <a:t>Built based on results of earlier studies that were not successful where</a:t>
            </a:r>
          </a:p>
          <a:p>
            <a:pPr lvl="1"/>
            <a:r>
              <a:rPr lang="en-US" dirty="0" smtClean="0"/>
              <a:t>Non-familiar computer games were used</a:t>
            </a:r>
          </a:p>
          <a:p>
            <a:pPr lvl="1"/>
            <a:r>
              <a:rPr lang="en-US" dirty="0" smtClean="0"/>
              <a:t>Students had difficulty using computers</a:t>
            </a:r>
          </a:p>
          <a:p>
            <a:pPr lvl="1"/>
            <a:r>
              <a:rPr lang="en-US" dirty="0" smtClean="0"/>
              <a:t>User-interface design was poor</a:t>
            </a:r>
          </a:p>
          <a:p>
            <a:pPr lvl="1"/>
            <a:endParaRPr lang="en-US" dirty="0" smtClean="0"/>
          </a:p>
          <a:p>
            <a:endParaRPr lang="en-US" dirty="0"/>
          </a:p>
        </p:txBody>
      </p:sp>
      <p:pic>
        <p:nvPicPr>
          <p:cNvPr id="35842" name="Picture 2" descr="C:\VT\Spring2012\CS6604-Presentation\internationalization.gif"/>
          <p:cNvPicPr>
            <a:picLocks noChangeAspect="1" noChangeArrowheads="1"/>
          </p:cNvPicPr>
          <p:nvPr/>
        </p:nvPicPr>
        <p:blipFill>
          <a:blip r:embed="rId2"/>
          <a:srcRect/>
          <a:stretch>
            <a:fillRect/>
          </a:stretch>
        </p:blipFill>
        <p:spPr bwMode="auto">
          <a:xfrm>
            <a:off x="6172200" y="0"/>
            <a:ext cx="2095500" cy="1635773"/>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Adoption of new Teaching Framework</a:t>
            </a:r>
            <a:endParaRPr lang="en-US" dirty="0"/>
          </a:p>
        </p:txBody>
      </p:sp>
      <p:sp>
        <p:nvSpPr>
          <p:cNvPr id="3" name="Content Placeholder 2"/>
          <p:cNvSpPr>
            <a:spLocks noGrp="1"/>
          </p:cNvSpPr>
          <p:nvPr>
            <p:ph sz="quarter" idx="1"/>
          </p:nvPr>
        </p:nvSpPr>
        <p:spPr/>
        <p:txBody>
          <a:bodyPr/>
          <a:lstStyle/>
          <a:p>
            <a:r>
              <a:rPr lang="en-US" dirty="0" smtClean="0"/>
              <a:t>Best practices from computer games industry were used. Games included crossword </a:t>
            </a:r>
            <a:r>
              <a:rPr lang="en-US" dirty="0" smtClean="0"/>
              <a:t>puzzles</a:t>
            </a:r>
            <a:r>
              <a:rPr lang="en-US" dirty="0" smtClean="0"/>
              <a:t>, word </a:t>
            </a:r>
            <a:r>
              <a:rPr lang="en-US" dirty="0" smtClean="0"/>
              <a:t>searches, hangman, fill-in-the-blank, multiple </a:t>
            </a:r>
            <a:r>
              <a:rPr lang="en-US" dirty="0" smtClean="0"/>
              <a:t>choice games, matching </a:t>
            </a:r>
            <a:r>
              <a:rPr lang="en-US" dirty="0" smtClean="0"/>
              <a:t>games and word scrambles</a:t>
            </a:r>
            <a:endParaRPr lang="en-US" dirty="0" smtClean="0"/>
          </a:p>
          <a:p>
            <a:r>
              <a:rPr lang="en-US" dirty="0" smtClean="0"/>
              <a:t>Practices from commercial language learning packages by distilling them into design patterns</a:t>
            </a:r>
          </a:p>
          <a:p>
            <a:r>
              <a:rPr lang="en-US" dirty="0" smtClean="0"/>
              <a:t>Balance of pedagogy vs. fun and engagement</a:t>
            </a:r>
            <a:endParaRPr lang="en-US" dirty="0"/>
          </a:p>
        </p:txBody>
      </p:sp>
      <p:pic>
        <p:nvPicPr>
          <p:cNvPr id="33795" name="Picture 3" descr="C:\VT\Spring2012\CS6604-Presentation\crossword.jpg"/>
          <p:cNvPicPr>
            <a:picLocks noChangeAspect="1" noChangeArrowheads="1"/>
          </p:cNvPicPr>
          <p:nvPr/>
        </p:nvPicPr>
        <p:blipFill>
          <a:blip r:embed="rId2"/>
          <a:srcRect/>
          <a:stretch>
            <a:fillRect/>
          </a:stretch>
        </p:blipFill>
        <p:spPr bwMode="auto">
          <a:xfrm>
            <a:off x="2133600" y="4876800"/>
            <a:ext cx="1752600" cy="1752600"/>
          </a:xfrm>
          <a:prstGeom prst="rect">
            <a:avLst/>
          </a:prstGeom>
          <a:noFill/>
        </p:spPr>
      </p:pic>
      <p:pic>
        <p:nvPicPr>
          <p:cNvPr id="33796" name="Picture 4" descr="C:\VT\Spring2012\CS6604-Presentation\wordsearch.jpg"/>
          <p:cNvPicPr>
            <a:picLocks noChangeAspect="1" noChangeArrowheads="1"/>
          </p:cNvPicPr>
          <p:nvPr/>
        </p:nvPicPr>
        <p:blipFill>
          <a:blip r:embed="rId3"/>
          <a:srcRect/>
          <a:stretch>
            <a:fillRect/>
          </a:stretch>
        </p:blipFill>
        <p:spPr bwMode="auto">
          <a:xfrm>
            <a:off x="4876800" y="4876800"/>
            <a:ext cx="1524000" cy="15240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PACE framework</a:t>
            </a:r>
            <a:endParaRPr lang="en-US" dirty="0"/>
          </a:p>
        </p:txBody>
      </p:sp>
      <p:sp>
        <p:nvSpPr>
          <p:cNvPr id="3" name="Content Placeholder 2"/>
          <p:cNvSpPr>
            <a:spLocks noGrp="1"/>
          </p:cNvSpPr>
          <p:nvPr>
            <p:ph sz="quarter" idx="1"/>
          </p:nvPr>
        </p:nvSpPr>
        <p:spPr/>
        <p:txBody>
          <a:bodyPr/>
          <a:lstStyle/>
          <a:p>
            <a:r>
              <a:rPr lang="en-US" b="1" dirty="0" smtClean="0"/>
              <a:t>Pattern - </a:t>
            </a:r>
            <a:r>
              <a:rPr lang="en-US" dirty="0" smtClean="0"/>
              <a:t>Design </a:t>
            </a:r>
            <a:r>
              <a:rPr lang="en-US" dirty="0" smtClean="0"/>
              <a:t>pattern is a “template” description of a solution </a:t>
            </a:r>
            <a:r>
              <a:rPr lang="en-US" dirty="0" smtClean="0"/>
              <a:t>to a </a:t>
            </a:r>
            <a:r>
              <a:rPr lang="en-US" dirty="0" smtClean="0"/>
              <a:t>problem that has been </a:t>
            </a:r>
            <a:r>
              <a:rPr lang="en-US" dirty="0" smtClean="0"/>
              <a:t>previ</a:t>
            </a:r>
            <a:r>
              <a:rPr lang="en-US" dirty="0" smtClean="0"/>
              <a:t>o</a:t>
            </a:r>
            <a:r>
              <a:rPr lang="en-US" dirty="0" smtClean="0"/>
              <a:t>usly </a:t>
            </a:r>
            <a:r>
              <a:rPr lang="en-US" dirty="0" smtClean="0"/>
              <a:t>encountered and solved</a:t>
            </a:r>
            <a:r>
              <a:rPr lang="en-US" dirty="0" smtClean="0"/>
              <a:t>.</a:t>
            </a:r>
          </a:p>
          <a:p>
            <a:r>
              <a:rPr lang="en-US" b="1" dirty="0" smtClean="0"/>
              <a:t>Activity – </a:t>
            </a:r>
            <a:r>
              <a:rPr lang="en-US" dirty="0" smtClean="0"/>
              <a:t>Learning activities that implement a pattern</a:t>
            </a:r>
          </a:p>
          <a:p>
            <a:r>
              <a:rPr lang="en-US" b="1" dirty="0" smtClean="0"/>
              <a:t>Curriculum and </a:t>
            </a:r>
            <a:r>
              <a:rPr lang="en-US" b="1" dirty="0" smtClean="0"/>
              <a:t>Exercise – </a:t>
            </a:r>
            <a:r>
              <a:rPr lang="en-US" dirty="0" smtClean="0"/>
              <a:t>Curriculum that supports learning of a particular activity. Exercise associates an activity with curriculum</a:t>
            </a:r>
          </a:p>
        </p:txBody>
      </p:sp>
      <p:pic>
        <p:nvPicPr>
          <p:cNvPr id="34818" name="Picture 2" descr="C:\VT\Spring2012\CS6604-Presentation\internationalization.gif"/>
          <p:cNvPicPr>
            <a:picLocks noChangeAspect="1" noChangeArrowheads="1"/>
          </p:cNvPicPr>
          <p:nvPr/>
        </p:nvPicPr>
        <p:blipFill>
          <a:blip r:embed="rId2"/>
          <a:srcRect/>
          <a:stretch>
            <a:fillRect/>
          </a:stretch>
        </p:blipFill>
        <p:spPr bwMode="auto">
          <a:xfrm>
            <a:off x="6781800" y="533400"/>
            <a:ext cx="1854698" cy="144780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from 2 User Studies of PACE Framework </a:t>
            </a:r>
            <a:endParaRPr lang="en-US" dirty="0"/>
          </a:p>
        </p:txBody>
      </p:sp>
      <p:sp>
        <p:nvSpPr>
          <p:cNvPr id="3" name="Content Placeholder 2"/>
          <p:cNvSpPr>
            <a:spLocks noGrp="1"/>
          </p:cNvSpPr>
          <p:nvPr>
            <p:ph sz="quarter" idx="1"/>
          </p:nvPr>
        </p:nvSpPr>
        <p:spPr/>
        <p:txBody>
          <a:bodyPr>
            <a:normAutofit fontScale="92500"/>
          </a:bodyPr>
          <a:lstStyle/>
          <a:p>
            <a:r>
              <a:rPr lang="en-US" dirty="0" smtClean="0"/>
              <a:t>Focus not just on user interface but also on educational content to suit localization</a:t>
            </a:r>
          </a:p>
          <a:p>
            <a:r>
              <a:rPr lang="en-US" dirty="0" smtClean="0"/>
              <a:t>Design pattern used as an abstract representation of both user interface and curriculum</a:t>
            </a:r>
          </a:p>
          <a:p>
            <a:r>
              <a:rPr lang="en-US" dirty="0" smtClean="0"/>
              <a:t>Focus on learning using an engaging ways such as games</a:t>
            </a:r>
          </a:p>
          <a:p>
            <a:r>
              <a:rPr lang="en-US" dirty="0" smtClean="0"/>
              <a:t>Reusability encouraged rather than building for a target audience</a:t>
            </a:r>
          </a:p>
          <a:p>
            <a:r>
              <a:rPr lang="en-US" dirty="0" smtClean="0"/>
              <a:t>Iterative design essential for rapid prototyping and deployment</a:t>
            </a:r>
          </a:p>
          <a:p>
            <a:r>
              <a:rPr lang="en-US" dirty="0" smtClean="0"/>
              <a:t>Can be applied for learning in different </a:t>
            </a:r>
            <a:r>
              <a:rPr lang="en-US" dirty="0" smtClean="0"/>
              <a:t>age </a:t>
            </a:r>
            <a:r>
              <a:rPr lang="en-US" dirty="0" smtClean="0"/>
              <a:t>groups, learning </a:t>
            </a:r>
            <a:r>
              <a:rPr lang="en-US" dirty="0" smtClean="0"/>
              <a:t>levels and material, </a:t>
            </a:r>
            <a:r>
              <a:rPr lang="en-US" dirty="0" smtClean="0"/>
              <a:t>different teaching </a:t>
            </a:r>
            <a:r>
              <a:rPr lang="en-US" dirty="0" smtClean="0"/>
              <a:t>philosophies, and local cultural conventions.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467600" cy="1143000"/>
          </a:xfrm>
        </p:spPr>
        <p:txBody>
          <a:bodyPr/>
          <a:lstStyle/>
          <a:p>
            <a:r>
              <a:rPr lang="en-US" dirty="0" smtClean="0"/>
              <a:t>Design of International </a:t>
            </a:r>
            <a:r>
              <a:rPr lang="en-US" dirty="0" err="1" smtClean="0"/>
              <a:t>eTextbooks</a:t>
            </a:r>
            <a:r>
              <a:rPr lang="en-US" dirty="0" smtClean="0"/>
              <a:t/>
            </a:r>
            <a:br>
              <a:rPr lang="en-US" dirty="0" smtClean="0"/>
            </a:br>
            <a:endParaRPr lang="en-US" dirty="0"/>
          </a:p>
        </p:txBody>
      </p:sp>
      <p:sp>
        <p:nvSpPr>
          <p:cNvPr id="3" name="Content Placeholder 2"/>
          <p:cNvSpPr>
            <a:spLocks noGrp="1"/>
          </p:cNvSpPr>
          <p:nvPr>
            <p:ph sz="quarter" idx="1"/>
          </p:nvPr>
        </p:nvSpPr>
        <p:spPr>
          <a:xfrm>
            <a:off x="228600" y="1219200"/>
            <a:ext cx="7467600" cy="4873752"/>
          </a:xfrm>
        </p:spPr>
        <p:txBody>
          <a:bodyPr>
            <a:normAutofit/>
          </a:bodyPr>
          <a:lstStyle/>
          <a:p>
            <a:r>
              <a:rPr lang="en-US" dirty="0" smtClean="0"/>
              <a:t>Cultural influences:</a:t>
            </a:r>
          </a:p>
          <a:p>
            <a:pPr lvl="1"/>
            <a:r>
              <a:rPr lang="en-US" dirty="0" smtClean="0"/>
              <a:t>Level of interactions- formal or open</a:t>
            </a:r>
          </a:p>
          <a:p>
            <a:pPr lvl="1"/>
            <a:r>
              <a:rPr lang="en-US" dirty="0" smtClean="0"/>
              <a:t>Types of motivating factors: monetary fame, honor</a:t>
            </a:r>
          </a:p>
          <a:p>
            <a:pPr lvl="1"/>
            <a:r>
              <a:rPr lang="en-US" dirty="0" smtClean="0"/>
              <a:t>How should ambiguity/uncertainty be dealt with for different regions</a:t>
            </a:r>
          </a:p>
          <a:p>
            <a:pPr lvl="1"/>
            <a:r>
              <a:rPr lang="en-US" dirty="0" smtClean="0"/>
              <a:t>Role of community values</a:t>
            </a:r>
          </a:p>
          <a:p>
            <a:pPr lvl="1"/>
            <a:r>
              <a:rPr lang="en-US" dirty="0" smtClean="0"/>
              <a:t>Level of learning differences in individualist vs. collectivist cultures</a:t>
            </a:r>
          </a:p>
          <a:p>
            <a:pPr lvl="1"/>
            <a:r>
              <a:rPr lang="en-US" dirty="0" smtClean="0"/>
              <a:t>Interaction types between teachers and students in different cultures as friends or as gurus based on power distance</a:t>
            </a:r>
          </a:p>
          <a:p>
            <a:pPr lvl="1"/>
            <a:r>
              <a:rPr lang="en-US" dirty="0" smtClean="0"/>
              <a:t>Emphasis on facts/truths as opposed to virtues based on western or eastern cultures</a:t>
            </a:r>
          </a:p>
          <a:p>
            <a:endParaRPr lang="en-US" dirty="0"/>
          </a:p>
        </p:txBody>
      </p:sp>
      <p:pic>
        <p:nvPicPr>
          <p:cNvPr id="39938" name="Picture 2" descr="C:\VT\Spring2012\CS6604-Presentation\etextbook.jpg"/>
          <p:cNvPicPr>
            <a:picLocks noChangeAspect="1" noChangeArrowheads="1"/>
          </p:cNvPicPr>
          <p:nvPr/>
        </p:nvPicPr>
        <p:blipFill>
          <a:blip r:embed="rId2"/>
          <a:srcRect/>
          <a:stretch>
            <a:fillRect/>
          </a:stretch>
        </p:blipFill>
        <p:spPr bwMode="auto">
          <a:xfrm>
            <a:off x="6858000" y="609600"/>
            <a:ext cx="2063886" cy="14478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467600" cy="1143000"/>
          </a:xfrm>
        </p:spPr>
        <p:txBody>
          <a:bodyPr/>
          <a:lstStyle/>
          <a:p>
            <a:r>
              <a:rPr lang="en-US" dirty="0" smtClean="0"/>
              <a:t>Design of International </a:t>
            </a:r>
            <a:r>
              <a:rPr lang="en-US" dirty="0" err="1" smtClean="0"/>
              <a:t>eTextbooks</a:t>
            </a:r>
            <a:r>
              <a:rPr lang="en-US" dirty="0" smtClean="0"/>
              <a:t/>
            </a:r>
            <a:br>
              <a:rPr lang="en-US" dirty="0" smtClean="0"/>
            </a:br>
            <a:endParaRPr lang="en-US" dirty="0"/>
          </a:p>
        </p:txBody>
      </p:sp>
      <p:sp>
        <p:nvSpPr>
          <p:cNvPr id="3" name="Content Placeholder 2"/>
          <p:cNvSpPr>
            <a:spLocks noGrp="1"/>
          </p:cNvSpPr>
          <p:nvPr>
            <p:ph sz="quarter" idx="1"/>
          </p:nvPr>
        </p:nvSpPr>
        <p:spPr>
          <a:xfrm>
            <a:off x="228600" y="1371600"/>
            <a:ext cx="7543800" cy="4416552"/>
          </a:xfrm>
        </p:spPr>
        <p:txBody>
          <a:bodyPr>
            <a:normAutofit/>
          </a:bodyPr>
          <a:lstStyle/>
          <a:p>
            <a:r>
              <a:rPr lang="en-US" dirty="0" smtClean="0"/>
              <a:t>Design influences:</a:t>
            </a:r>
          </a:p>
          <a:p>
            <a:pPr lvl="1"/>
            <a:r>
              <a:rPr lang="en-US" dirty="0" smtClean="0"/>
              <a:t>Use of design patterns</a:t>
            </a:r>
          </a:p>
          <a:p>
            <a:pPr lvl="1"/>
            <a:r>
              <a:rPr lang="en-US" dirty="0" smtClean="0"/>
              <a:t>Learning along with engagement and interaction</a:t>
            </a:r>
          </a:p>
          <a:p>
            <a:pPr lvl="1"/>
            <a:r>
              <a:rPr lang="en-US" dirty="0" smtClean="0"/>
              <a:t>Use of technology based on user sophistication</a:t>
            </a:r>
          </a:p>
          <a:p>
            <a:pPr lvl="1"/>
            <a:r>
              <a:rPr lang="en-US" dirty="0" smtClean="0"/>
              <a:t>Modular development for quick prototyping separating the content/curriculum from user-interface and pedagogy</a:t>
            </a:r>
          </a:p>
        </p:txBody>
      </p:sp>
      <p:pic>
        <p:nvPicPr>
          <p:cNvPr id="40962" name="Picture 2" descr="C:\VT\Spring2012\CS6604-Presentation\etext.jpg"/>
          <p:cNvPicPr>
            <a:picLocks noChangeAspect="1" noChangeArrowheads="1"/>
          </p:cNvPicPr>
          <p:nvPr/>
        </p:nvPicPr>
        <p:blipFill>
          <a:blip r:embed="rId2"/>
          <a:srcRect/>
          <a:stretch>
            <a:fillRect/>
          </a:stretch>
        </p:blipFill>
        <p:spPr bwMode="auto">
          <a:xfrm>
            <a:off x="7162800" y="4419600"/>
            <a:ext cx="1697990" cy="2133600"/>
          </a:xfrm>
          <a:prstGeom prst="rect">
            <a:avLst/>
          </a:prstGeom>
          <a:noFill/>
        </p:spPr>
      </p:pic>
      <p:pic>
        <p:nvPicPr>
          <p:cNvPr id="40963" name="Picture 3" descr="C:\VT\Spring2012\CS6604-Presentation\etext2.jpg"/>
          <p:cNvPicPr>
            <a:picLocks noChangeAspect="1" noChangeArrowheads="1"/>
          </p:cNvPicPr>
          <p:nvPr/>
        </p:nvPicPr>
        <p:blipFill>
          <a:blip r:embed="rId3"/>
          <a:srcRect/>
          <a:stretch>
            <a:fillRect/>
          </a:stretch>
        </p:blipFill>
        <p:spPr bwMode="auto">
          <a:xfrm>
            <a:off x="6934200" y="1066800"/>
            <a:ext cx="1676400" cy="1219200"/>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lstStyle/>
          <a:p>
            <a:r>
              <a:rPr lang="en-US" dirty="0" smtClean="0"/>
              <a:t>“Crosscurrents : Cultural </a:t>
            </a:r>
            <a:r>
              <a:rPr lang="en-US" dirty="0" smtClean="0"/>
              <a:t>Dimensions and Global </a:t>
            </a:r>
            <a:r>
              <a:rPr lang="en-US" dirty="0" smtClean="0"/>
              <a:t>Web User-Interface” by Aaron Marcus And Emilie West Gould</a:t>
            </a:r>
          </a:p>
          <a:p>
            <a:r>
              <a:rPr lang="en-US" dirty="0" smtClean="0"/>
              <a:t>“</a:t>
            </a:r>
            <a:r>
              <a:rPr lang="en-US" dirty="0" err="1" smtClean="0"/>
              <a:t>Culturability</a:t>
            </a:r>
            <a:r>
              <a:rPr lang="en-US" dirty="0" smtClean="0"/>
              <a:t>: The Merging of Culture and </a:t>
            </a:r>
            <a:r>
              <a:rPr lang="en-US" dirty="0" smtClean="0"/>
              <a:t>Usability” by Wendy </a:t>
            </a:r>
            <a:r>
              <a:rPr lang="en-US" dirty="0" smtClean="0"/>
              <a:t>Barber and Albert </a:t>
            </a:r>
            <a:r>
              <a:rPr lang="en-US" dirty="0" err="1" smtClean="0"/>
              <a:t>Badre</a:t>
            </a:r>
            <a:r>
              <a:rPr lang="en-US" dirty="0" smtClean="0"/>
              <a:t> </a:t>
            </a:r>
            <a:endParaRPr lang="en-US" dirty="0" smtClean="0"/>
          </a:p>
          <a:p>
            <a:r>
              <a:rPr lang="en-US" dirty="0" smtClean="0"/>
              <a:t>“Localized </a:t>
            </a:r>
            <a:r>
              <a:rPr lang="en-US" dirty="0" smtClean="0"/>
              <a:t>Iterative Design for Language Learning </a:t>
            </a:r>
            <a:r>
              <a:rPr lang="en-US" dirty="0" smtClean="0"/>
              <a:t>in Underdeveloped </a:t>
            </a:r>
            <a:r>
              <a:rPr lang="en-US" dirty="0" smtClean="0"/>
              <a:t>Regions: The PACE </a:t>
            </a:r>
            <a:r>
              <a:rPr lang="en-US" dirty="0" smtClean="0"/>
              <a:t>Framework” by Matthew </a:t>
            </a:r>
            <a:r>
              <a:rPr lang="en-US" dirty="0" err="1" smtClean="0"/>
              <a:t>Kam</a:t>
            </a:r>
            <a:r>
              <a:rPr lang="en-US" dirty="0" smtClean="0"/>
              <a:t>, </a:t>
            </a:r>
            <a:r>
              <a:rPr lang="en-US" dirty="0" err="1" smtClean="0"/>
              <a:t>Divya</a:t>
            </a:r>
            <a:r>
              <a:rPr lang="en-US" dirty="0" smtClean="0"/>
              <a:t> </a:t>
            </a:r>
            <a:r>
              <a:rPr lang="en-US" dirty="0" err="1" smtClean="0"/>
              <a:t>Ramachandran</a:t>
            </a:r>
            <a:r>
              <a:rPr lang="en-US" dirty="0" smtClean="0"/>
              <a:t>, </a:t>
            </a:r>
            <a:r>
              <a:rPr lang="en-US" dirty="0" err="1" smtClean="0"/>
              <a:t>Varun</a:t>
            </a:r>
            <a:r>
              <a:rPr lang="en-US" dirty="0" smtClean="0"/>
              <a:t> </a:t>
            </a:r>
            <a:r>
              <a:rPr lang="en-US" dirty="0" err="1" smtClean="0"/>
              <a:t>Devanathan</a:t>
            </a:r>
            <a:r>
              <a:rPr lang="en-US" dirty="0" smtClean="0"/>
              <a:t>, </a:t>
            </a:r>
            <a:r>
              <a:rPr lang="en-US" dirty="0" err="1" smtClean="0"/>
              <a:t>Anuj</a:t>
            </a:r>
            <a:r>
              <a:rPr lang="en-US" dirty="0" smtClean="0"/>
              <a:t> </a:t>
            </a:r>
            <a:r>
              <a:rPr lang="en-US" dirty="0" err="1" smtClean="0"/>
              <a:t>Tewari</a:t>
            </a:r>
            <a:r>
              <a:rPr lang="en-US" dirty="0" smtClean="0"/>
              <a:t> and </a:t>
            </a:r>
            <a:r>
              <a:rPr lang="en-US" dirty="0" smtClean="0"/>
              <a:t>John </a:t>
            </a:r>
            <a:r>
              <a:rPr lang="en-US" dirty="0" smtClean="0"/>
              <a:t>Canny</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Cultural </a:t>
            </a:r>
            <a:r>
              <a:rPr lang="en-US" dirty="0" smtClean="0"/>
              <a:t>Dimensions and Global Web Design</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Impact of culture on use and understanding of web-based communication and content</a:t>
            </a:r>
          </a:p>
          <a:p>
            <a:r>
              <a:rPr lang="en-US" dirty="0" smtClean="0"/>
              <a:t>Differences in languages and </a:t>
            </a:r>
            <a:endParaRPr lang="en-US" dirty="0" smtClean="0"/>
          </a:p>
          <a:p>
            <a:pPr>
              <a:buNone/>
            </a:pPr>
            <a:r>
              <a:rPr lang="en-US" dirty="0" smtClean="0"/>
              <a:t>	interpretations</a:t>
            </a:r>
          </a:p>
          <a:p>
            <a:r>
              <a:rPr lang="en-US" dirty="0" smtClean="0"/>
              <a:t>Not just translation – Navigation, </a:t>
            </a:r>
          </a:p>
          <a:p>
            <a:pPr>
              <a:buNone/>
            </a:pPr>
            <a:r>
              <a:rPr lang="en-US" dirty="0" smtClean="0"/>
              <a:t>	</a:t>
            </a:r>
            <a:r>
              <a:rPr lang="en-US" dirty="0" smtClean="0"/>
              <a:t>interactions or appearance should </a:t>
            </a:r>
          </a:p>
          <a:p>
            <a:pPr>
              <a:buNone/>
            </a:pPr>
            <a:r>
              <a:rPr lang="en-US" dirty="0" smtClean="0"/>
              <a:t>	</a:t>
            </a:r>
            <a:r>
              <a:rPr lang="en-US" dirty="0" smtClean="0"/>
              <a:t>not confuse, alienate or offend users</a:t>
            </a:r>
          </a:p>
          <a:p>
            <a:r>
              <a:rPr lang="en-US" dirty="0" smtClean="0"/>
              <a:t>Writing conventions like date and time formats based on region</a:t>
            </a:r>
          </a:p>
          <a:p>
            <a:r>
              <a:rPr lang="en-US" dirty="0" smtClean="0"/>
              <a:t>Local laws and regulations</a:t>
            </a:r>
          </a:p>
          <a:p>
            <a:endParaRPr lang="en-US" dirty="0" smtClean="0"/>
          </a:p>
          <a:p>
            <a:pPr>
              <a:buNone/>
            </a:pPr>
            <a:endParaRPr lang="en-US" dirty="0"/>
          </a:p>
        </p:txBody>
      </p:sp>
      <p:pic>
        <p:nvPicPr>
          <p:cNvPr id="1026" name="Picture 2" descr="C:\VT\Spring2012\CS6604-Presentation\abc.jpg"/>
          <p:cNvPicPr>
            <a:picLocks noChangeAspect="1" noChangeArrowheads="1"/>
          </p:cNvPicPr>
          <p:nvPr/>
        </p:nvPicPr>
        <p:blipFill>
          <a:blip r:embed="rId2"/>
          <a:srcRect/>
          <a:stretch>
            <a:fillRect/>
          </a:stretch>
        </p:blipFill>
        <p:spPr bwMode="auto">
          <a:xfrm>
            <a:off x="5867400" y="2362200"/>
            <a:ext cx="2797629" cy="213360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81400" y="3352800"/>
            <a:ext cx="5029200" cy="1447800"/>
          </a:xfrm>
        </p:spPr>
        <p:txBody>
          <a:bodyPr/>
          <a:lstStyle/>
          <a:p>
            <a:r>
              <a:rPr lang="en-US" dirty="0" smtClean="0"/>
              <a:t>Thank You!</a:t>
            </a:r>
            <a:br>
              <a:rPr lang="en-US" dirty="0" smtClean="0"/>
            </a:br>
            <a:endParaRPr lang="en-US" dirty="0"/>
          </a:p>
        </p:txBody>
      </p:sp>
      <p:pic>
        <p:nvPicPr>
          <p:cNvPr id="5" name="Picture 2" descr="C:\VT\Spring2012\CS6604-Presentation\globe.jpg"/>
          <p:cNvPicPr>
            <a:picLocks noChangeAspect="1" noChangeArrowheads="1"/>
          </p:cNvPicPr>
          <p:nvPr/>
        </p:nvPicPr>
        <p:blipFill>
          <a:blip r:embed="rId2"/>
          <a:srcRect/>
          <a:stretch>
            <a:fillRect/>
          </a:stretch>
        </p:blipFill>
        <p:spPr bwMode="auto">
          <a:xfrm>
            <a:off x="3657600" y="1219200"/>
            <a:ext cx="1905000" cy="1898339"/>
          </a:xfrm>
          <a:prstGeom prst="rect">
            <a:avLst/>
          </a:prstGeom>
          <a:noFill/>
        </p:spPr>
      </p:pic>
      <p:sp>
        <p:nvSpPr>
          <p:cNvPr id="6" name="Title 1"/>
          <p:cNvSpPr txBox="1">
            <a:spLocks/>
          </p:cNvSpPr>
          <p:nvPr/>
        </p:nvSpPr>
        <p:spPr>
          <a:xfrm>
            <a:off x="3581400" y="4419600"/>
            <a:ext cx="5029200" cy="144780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000" b="1" i="0" u="none" strike="noStrike" kern="1200" cap="small" spc="0" normalizeH="0" baseline="0" noProof="0" dirty="0" smtClean="0">
                <a:ln>
                  <a:noFill/>
                </a:ln>
                <a:solidFill>
                  <a:schemeClr val="tx2"/>
                </a:solidFill>
                <a:effectLst/>
                <a:uLnTx/>
                <a:uFillTx/>
                <a:latin typeface="+mj-lt"/>
                <a:ea typeface="+mj-ea"/>
                <a:cs typeface="+mj-cs"/>
              </a:rPr>
              <a:t>Questions?</a:t>
            </a:r>
            <a:br>
              <a:rPr kumimoji="0" lang="en-US" sz="3000" b="1" i="0" u="none" strike="noStrike" kern="1200" cap="small" spc="0" normalizeH="0" baseline="0" noProof="0" dirty="0" smtClean="0">
                <a:ln>
                  <a:noFill/>
                </a:ln>
                <a:solidFill>
                  <a:schemeClr val="tx2"/>
                </a:solidFill>
                <a:effectLst/>
                <a:uLnTx/>
                <a:uFillTx/>
                <a:latin typeface="+mj-lt"/>
                <a:ea typeface="+mj-ea"/>
                <a:cs typeface="+mj-cs"/>
              </a:rPr>
            </a:br>
            <a:endParaRPr kumimoji="0" lang="en-US" sz="3000" b="1" i="0" u="none" strike="noStrike" kern="1200" cap="small"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Culturability</a:t>
            </a:r>
            <a:r>
              <a:rPr lang="en-US" dirty="0" smtClean="0"/>
              <a:t>: The Merging of Culture and Usability</a:t>
            </a:r>
            <a:endParaRPr lang="en-US" dirty="0"/>
          </a:p>
        </p:txBody>
      </p:sp>
      <p:sp>
        <p:nvSpPr>
          <p:cNvPr id="3" name="Content Placeholder 2"/>
          <p:cNvSpPr>
            <a:spLocks noGrp="1"/>
          </p:cNvSpPr>
          <p:nvPr>
            <p:ph sz="quarter" idx="1"/>
          </p:nvPr>
        </p:nvSpPr>
        <p:spPr/>
        <p:txBody>
          <a:bodyPr/>
          <a:lstStyle/>
          <a:p>
            <a:r>
              <a:rPr lang="en-US" dirty="0" smtClean="0"/>
              <a:t>Usability: </a:t>
            </a:r>
            <a:r>
              <a:rPr lang="en-US" dirty="0" err="1" smtClean="0"/>
              <a:t>Learnability</a:t>
            </a:r>
            <a:r>
              <a:rPr lang="en-US" dirty="0" smtClean="0"/>
              <a:t>, efficiency and satisfaction</a:t>
            </a:r>
          </a:p>
          <a:p>
            <a:r>
              <a:rPr lang="en-US" dirty="0" smtClean="0"/>
              <a:t>Due to global nature of the audience of most websites, culture impacts usability</a:t>
            </a:r>
          </a:p>
          <a:p>
            <a:r>
              <a:rPr lang="en-US" dirty="0" smtClean="0"/>
              <a:t>Cultural preferences and </a:t>
            </a:r>
            <a:r>
              <a:rPr lang="en-US" dirty="0" smtClean="0"/>
              <a:t>biases impact colors, text vs. </a:t>
            </a:r>
            <a:r>
              <a:rPr lang="en-US" dirty="0" err="1" smtClean="0"/>
              <a:t>grpahics</a:t>
            </a:r>
            <a:r>
              <a:rPr lang="en-US" dirty="0" smtClean="0"/>
              <a:t>, spatial orientation and so on</a:t>
            </a:r>
            <a:endParaRPr lang="en-US" dirty="0"/>
          </a:p>
        </p:txBody>
      </p:sp>
      <p:pic>
        <p:nvPicPr>
          <p:cNvPr id="4" name="Picture 2" descr="C:\VT\Spring2012\CS6604-Presentation\globalweb.jpg"/>
          <p:cNvPicPr>
            <a:picLocks noChangeAspect="1" noChangeArrowheads="1"/>
          </p:cNvPicPr>
          <p:nvPr/>
        </p:nvPicPr>
        <p:blipFill>
          <a:blip r:embed="rId2"/>
          <a:srcRect/>
          <a:stretch>
            <a:fillRect/>
          </a:stretch>
        </p:blipFill>
        <p:spPr bwMode="auto">
          <a:xfrm>
            <a:off x="6858000" y="457200"/>
            <a:ext cx="1668949" cy="1676400"/>
          </a:xfrm>
          <a:prstGeom prst="rect">
            <a:avLst/>
          </a:prstGeom>
          <a:noFill/>
        </p:spPr>
      </p:pic>
      <p:pic>
        <p:nvPicPr>
          <p:cNvPr id="6145" name="Picture 1" descr="C:\VT\Spring2012\CS6604-Presentation\culture.jpg"/>
          <p:cNvPicPr>
            <a:picLocks noChangeAspect="1" noChangeArrowheads="1"/>
          </p:cNvPicPr>
          <p:nvPr/>
        </p:nvPicPr>
        <p:blipFill>
          <a:blip r:embed="rId3"/>
          <a:srcRect/>
          <a:stretch>
            <a:fillRect/>
          </a:stretch>
        </p:blipFill>
        <p:spPr bwMode="auto">
          <a:xfrm>
            <a:off x="2514600" y="4572000"/>
            <a:ext cx="2619375" cy="174307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Color-Culture chart</a:t>
            </a:r>
            <a:endParaRPr lang="en-US" dirty="0"/>
          </a:p>
        </p:txBody>
      </p:sp>
      <p:graphicFrame>
        <p:nvGraphicFramePr>
          <p:cNvPr id="4" name="Content Placeholder 3"/>
          <p:cNvGraphicFramePr>
            <a:graphicFrameLocks noGrp="1"/>
          </p:cNvGraphicFramePr>
          <p:nvPr>
            <p:ph sz="quarter" idx="1"/>
          </p:nvPr>
        </p:nvGraphicFramePr>
        <p:xfrm>
          <a:off x="381002" y="1541025"/>
          <a:ext cx="8077196" cy="4873625"/>
        </p:xfrm>
        <a:graphic>
          <a:graphicData uri="http://schemas.openxmlformats.org/drawingml/2006/table">
            <a:tbl>
              <a:tblPr>
                <a:tableStyleId>{69CF1AB2-1976-4502-BF36-3FF5EA218861}</a:tableStyleId>
              </a:tblPr>
              <a:tblGrid>
                <a:gridCol w="1373123"/>
                <a:gridCol w="1373123"/>
                <a:gridCol w="1373123"/>
                <a:gridCol w="1373123"/>
                <a:gridCol w="1373123"/>
                <a:gridCol w="1211581"/>
              </a:tblGrid>
              <a:tr h="997580">
                <a:tc>
                  <a:txBody>
                    <a:bodyPr/>
                    <a:lstStyle/>
                    <a:p>
                      <a:r>
                        <a:rPr lang="en-US" sz="1500"/>
                        <a:t>Color</a:t>
                      </a:r>
                    </a:p>
                  </a:txBody>
                  <a:tcPr marL="54048" marR="54048" marT="54048" marB="54048"/>
                </a:tc>
                <a:tc>
                  <a:txBody>
                    <a:bodyPr/>
                    <a:lstStyle/>
                    <a:p>
                      <a:r>
                        <a:rPr lang="en-US" sz="1500"/>
                        <a:t>China</a:t>
                      </a:r>
                    </a:p>
                  </a:txBody>
                  <a:tcPr marL="54048" marR="54048" marT="54048" marB="54048"/>
                </a:tc>
                <a:tc>
                  <a:txBody>
                    <a:bodyPr/>
                    <a:lstStyle/>
                    <a:p>
                      <a:r>
                        <a:rPr lang="en-US" sz="1500"/>
                        <a:t>Japan</a:t>
                      </a:r>
                    </a:p>
                  </a:txBody>
                  <a:tcPr marL="54048" marR="54048" marT="54048" marB="54048"/>
                </a:tc>
                <a:tc>
                  <a:txBody>
                    <a:bodyPr/>
                    <a:lstStyle/>
                    <a:p>
                      <a:r>
                        <a:rPr lang="en-US" sz="1500"/>
                        <a:t>Egypt</a:t>
                      </a:r>
                    </a:p>
                  </a:txBody>
                  <a:tcPr marL="54048" marR="54048" marT="54048" marB="54048"/>
                </a:tc>
                <a:tc>
                  <a:txBody>
                    <a:bodyPr/>
                    <a:lstStyle/>
                    <a:p>
                      <a:r>
                        <a:rPr lang="en-US" sz="1500"/>
                        <a:t>France</a:t>
                      </a:r>
                    </a:p>
                  </a:txBody>
                  <a:tcPr marL="54048" marR="54048" marT="54048" marB="54048"/>
                </a:tc>
                <a:tc>
                  <a:txBody>
                    <a:bodyPr/>
                    <a:lstStyle/>
                    <a:p>
                      <a:r>
                        <a:rPr lang="en-US" sz="1500"/>
                        <a:t>United States</a:t>
                      </a:r>
                    </a:p>
                  </a:txBody>
                  <a:tcPr marL="54048" marR="54048" marT="54048" marB="54048"/>
                </a:tc>
              </a:tr>
              <a:tr h="552838">
                <a:tc>
                  <a:txBody>
                    <a:bodyPr/>
                    <a:lstStyle/>
                    <a:p>
                      <a:r>
                        <a:rPr lang="en-US" sz="1500"/>
                        <a:t>Red</a:t>
                      </a:r>
                    </a:p>
                  </a:txBody>
                  <a:tcPr marL="54048" marR="54048" marT="54048" marB="54048"/>
                </a:tc>
                <a:tc>
                  <a:txBody>
                    <a:bodyPr/>
                    <a:lstStyle/>
                    <a:p>
                      <a:r>
                        <a:rPr lang="en-US" sz="1500"/>
                        <a:t>Happiness</a:t>
                      </a:r>
                    </a:p>
                  </a:txBody>
                  <a:tcPr marL="54048" marR="54048" marT="54048" marB="54048"/>
                </a:tc>
                <a:tc>
                  <a:txBody>
                    <a:bodyPr/>
                    <a:lstStyle/>
                    <a:p>
                      <a:r>
                        <a:rPr lang="en-US" sz="1500"/>
                        <a:t>AngerDanger</a:t>
                      </a:r>
                    </a:p>
                  </a:txBody>
                  <a:tcPr marL="54048" marR="54048" marT="54048" marB="54048"/>
                </a:tc>
                <a:tc>
                  <a:txBody>
                    <a:bodyPr/>
                    <a:lstStyle/>
                    <a:p>
                      <a:r>
                        <a:rPr lang="en-US" sz="1500"/>
                        <a:t>Death</a:t>
                      </a:r>
                    </a:p>
                  </a:txBody>
                  <a:tcPr marL="54048" marR="54048" marT="54048" marB="54048"/>
                </a:tc>
                <a:tc>
                  <a:txBody>
                    <a:bodyPr/>
                    <a:lstStyle/>
                    <a:p>
                      <a:r>
                        <a:rPr lang="en-US" sz="1500"/>
                        <a:t>Aristocracy</a:t>
                      </a:r>
                    </a:p>
                  </a:txBody>
                  <a:tcPr marL="54048" marR="54048" marT="54048" marB="54048"/>
                </a:tc>
                <a:tc>
                  <a:txBody>
                    <a:bodyPr/>
                    <a:lstStyle/>
                    <a:p>
                      <a:r>
                        <a:rPr lang="en-US" sz="1500"/>
                        <a:t>DangerStop</a:t>
                      </a:r>
                    </a:p>
                  </a:txBody>
                  <a:tcPr marL="54048" marR="54048" marT="54048" marB="54048"/>
                </a:tc>
              </a:tr>
              <a:tr h="775209">
                <a:tc>
                  <a:txBody>
                    <a:bodyPr/>
                    <a:lstStyle/>
                    <a:p>
                      <a:r>
                        <a:rPr lang="en-US" sz="1500"/>
                        <a:t>Blue</a:t>
                      </a:r>
                    </a:p>
                  </a:txBody>
                  <a:tcPr marL="54048" marR="54048" marT="54048" marB="54048"/>
                </a:tc>
                <a:tc>
                  <a:txBody>
                    <a:bodyPr/>
                    <a:lstStyle/>
                    <a:p>
                      <a:r>
                        <a:rPr lang="en-US" sz="1500"/>
                        <a:t>HeavensClouds</a:t>
                      </a:r>
                    </a:p>
                  </a:txBody>
                  <a:tcPr marL="54048" marR="54048" marT="54048" marB="54048"/>
                </a:tc>
                <a:tc>
                  <a:txBody>
                    <a:bodyPr/>
                    <a:lstStyle/>
                    <a:p>
                      <a:r>
                        <a:rPr lang="en-US" sz="1500"/>
                        <a:t>Villainy</a:t>
                      </a:r>
                    </a:p>
                  </a:txBody>
                  <a:tcPr marL="54048" marR="54048" marT="54048" marB="54048"/>
                </a:tc>
                <a:tc>
                  <a:txBody>
                    <a:bodyPr/>
                    <a:lstStyle/>
                    <a:p>
                      <a:r>
                        <a:rPr lang="en-US" sz="1500"/>
                        <a:t>VirtueFaith</a:t>
                      </a:r>
                    </a:p>
                    <a:p>
                      <a:r>
                        <a:rPr lang="en-US" sz="1500"/>
                        <a:t>Truth</a:t>
                      </a:r>
                    </a:p>
                  </a:txBody>
                  <a:tcPr marL="54048" marR="54048" marT="54048" marB="54048"/>
                </a:tc>
                <a:tc>
                  <a:txBody>
                    <a:bodyPr/>
                    <a:lstStyle/>
                    <a:p>
                      <a:r>
                        <a:rPr lang="en-US" sz="1500"/>
                        <a:t>FreedomPeace</a:t>
                      </a:r>
                    </a:p>
                  </a:txBody>
                  <a:tcPr marL="54048" marR="54048" marT="54048" marB="54048"/>
                </a:tc>
                <a:tc>
                  <a:txBody>
                    <a:bodyPr/>
                    <a:lstStyle/>
                    <a:p>
                      <a:r>
                        <a:rPr lang="en-US" sz="1500"/>
                        <a:t>Masculine</a:t>
                      </a:r>
                    </a:p>
                  </a:txBody>
                  <a:tcPr marL="54048" marR="54048" marT="54048" marB="54048"/>
                </a:tc>
              </a:tr>
              <a:tr h="997580">
                <a:tc>
                  <a:txBody>
                    <a:bodyPr/>
                    <a:lstStyle/>
                    <a:p>
                      <a:r>
                        <a:rPr lang="en-US" sz="1500"/>
                        <a:t>Green</a:t>
                      </a:r>
                    </a:p>
                  </a:txBody>
                  <a:tcPr marL="54048" marR="54048" marT="54048" marB="54048"/>
                </a:tc>
                <a:tc>
                  <a:txBody>
                    <a:bodyPr/>
                    <a:lstStyle/>
                    <a:p>
                      <a:r>
                        <a:rPr lang="en-US" sz="1500"/>
                        <a:t>MingDynasty</a:t>
                      </a:r>
                    </a:p>
                    <a:p>
                      <a:r>
                        <a:rPr lang="en-US" sz="1500"/>
                        <a:t>Heavens</a:t>
                      </a:r>
                    </a:p>
                  </a:txBody>
                  <a:tcPr marL="54048" marR="54048" marT="54048" marB="54048"/>
                </a:tc>
                <a:tc>
                  <a:txBody>
                    <a:bodyPr/>
                    <a:lstStyle/>
                    <a:p>
                      <a:r>
                        <a:rPr lang="en-US" sz="1500"/>
                        <a:t>FutureYouth</a:t>
                      </a:r>
                    </a:p>
                    <a:p>
                      <a:r>
                        <a:rPr lang="en-US" sz="1500"/>
                        <a:t>Energy</a:t>
                      </a:r>
                    </a:p>
                  </a:txBody>
                  <a:tcPr marL="54048" marR="54048" marT="54048" marB="54048"/>
                </a:tc>
                <a:tc>
                  <a:txBody>
                    <a:bodyPr/>
                    <a:lstStyle/>
                    <a:p>
                      <a:r>
                        <a:rPr lang="en-US" sz="1500"/>
                        <a:t>FertilityStrength</a:t>
                      </a:r>
                    </a:p>
                  </a:txBody>
                  <a:tcPr marL="54048" marR="54048" marT="54048" marB="54048"/>
                </a:tc>
                <a:tc>
                  <a:txBody>
                    <a:bodyPr/>
                    <a:lstStyle/>
                    <a:p>
                      <a:r>
                        <a:rPr lang="en-US" sz="1500"/>
                        <a:t>Criminality</a:t>
                      </a:r>
                    </a:p>
                  </a:txBody>
                  <a:tcPr marL="54048" marR="54048" marT="54048" marB="54048"/>
                </a:tc>
                <a:tc>
                  <a:txBody>
                    <a:bodyPr/>
                    <a:lstStyle/>
                    <a:p>
                      <a:r>
                        <a:rPr lang="en-US" sz="1500"/>
                        <a:t>SafetyGo</a:t>
                      </a:r>
                    </a:p>
                  </a:txBody>
                  <a:tcPr marL="54048" marR="54048" marT="54048" marB="54048"/>
                </a:tc>
              </a:tr>
              <a:tr h="997580">
                <a:tc>
                  <a:txBody>
                    <a:bodyPr/>
                    <a:lstStyle/>
                    <a:p>
                      <a:r>
                        <a:rPr lang="en-US" sz="1500"/>
                        <a:t>Yellow</a:t>
                      </a:r>
                    </a:p>
                  </a:txBody>
                  <a:tcPr marL="54048" marR="54048" marT="54048" marB="54048"/>
                </a:tc>
                <a:tc>
                  <a:txBody>
                    <a:bodyPr/>
                    <a:lstStyle/>
                    <a:p>
                      <a:r>
                        <a:rPr lang="en-US" sz="1500"/>
                        <a:t>BirthWealth</a:t>
                      </a:r>
                    </a:p>
                    <a:p>
                      <a:r>
                        <a:rPr lang="en-US" sz="1500"/>
                        <a:t>Power</a:t>
                      </a:r>
                    </a:p>
                  </a:txBody>
                  <a:tcPr marL="54048" marR="54048" marT="54048" marB="54048"/>
                </a:tc>
                <a:tc>
                  <a:txBody>
                    <a:bodyPr/>
                    <a:lstStyle/>
                    <a:p>
                      <a:r>
                        <a:rPr lang="en-US" sz="1500"/>
                        <a:t>GraceNobility</a:t>
                      </a:r>
                    </a:p>
                  </a:txBody>
                  <a:tcPr marL="54048" marR="54048" marT="54048" marB="54048"/>
                </a:tc>
                <a:tc>
                  <a:txBody>
                    <a:bodyPr/>
                    <a:lstStyle/>
                    <a:p>
                      <a:r>
                        <a:rPr lang="en-US" sz="1500"/>
                        <a:t>HappinessProsperity</a:t>
                      </a:r>
                    </a:p>
                  </a:txBody>
                  <a:tcPr marL="54048" marR="54048" marT="54048" marB="54048"/>
                </a:tc>
                <a:tc>
                  <a:txBody>
                    <a:bodyPr/>
                    <a:lstStyle/>
                    <a:p>
                      <a:r>
                        <a:rPr lang="en-US" sz="1500"/>
                        <a:t>Temporary</a:t>
                      </a:r>
                    </a:p>
                  </a:txBody>
                  <a:tcPr marL="54048" marR="54048" marT="54048" marB="54048"/>
                </a:tc>
                <a:tc>
                  <a:txBody>
                    <a:bodyPr/>
                    <a:lstStyle/>
                    <a:p>
                      <a:r>
                        <a:rPr lang="en-US" sz="1500"/>
                        <a:t>CowardiceTemporary</a:t>
                      </a:r>
                    </a:p>
                  </a:txBody>
                  <a:tcPr marL="54048" marR="54048" marT="54048" marB="54048"/>
                </a:tc>
              </a:tr>
              <a:tr h="552838">
                <a:tc>
                  <a:txBody>
                    <a:bodyPr/>
                    <a:lstStyle/>
                    <a:p>
                      <a:r>
                        <a:rPr lang="en-US" sz="1500"/>
                        <a:t>White</a:t>
                      </a:r>
                    </a:p>
                  </a:txBody>
                  <a:tcPr marL="54048" marR="54048" marT="54048" marB="54048"/>
                </a:tc>
                <a:tc>
                  <a:txBody>
                    <a:bodyPr/>
                    <a:lstStyle/>
                    <a:p>
                      <a:r>
                        <a:rPr lang="en-US" sz="1500"/>
                        <a:t>DeathPurity</a:t>
                      </a:r>
                    </a:p>
                  </a:txBody>
                  <a:tcPr marL="54048" marR="54048" marT="54048" marB="54048"/>
                </a:tc>
                <a:tc>
                  <a:txBody>
                    <a:bodyPr/>
                    <a:lstStyle/>
                    <a:p>
                      <a:r>
                        <a:rPr lang="en-US" sz="1500"/>
                        <a:t>Death</a:t>
                      </a:r>
                    </a:p>
                  </a:txBody>
                  <a:tcPr marL="54048" marR="54048" marT="54048" marB="54048"/>
                </a:tc>
                <a:tc>
                  <a:txBody>
                    <a:bodyPr/>
                    <a:lstStyle/>
                    <a:p>
                      <a:r>
                        <a:rPr lang="en-US" sz="1500"/>
                        <a:t>Joy</a:t>
                      </a:r>
                    </a:p>
                  </a:txBody>
                  <a:tcPr marL="54048" marR="54048" marT="54048" marB="54048"/>
                </a:tc>
                <a:tc>
                  <a:txBody>
                    <a:bodyPr/>
                    <a:lstStyle/>
                    <a:p>
                      <a:r>
                        <a:rPr lang="en-US" sz="1500"/>
                        <a:t>Neutrality</a:t>
                      </a:r>
                    </a:p>
                  </a:txBody>
                  <a:tcPr marL="54048" marR="54048" marT="54048" marB="54048"/>
                </a:tc>
                <a:tc>
                  <a:txBody>
                    <a:bodyPr/>
                    <a:lstStyle/>
                    <a:p>
                      <a:r>
                        <a:rPr lang="en-US" sz="1500" dirty="0"/>
                        <a:t>Purity</a:t>
                      </a:r>
                    </a:p>
                  </a:txBody>
                  <a:tcPr marL="54048" marR="54048" marT="54048" marB="54048"/>
                </a:tc>
              </a:tr>
            </a:tbl>
          </a:graphicData>
        </a:graphic>
      </p:graphicFrame>
      <p:pic>
        <p:nvPicPr>
          <p:cNvPr id="5121" name="Picture 1" descr="C:\VT\Spring2012\CS6604-Presentation\cross-culture.jpg"/>
          <p:cNvPicPr>
            <a:picLocks noChangeAspect="1" noChangeArrowheads="1"/>
          </p:cNvPicPr>
          <p:nvPr/>
        </p:nvPicPr>
        <p:blipFill>
          <a:blip r:embed="rId2"/>
          <a:srcRect/>
          <a:stretch>
            <a:fillRect/>
          </a:stretch>
        </p:blipFill>
        <p:spPr bwMode="auto">
          <a:xfrm>
            <a:off x="7086600" y="228600"/>
            <a:ext cx="1295400" cy="1295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Travel </a:t>
            </a:r>
            <a:r>
              <a:rPr lang="en-US" dirty="0" smtClean="0">
                <a:sym typeface="Wingdings" pitchFamily="2" charset="2"/>
              </a:rPr>
              <a:t>Website Navigation</a:t>
            </a:r>
            <a:endParaRPr lang="en-US" dirty="0"/>
          </a:p>
        </p:txBody>
      </p:sp>
      <p:pic>
        <p:nvPicPr>
          <p:cNvPr id="4098" name="Picture 2" descr="C:\VT\Spring2012\CS6604-Presentation\traveler.jpg"/>
          <p:cNvPicPr>
            <a:picLocks noChangeAspect="1" noChangeArrowheads="1"/>
          </p:cNvPicPr>
          <p:nvPr/>
        </p:nvPicPr>
        <p:blipFill>
          <a:blip r:embed="rId2"/>
          <a:srcRect/>
          <a:stretch>
            <a:fillRect/>
          </a:stretch>
        </p:blipFill>
        <p:spPr bwMode="auto">
          <a:xfrm>
            <a:off x="838200" y="2286000"/>
            <a:ext cx="2667000" cy="2915093"/>
          </a:xfrm>
          <a:prstGeom prst="rect">
            <a:avLst/>
          </a:prstGeom>
          <a:noFill/>
        </p:spPr>
      </p:pic>
      <p:pic>
        <p:nvPicPr>
          <p:cNvPr id="4099" name="Picture 3" descr="C:\VT\Spring2012\CS6604-Presentation\comuser.jpg"/>
          <p:cNvPicPr>
            <a:picLocks noChangeAspect="1" noChangeArrowheads="1"/>
          </p:cNvPicPr>
          <p:nvPr/>
        </p:nvPicPr>
        <p:blipFill>
          <a:blip r:embed="rId3"/>
          <a:srcRect/>
          <a:stretch>
            <a:fillRect/>
          </a:stretch>
        </p:blipFill>
        <p:spPr bwMode="auto">
          <a:xfrm>
            <a:off x="5334000" y="2209800"/>
            <a:ext cx="2895600" cy="2895600"/>
          </a:xfrm>
          <a:prstGeom prst="rect">
            <a:avLst/>
          </a:prstGeom>
          <a:noFill/>
        </p:spPr>
      </p:pic>
      <p:sp>
        <p:nvSpPr>
          <p:cNvPr id="6" name="Rectangle 5"/>
          <p:cNvSpPr/>
          <p:nvPr/>
        </p:nvSpPr>
        <p:spPr>
          <a:xfrm>
            <a:off x="4357037" y="3244334"/>
            <a:ext cx="591829" cy="553998"/>
          </a:xfrm>
          <a:prstGeom prst="rect">
            <a:avLst/>
          </a:prstGeom>
        </p:spPr>
        <p:txBody>
          <a:bodyPr wrap="none">
            <a:spAutoFit/>
          </a:bodyPr>
          <a:lstStyle/>
          <a:p>
            <a:r>
              <a:rPr lang="en-US" sz="3000" cap="small" dirty="0" smtClean="0">
                <a:solidFill>
                  <a:srgbClr val="464653"/>
                </a:solidFill>
                <a:ea typeface="+mj-ea"/>
                <a:cs typeface="+mj-cs"/>
                <a:sym typeface="Wingdings" pitchFamily="2" charset="2"/>
              </a:rPr>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Challenges</a:t>
            </a:r>
            <a:endParaRPr lang="en-US" dirty="0"/>
          </a:p>
        </p:txBody>
      </p:sp>
      <p:sp>
        <p:nvSpPr>
          <p:cNvPr id="3" name="Content Placeholder 2"/>
          <p:cNvSpPr>
            <a:spLocks noGrp="1"/>
          </p:cNvSpPr>
          <p:nvPr>
            <p:ph sz="quarter" idx="1"/>
          </p:nvPr>
        </p:nvSpPr>
        <p:spPr/>
        <p:txBody>
          <a:bodyPr/>
          <a:lstStyle/>
          <a:p>
            <a:r>
              <a:rPr lang="en-US" dirty="0" smtClean="0"/>
              <a:t>User-interface design – Not just appearance but based on cultural values</a:t>
            </a:r>
          </a:p>
          <a:p>
            <a:pPr lvl="1"/>
            <a:r>
              <a:rPr lang="en-US" dirty="0" smtClean="0"/>
              <a:t>Sacred colors </a:t>
            </a:r>
            <a:r>
              <a:rPr lang="en-US" dirty="0" smtClean="0"/>
              <a:t>in the </a:t>
            </a:r>
            <a:r>
              <a:rPr lang="en-US" dirty="0" smtClean="0"/>
              <a:t>Judeo-Christian West (e.g., red, blue, white, gold) are different </a:t>
            </a:r>
            <a:r>
              <a:rPr lang="en-US" dirty="0" smtClean="0"/>
              <a:t>from Buddhist </a:t>
            </a:r>
            <a:r>
              <a:rPr lang="en-US" dirty="0" smtClean="0"/>
              <a:t>saffron yellow or Islamic </a:t>
            </a:r>
            <a:r>
              <a:rPr lang="en-US" dirty="0" smtClean="0"/>
              <a:t>green</a:t>
            </a:r>
          </a:p>
          <a:p>
            <a:pPr lvl="1"/>
            <a:r>
              <a:rPr lang="en-US" dirty="0" smtClean="0"/>
              <a:t>Avoiding stereotyping of cultures</a:t>
            </a:r>
          </a:p>
          <a:p>
            <a:r>
              <a:rPr lang="en-US" dirty="0" smtClean="0"/>
              <a:t>Localized search results</a:t>
            </a:r>
          </a:p>
          <a:p>
            <a:pPr lvl="1"/>
            <a:r>
              <a:rPr lang="en-US" dirty="0" smtClean="0"/>
              <a:t>Relevance of search results based on local needs and changes</a:t>
            </a:r>
          </a:p>
          <a:p>
            <a:pPr lvl="0">
              <a:buClr>
                <a:srgbClr val="727CA3"/>
              </a:buClr>
            </a:pPr>
            <a:r>
              <a:rPr lang="en-US" dirty="0" smtClean="0">
                <a:solidFill>
                  <a:prstClr val="black"/>
                </a:solidFill>
              </a:rPr>
              <a:t>Back-end application design and content should be more or less the same </a:t>
            </a:r>
            <a:endParaRPr lang="en-US" dirty="0" smtClean="0">
              <a:solidFill>
                <a:prstClr val="black"/>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level Architecture of a typical Global Web Application</a:t>
            </a:r>
            <a:endParaRPr lang="en-US" dirty="0"/>
          </a:p>
        </p:txBody>
      </p:sp>
      <p:pic>
        <p:nvPicPr>
          <p:cNvPr id="1026" name="Picture 2" descr="C:\VT\Spring2012\CS6604-Presentation\intlzn.gif"/>
          <p:cNvPicPr>
            <a:picLocks noChangeAspect="1" noChangeArrowheads="1"/>
          </p:cNvPicPr>
          <p:nvPr/>
        </p:nvPicPr>
        <p:blipFill>
          <a:blip r:embed="rId2"/>
          <a:srcRect/>
          <a:stretch>
            <a:fillRect/>
          </a:stretch>
        </p:blipFill>
        <p:spPr bwMode="auto">
          <a:xfrm>
            <a:off x="1295400" y="2057400"/>
            <a:ext cx="5943600" cy="392619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Hofstede's</a:t>
            </a:r>
            <a:r>
              <a:rPr lang="en-US" dirty="0" smtClean="0"/>
              <a:t> Dimensions of Culture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Dutch cultural </a:t>
            </a:r>
            <a:r>
              <a:rPr lang="en-US" dirty="0" smtClean="0"/>
              <a:t>anthropologist, </a:t>
            </a:r>
            <a:r>
              <a:rPr lang="en-US" dirty="0" err="1" smtClean="0"/>
              <a:t>Geert</a:t>
            </a:r>
            <a:r>
              <a:rPr lang="en-US" dirty="0" smtClean="0"/>
              <a:t> </a:t>
            </a:r>
            <a:r>
              <a:rPr lang="en-US" dirty="0" err="1" smtClean="0"/>
              <a:t>Hofstede</a:t>
            </a:r>
            <a:r>
              <a:rPr lang="en-US" dirty="0" smtClean="0"/>
              <a:t> interviewed hundreds of IBM </a:t>
            </a:r>
            <a:r>
              <a:rPr lang="en-US" dirty="0" smtClean="0"/>
              <a:t>employees in </a:t>
            </a:r>
            <a:r>
              <a:rPr lang="en-US" dirty="0" smtClean="0"/>
              <a:t>53 countries during </a:t>
            </a:r>
            <a:r>
              <a:rPr lang="en-US" dirty="0" smtClean="0"/>
              <a:t>1978-83</a:t>
            </a:r>
            <a:endParaRPr lang="en-US" dirty="0" smtClean="0"/>
          </a:p>
          <a:p>
            <a:r>
              <a:rPr lang="en-US" dirty="0" smtClean="0"/>
              <a:t>Used statistical analysis techniques to find similarities and differences in cultures</a:t>
            </a:r>
          </a:p>
          <a:p>
            <a:r>
              <a:rPr lang="en-US" dirty="0" smtClean="0"/>
              <a:t>Identified five </a:t>
            </a:r>
            <a:r>
              <a:rPr lang="en-US" dirty="0" smtClean="0"/>
              <a:t>dimensions </a:t>
            </a:r>
            <a:r>
              <a:rPr lang="en-US" dirty="0" smtClean="0"/>
              <a:t>of culture – highlighting patterns of </a:t>
            </a:r>
            <a:r>
              <a:rPr lang="en-US" dirty="0" smtClean="0"/>
              <a:t>thinking, feeling, and acting</a:t>
            </a:r>
            <a:endParaRPr lang="en-US" dirty="0" smtClean="0"/>
          </a:p>
          <a:p>
            <a:pPr lvl="1"/>
            <a:r>
              <a:rPr lang="en-US" dirty="0" smtClean="0"/>
              <a:t>Power-distance</a:t>
            </a:r>
          </a:p>
          <a:p>
            <a:pPr lvl="1"/>
            <a:r>
              <a:rPr lang="en-US" dirty="0" smtClean="0"/>
              <a:t>Collectivism </a:t>
            </a:r>
            <a:r>
              <a:rPr lang="en-US" dirty="0" smtClean="0"/>
              <a:t>vs. </a:t>
            </a:r>
            <a:r>
              <a:rPr lang="en-US" dirty="0" smtClean="0"/>
              <a:t>individualism</a:t>
            </a:r>
          </a:p>
          <a:p>
            <a:pPr lvl="1"/>
            <a:r>
              <a:rPr lang="en-US" dirty="0" smtClean="0"/>
              <a:t>Femininity </a:t>
            </a:r>
            <a:r>
              <a:rPr lang="en-US" dirty="0" smtClean="0"/>
              <a:t>vs. </a:t>
            </a:r>
            <a:r>
              <a:rPr lang="en-US" dirty="0" smtClean="0"/>
              <a:t>masculinity</a:t>
            </a:r>
          </a:p>
          <a:p>
            <a:pPr lvl="1"/>
            <a:r>
              <a:rPr lang="en-US" dirty="0" smtClean="0"/>
              <a:t>Uncertainty avoidance</a:t>
            </a:r>
          </a:p>
          <a:p>
            <a:pPr lvl="1"/>
            <a:r>
              <a:rPr lang="en-US" dirty="0" smtClean="0"/>
              <a:t>Long- </a:t>
            </a:r>
            <a:r>
              <a:rPr lang="en-US" dirty="0" smtClean="0"/>
              <a:t>vs. short-term orientation</a:t>
            </a:r>
            <a:endParaRPr lang="en-US" dirty="0"/>
          </a:p>
        </p:txBody>
      </p:sp>
      <p:pic>
        <p:nvPicPr>
          <p:cNvPr id="26625" name="Picture 1" descr="C:\VT\Spring2012\CS6604-Presentation\cross-culture.jpg"/>
          <p:cNvPicPr>
            <a:picLocks noChangeAspect="1" noChangeArrowheads="1"/>
          </p:cNvPicPr>
          <p:nvPr/>
        </p:nvPicPr>
        <p:blipFill>
          <a:blip r:embed="rId2"/>
          <a:srcRect/>
          <a:stretch>
            <a:fillRect/>
          </a:stretch>
        </p:blipFill>
        <p:spPr bwMode="auto">
          <a:xfrm>
            <a:off x="6781800" y="4648200"/>
            <a:ext cx="1905000" cy="19050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4569</TotalTime>
  <Words>1145</Words>
  <Application>Microsoft Office PowerPoint</Application>
  <PresentationFormat>On-screen Show (4:3)</PresentationFormat>
  <Paragraphs>207</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Oriel</vt:lpstr>
      <vt:lpstr>Internationalization of  eTextbook material</vt:lpstr>
      <vt:lpstr>Agenda</vt:lpstr>
      <vt:lpstr> Cultural Dimensions and Global Web Design </vt:lpstr>
      <vt:lpstr>Culturability: The Merging of Culture and Usability</vt:lpstr>
      <vt:lpstr>Color-Culture chart</vt:lpstr>
      <vt:lpstr>Global Travel Website Navigation</vt:lpstr>
      <vt:lpstr>Technical Challenges</vt:lpstr>
      <vt:lpstr>High level Architecture of a typical Global Web Application</vt:lpstr>
      <vt:lpstr>Hofstede's Dimensions of Culture</vt:lpstr>
      <vt:lpstr>Power Distance</vt:lpstr>
      <vt:lpstr>Individualism vs. Collectivism</vt:lpstr>
      <vt:lpstr>            Power Distance and     Individualism Index </vt:lpstr>
      <vt:lpstr>Masculinity vs. Femininity</vt:lpstr>
      <vt:lpstr>Uncertainty Avoidance (UA)</vt:lpstr>
      <vt:lpstr>UA Comparison</vt:lpstr>
      <vt:lpstr>Long- vs. Short-Term Time Orientation</vt:lpstr>
      <vt:lpstr>Culture and Website Design elements Case Study</vt:lpstr>
      <vt:lpstr>Culture and Website Design elements Case Study</vt:lpstr>
      <vt:lpstr>Methodology </vt:lpstr>
      <vt:lpstr>Localized Iterative Design for Language Learning in Underdeveloped Regions: The PACE Framework Case Study</vt:lpstr>
      <vt:lpstr>Need for Localization of content</vt:lpstr>
      <vt:lpstr>Challenges</vt:lpstr>
      <vt:lpstr>PACE framework</vt:lpstr>
      <vt:lpstr>Adoption of new Teaching Framework</vt:lpstr>
      <vt:lpstr>PACE framework</vt:lpstr>
      <vt:lpstr>Conclusions from 2 User Studies of PACE Framework </vt:lpstr>
      <vt:lpstr>Design of International eTextbooks </vt:lpstr>
      <vt:lpstr>Design of International eTextbooks </vt:lpstr>
      <vt:lpstr>References</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Internationalization of eTextbook material</dc:title>
  <dc:creator>Suruchi</dc:creator>
  <cp:lastModifiedBy>Suruchi</cp:lastModifiedBy>
  <cp:revision>95</cp:revision>
  <dcterms:created xsi:type="dcterms:W3CDTF">2012-04-05T14:55:37Z</dcterms:created>
  <dcterms:modified xsi:type="dcterms:W3CDTF">2012-04-09T04:50:01Z</dcterms:modified>
</cp:coreProperties>
</file>