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72" r:id="rId2"/>
  </p:sldMasterIdLst>
  <p:notesMasterIdLst>
    <p:notesMasterId r:id="rId36"/>
  </p:notesMasterIdLst>
  <p:sldIdLst>
    <p:sldId id="256" r:id="rId3"/>
    <p:sldId id="308" r:id="rId4"/>
    <p:sldId id="371" r:id="rId5"/>
    <p:sldId id="336" r:id="rId6"/>
    <p:sldId id="325" r:id="rId7"/>
    <p:sldId id="323" r:id="rId8"/>
    <p:sldId id="337" r:id="rId9"/>
    <p:sldId id="365" r:id="rId10"/>
    <p:sldId id="338" r:id="rId11"/>
    <p:sldId id="366" r:id="rId12"/>
    <p:sldId id="367" r:id="rId13"/>
    <p:sldId id="368" r:id="rId14"/>
    <p:sldId id="369" r:id="rId15"/>
    <p:sldId id="370" r:id="rId16"/>
    <p:sldId id="374" r:id="rId17"/>
    <p:sldId id="352" r:id="rId18"/>
    <p:sldId id="335" r:id="rId19"/>
    <p:sldId id="329" r:id="rId20"/>
    <p:sldId id="330" r:id="rId21"/>
    <p:sldId id="328" r:id="rId22"/>
    <p:sldId id="331" r:id="rId23"/>
    <p:sldId id="348" r:id="rId24"/>
    <p:sldId id="332" r:id="rId25"/>
    <p:sldId id="364" r:id="rId26"/>
    <p:sldId id="346" r:id="rId27"/>
    <p:sldId id="345" r:id="rId28"/>
    <p:sldId id="375" r:id="rId29"/>
    <p:sldId id="376" r:id="rId30"/>
    <p:sldId id="341" r:id="rId31"/>
    <p:sldId id="359" r:id="rId32"/>
    <p:sldId id="372" r:id="rId33"/>
    <p:sldId id="324" r:id="rId34"/>
    <p:sldId id="326" r:id="rId35"/>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Calibri" pitchFamily="32" charset="0"/>
      <a:defRPr kern="1200">
        <a:solidFill>
          <a:schemeClr val="bg1"/>
        </a:solidFill>
        <a:latin typeface="Calibri" pitchFamily="32" charset="0"/>
        <a:ea typeface="+mn-ea"/>
        <a:cs typeface="Arial Unicode MS" charset="0"/>
      </a:defRPr>
    </a:lvl1pPr>
    <a:lvl2pPr marL="457200" algn="l" defTabSz="457200" rtl="0" fontAlgn="base">
      <a:spcBef>
        <a:spcPct val="0"/>
      </a:spcBef>
      <a:spcAft>
        <a:spcPct val="0"/>
      </a:spcAft>
      <a:buClr>
        <a:srgbClr val="000000"/>
      </a:buClr>
      <a:buSzPct val="100000"/>
      <a:buFont typeface="Calibri" pitchFamily="32" charset="0"/>
      <a:defRPr kern="1200">
        <a:solidFill>
          <a:schemeClr val="bg1"/>
        </a:solidFill>
        <a:latin typeface="Calibri" pitchFamily="32" charset="0"/>
        <a:ea typeface="+mn-ea"/>
        <a:cs typeface="Arial Unicode MS" charset="0"/>
      </a:defRPr>
    </a:lvl2pPr>
    <a:lvl3pPr marL="914400" algn="l" defTabSz="457200" rtl="0" fontAlgn="base">
      <a:spcBef>
        <a:spcPct val="0"/>
      </a:spcBef>
      <a:spcAft>
        <a:spcPct val="0"/>
      </a:spcAft>
      <a:buClr>
        <a:srgbClr val="000000"/>
      </a:buClr>
      <a:buSzPct val="100000"/>
      <a:buFont typeface="Calibri" pitchFamily="32" charset="0"/>
      <a:defRPr kern="1200">
        <a:solidFill>
          <a:schemeClr val="bg1"/>
        </a:solidFill>
        <a:latin typeface="Calibri" pitchFamily="32" charset="0"/>
        <a:ea typeface="+mn-ea"/>
        <a:cs typeface="Arial Unicode MS" charset="0"/>
      </a:defRPr>
    </a:lvl3pPr>
    <a:lvl4pPr marL="1371600" algn="l" defTabSz="457200" rtl="0" fontAlgn="base">
      <a:spcBef>
        <a:spcPct val="0"/>
      </a:spcBef>
      <a:spcAft>
        <a:spcPct val="0"/>
      </a:spcAft>
      <a:buClr>
        <a:srgbClr val="000000"/>
      </a:buClr>
      <a:buSzPct val="100000"/>
      <a:buFont typeface="Calibri" pitchFamily="32" charset="0"/>
      <a:defRPr kern="1200">
        <a:solidFill>
          <a:schemeClr val="bg1"/>
        </a:solidFill>
        <a:latin typeface="Calibri" pitchFamily="32" charset="0"/>
        <a:ea typeface="+mn-ea"/>
        <a:cs typeface="Arial Unicode MS" charset="0"/>
      </a:defRPr>
    </a:lvl4pPr>
    <a:lvl5pPr marL="1828800" algn="l" defTabSz="457200" rtl="0" fontAlgn="base">
      <a:spcBef>
        <a:spcPct val="0"/>
      </a:spcBef>
      <a:spcAft>
        <a:spcPct val="0"/>
      </a:spcAft>
      <a:buClr>
        <a:srgbClr val="000000"/>
      </a:buClr>
      <a:buSzPct val="100000"/>
      <a:buFont typeface="Calibri" pitchFamily="32" charset="0"/>
      <a:defRPr kern="1200">
        <a:solidFill>
          <a:schemeClr val="bg1"/>
        </a:solidFill>
        <a:latin typeface="Calibri" pitchFamily="32" charset="0"/>
        <a:ea typeface="+mn-ea"/>
        <a:cs typeface="Arial Unicode MS" charset="0"/>
      </a:defRPr>
    </a:lvl5pPr>
    <a:lvl6pPr marL="2286000" algn="l" defTabSz="914400" rtl="0" eaLnBrk="1" latinLnBrk="0" hangingPunct="1">
      <a:defRPr kern="1200">
        <a:solidFill>
          <a:schemeClr val="bg1"/>
        </a:solidFill>
        <a:latin typeface="Calibri" pitchFamily="32" charset="0"/>
        <a:ea typeface="+mn-ea"/>
        <a:cs typeface="Arial Unicode MS" charset="0"/>
      </a:defRPr>
    </a:lvl6pPr>
    <a:lvl7pPr marL="2743200" algn="l" defTabSz="914400" rtl="0" eaLnBrk="1" latinLnBrk="0" hangingPunct="1">
      <a:defRPr kern="1200">
        <a:solidFill>
          <a:schemeClr val="bg1"/>
        </a:solidFill>
        <a:latin typeface="Calibri" pitchFamily="32" charset="0"/>
        <a:ea typeface="+mn-ea"/>
        <a:cs typeface="Arial Unicode MS" charset="0"/>
      </a:defRPr>
    </a:lvl7pPr>
    <a:lvl8pPr marL="3200400" algn="l" defTabSz="914400" rtl="0" eaLnBrk="1" latinLnBrk="0" hangingPunct="1">
      <a:defRPr kern="1200">
        <a:solidFill>
          <a:schemeClr val="bg1"/>
        </a:solidFill>
        <a:latin typeface="Calibri" pitchFamily="32" charset="0"/>
        <a:ea typeface="+mn-ea"/>
        <a:cs typeface="Arial Unicode MS" charset="0"/>
      </a:defRPr>
    </a:lvl8pPr>
    <a:lvl9pPr marL="3657600" algn="l" defTabSz="914400" rtl="0" eaLnBrk="1" latinLnBrk="0" hangingPunct="1">
      <a:defRPr kern="1200">
        <a:solidFill>
          <a:schemeClr val="bg1"/>
        </a:solidFill>
        <a:latin typeface="Calibri" pitchFamily="32" charset="0"/>
        <a:ea typeface="+mn-ea"/>
        <a:cs typeface="Arial Unicode M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20000"/>
    <a:srgbClr val="3A1953"/>
    <a:srgbClr val="57257D"/>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353" autoAdjust="0"/>
  </p:normalViewPr>
  <p:slideViewPr>
    <p:cSldViewPr>
      <p:cViewPr>
        <p:scale>
          <a:sx n="70" d="100"/>
          <a:sy n="70" d="100"/>
        </p:scale>
        <p:origin x="-1224" y="15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315" name="Rectangle 2"/>
          <p:cNvSpPr>
            <a:spLocks noGrp="1" noRot="1" noChangeAspect="1" noChangeArrowheads="1"/>
          </p:cNvSpPr>
          <p:nvPr>
            <p:ph type="sldImg"/>
          </p:nvPr>
        </p:nvSpPr>
        <p:spPr bwMode="auto">
          <a:xfrm>
            <a:off x="1209675" y="695325"/>
            <a:ext cx="4433888" cy="342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1" name="Rectangle 3"/>
          <p:cNvSpPr>
            <a:spLocks noGrp="1" noChangeArrowheads="1"/>
          </p:cNvSpPr>
          <p:nvPr>
            <p:ph type="body"/>
          </p:nvPr>
        </p:nvSpPr>
        <p:spPr bwMode="auto">
          <a:xfrm>
            <a:off x="685800" y="4343400"/>
            <a:ext cx="5483225" cy="411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smtClean="0"/>
          </a:p>
        </p:txBody>
      </p:sp>
      <p:sp>
        <p:nvSpPr>
          <p:cNvPr id="2052" name="Rectangle 4"/>
          <p:cNvSpPr>
            <a:spLocks noGrp="1" noChangeArrowheads="1"/>
          </p:cNvSpPr>
          <p:nvPr>
            <p:ph type="hdr"/>
          </p:nvPr>
        </p:nvSpPr>
        <p:spPr bwMode="auto">
          <a:xfrm>
            <a:off x="0" y="0"/>
            <a:ext cx="2973388"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pPr>
              <a:defRPr/>
            </a:pPr>
            <a:endParaRPr lang="en-GB"/>
          </a:p>
        </p:txBody>
      </p:sp>
      <p:sp>
        <p:nvSpPr>
          <p:cNvPr id="2053" name="Rectangle 5"/>
          <p:cNvSpPr>
            <a:spLocks noGrp="1" noChangeArrowheads="1"/>
          </p:cNvSpPr>
          <p:nvPr>
            <p:ph type="dt"/>
          </p:nvPr>
        </p:nvSpPr>
        <p:spPr bwMode="auto">
          <a:xfrm>
            <a:off x="3881438" y="0"/>
            <a:ext cx="2973387"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pPr>
              <a:defRPr/>
            </a:pPr>
            <a:endParaRPr lang="en-GB"/>
          </a:p>
        </p:txBody>
      </p:sp>
      <p:sp>
        <p:nvSpPr>
          <p:cNvPr id="2054" name="Rectangle 6"/>
          <p:cNvSpPr>
            <a:spLocks noGrp="1" noChangeArrowheads="1"/>
          </p:cNvSpPr>
          <p:nvPr>
            <p:ph type="ftr"/>
          </p:nvPr>
        </p:nvSpPr>
        <p:spPr bwMode="auto">
          <a:xfrm>
            <a:off x="0" y="8686800"/>
            <a:ext cx="2973388"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pPr>
              <a:defRPr/>
            </a:pPr>
            <a:endParaRPr lang="en-GB"/>
          </a:p>
        </p:txBody>
      </p:sp>
      <p:sp>
        <p:nvSpPr>
          <p:cNvPr id="2055" name="Rectangle 7"/>
          <p:cNvSpPr>
            <a:spLocks noGrp="1" noChangeArrowheads="1"/>
          </p:cNvSpPr>
          <p:nvPr>
            <p:ph type="sldNum"/>
          </p:nvPr>
        </p:nvSpPr>
        <p:spPr bwMode="auto">
          <a:xfrm>
            <a:off x="3881438" y="8686800"/>
            <a:ext cx="2973387"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pPr>
              <a:defRPr/>
            </a:pPr>
            <a:fld id="{702ECC90-350A-40A9-ADBC-C2F4C84B0C8C}" type="slidenum">
              <a:rPr lang="en-GB"/>
              <a:pPr>
                <a:defRPr/>
              </a:pPr>
              <a:t>‹#›</a:t>
            </a:fld>
            <a:endParaRPr lang="en-GB"/>
          </a:p>
        </p:txBody>
      </p:sp>
    </p:spTree>
    <p:extLst>
      <p:ext uri="{BB962C8B-B14F-4D97-AF65-F5344CB8AC3E}">
        <p14:creationId xmlns:p14="http://schemas.microsoft.com/office/powerpoint/2010/main" val="157725642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fld id="{EAE1B406-A91F-4BAB-A17E-488C03F7A4D1}" type="slidenum">
              <a:rPr lang="en-GB" smtClean="0">
                <a:solidFill>
                  <a:srgbClr val="000000"/>
                </a:solidFill>
                <a:latin typeface="Times New Roman" pitchFamily="16" charset="0"/>
              </a:rPr>
              <a:pPr eaLnBrk="1" hangingPunct="1"/>
              <a:t>1</a:t>
            </a:fld>
            <a:endParaRPr lang="en-GB" smtClean="0">
              <a:solidFill>
                <a:srgbClr val="000000"/>
              </a:solidFill>
              <a:latin typeface="Times New Roman" pitchFamily="16" charset="0"/>
            </a:endParaRPr>
          </a:p>
        </p:txBody>
      </p:sp>
      <p:sp>
        <p:nvSpPr>
          <p:cNvPr id="14339"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Calibri" pitchFamily="32" charset="0"/>
                <a:cs typeface="Arial Unicode MS" charset="0"/>
              </a:defRPr>
            </a:lvl1pPr>
            <a:lvl2pPr marL="742950" indent="-285750" eaLnBrk="0" hangingPunct="0">
              <a:defRPr>
                <a:solidFill>
                  <a:schemeClr val="bg1"/>
                </a:solidFill>
                <a:latin typeface="Calibri" pitchFamily="32" charset="0"/>
                <a:cs typeface="Arial Unicode MS" charset="0"/>
              </a:defRPr>
            </a:lvl2pPr>
            <a:lvl3pPr marL="1143000" indent="-228600" eaLnBrk="0" hangingPunct="0">
              <a:defRPr>
                <a:solidFill>
                  <a:schemeClr val="bg1"/>
                </a:solidFill>
                <a:latin typeface="Calibri" pitchFamily="32" charset="0"/>
                <a:cs typeface="Arial Unicode MS" charset="0"/>
              </a:defRPr>
            </a:lvl3pPr>
            <a:lvl4pPr marL="1600200" indent="-228600" eaLnBrk="0" hangingPunct="0">
              <a:defRPr>
                <a:solidFill>
                  <a:schemeClr val="bg1"/>
                </a:solidFill>
                <a:latin typeface="Calibri" pitchFamily="32" charset="0"/>
                <a:cs typeface="Arial Unicode MS" charset="0"/>
              </a:defRPr>
            </a:lvl4pPr>
            <a:lvl5pPr marL="2057400" indent="-228600" eaLnBrk="0" hangingPunct="0">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defRPr>
                <a:solidFill>
                  <a:schemeClr val="bg1"/>
                </a:solidFill>
                <a:latin typeface="Calibri" pitchFamily="32" charset="0"/>
                <a:cs typeface="Arial Unicode MS" charset="0"/>
              </a:defRPr>
            </a:lvl9pPr>
          </a:lstStyle>
          <a:p>
            <a:pPr eaLnBrk="1" hangingPunct="1"/>
            <a:endParaRPr lang="en-US"/>
          </a:p>
        </p:txBody>
      </p:sp>
      <p:sp>
        <p:nvSpPr>
          <p:cNvPr id="14340"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sz="1200" b="1" i="0" kern="1200" dirty="0" smtClean="0">
                <a:solidFill>
                  <a:srgbClr val="000000"/>
                </a:solidFill>
                <a:effectLst/>
                <a:latin typeface="Times New Roman" pitchFamily="16" charset="0"/>
                <a:ea typeface="+mn-ea"/>
                <a:cs typeface="+mn-cs"/>
              </a:rPr>
              <a:t>Most people of college age and older are visual, while most college teaching is verbal</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b="0" i="0" kern="1200" dirty="0" smtClean="0">
                <a:solidFill>
                  <a:srgbClr val="000000"/>
                </a:solidFill>
                <a:effectLst/>
                <a:latin typeface="Times New Roman" pitchFamily="16" charset="0"/>
                <a:ea typeface="+mn-ea"/>
                <a:cs typeface="+mn-cs"/>
              </a:rPr>
              <a:t>In most college classes very little visual information is presented: students mainly listen to lectures and read material written on chalkboards and in textbooks and hand-outs. Unfortunately, most people are visual learners, which means that most students do not get nearly as much as they would if more visual presentation were used in class. Good learners are capable of processing information presented either visually or verbally.</a:t>
            </a:r>
          </a:p>
          <a:p>
            <a:endParaRPr lang="en-GB" sz="1200" b="1" i="0" kern="1200" dirty="0" smtClean="0">
              <a:solidFill>
                <a:srgbClr val="000000"/>
              </a:solidFill>
              <a:effectLst/>
              <a:latin typeface="Times New Roman" pitchFamily="16" charset="0"/>
              <a:ea typeface="+mn-ea"/>
              <a:cs typeface="+mn-cs"/>
            </a:endParaRPr>
          </a:p>
          <a:p>
            <a:r>
              <a:rPr lang="en-GB" sz="1200" b="1" i="0" kern="1200" dirty="0" smtClean="0">
                <a:solidFill>
                  <a:srgbClr val="000000"/>
                </a:solidFill>
                <a:effectLst/>
                <a:latin typeface="Times New Roman" pitchFamily="16" charset="0"/>
                <a:ea typeface="+mn-ea"/>
                <a:cs typeface="+mn-cs"/>
              </a:rPr>
              <a:t>VISUAL AND VERBAL LEARNERS</a:t>
            </a:r>
            <a:endParaRPr lang="en-GB" sz="1200" b="0" i="0" kern="1200" dirty="0" smtClean="0">
              <a:solidFill>
                <a:srgbClr val="000000"/>
              </a:solidFill>
              <a:effectLst/>
              <a:latin typeface="Times New Roman" pitchFamily="16" charset="0"/>
              <a:ea typeface="+mn-ea"/>
              <a:cs typeface="+mn-cs"/>
            </a:endParaRPr>
          </a:p>
          <a:p>
            <a:r>
              <a:rPr lang="en-GB" sz="1200" b="0" i="0" kern="1200" dirty="0" smtClean="0">
                <a:solidFill>
                  <a:srgbClr val="000000"/>
                </a:solidFill>
                <a:effectLst/>
                <a:latin typeface="Times New Roman" pitchFamily="16" charset="0"/>
                <a:ea typeface="+mn-ea"/>
                <a:cs typeface="+mn-cs"/>
              </a:rPr>
              <a:t>Visual learners remember best what they see--pictures, diagrams, flow charts, time lines, films, and demonstrations. Verbal learners get more out of words--written and spoken explanations. Everyone learns more when information is presented both visually and verbally.</a:t>
            </a:r>
          </a:p>
          <a:p>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12</a:t>
            </a:fld>
            <a:endParaRPr lang="en-GB"/>
          </a:p>
        </p:txBody>
      </p:sp>
    </p:spTree>
    <p:extLst>
      <p:ext uri="{BB962C8B-B14F-4D97-AF65-F5344CB8AC3E}">
        <p14:creationId xmlns:p14="http://schemas.microsoft.com/office/powerpoint/2010/main" val="3755386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sz="1200" b="1" i="0" kern="1200" dirty="0" smtClean="0">
                <a:solidFill>
                  <a:srgbClr val="000000"/>
                </a:solidFill>
                <a:effectLst/>
                <a:latin typeface="Times New Roman" pitchFamily="16" charset="0"/>
                <a:ea typeface="+mn-ea"/>
                <a:cs typeface="+mn-cs"/>
              </a:rPr>
              <a:t>SEQUENTIAL AND GLOBAL LEARNERS</a:t>
            </a:r>
            <a:endParaRPr lang="en-GB" sz="1200" b="0" i="0" kern="1200" dirty="0" smtClean="0">
              <a:solidFill>
                <a:srgbClr val="000000"/>
              </a:solidFill>
              <a:effectLst/>
              <a:latin typeface="Times New Roman" pitchFamily="16" charset="0"/>
              <a:ea typeface="+mn-ea"/>
              <a:cs typeface="+mn-cs"/>
            </a:endParaRPr>
          </a:p>
          <a:p>
            <a:r>
              <a:rPr lang="en-GB" sz="1200" b="0" i="0" kern="1200" dirty="0" smtClean="0">
                <a:solidFill>
                  <a:srgbClr val="000000"/>
                </a:solidFill>
                <a:effectLst/>
                <a:latin typeface="Times New Roman" pitchFamily="16" charset="0"/>
                <a:ea typeface="+mn-ea"/>
                <a:cs typeface="+mn-cs"/>
              </a:rPr>
              <a:t>Sequential learners tend to gain understanding in linear steps, with each step following logically from the previous one. Global learners tend to learn in large jumps, absorbing material almost randomly without seeing connections, and then suddenly "getting it."</a:t>
            </a:r>
          </a:p>
          <a:p>
            <a:r>
              <a:rPr lang="en-GB" sz="1200" b="0" i="0" kern="1200" dirty="0" smtClean="0">
                <a:solidFill>
                  <a:srgbClr val="000000"/>
                </a:solidFill>
                <a:effectLst/>
                <a:latin typeface="Times New Roman" pitchFamily="16" charset="0"/>
                <a:ea typeface="+mn-ea"/>
                <a:cs typeface="+mn-cs"/>
              </a:rPr>
              <a:t>Sequential learners tend to follow logical stepwise paths in finding solutions; global learners may be able to solve complex problems quickly or put things together in novel ways once they have grasped the big picture, but they may have difficulty explaining how they did it.</a:t>
            </a:r>
          </a:p>
          <a:p>
            <a:r>
              <a:rPr lang="en-GB" dirty="0" smtClean="0"/>
              <a:t/>
            </a:r>
            <a:br>
              <a:rPr lang="en-GB" dirty="0" smtClean="0"/>
            </a:br>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13</a:t>
            </a:fld>
            <a:endParaRPr lang="en-GB"/>
          </a:p>
        </p:txBody>
      </p:sp>
    </p:spTree>
    <p:extLst>
      <p:ext uri="{BB962C8B-B14F-4D97-AF65-F5344CB8AC3E}">
        <p14:creationId xmlns:p14="http://schemas.microsoft.com/office/powerpoint/2010/main" val="3755386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dirty="0" smtClean="0"/>
              <a:t>Inductive and Deductive Learners</a:t>
            </a:r>
          </a:p>
          <a:p>
            <a:r>
              <a:rPr lang="en-GB" dirty="0" smtClean="0"/>
              <a:t>Induction is a reasoning progression that proceeds from particulars (observations, measurements, data) to</a:t>
            </a:r>
          </a:p>
          <a:p>
            <a:r>
              <a:rPr lang="en-GB" dirty="0" smtClean="0"/>
              <a:t>generalities (governing rules, laws, theories).  Deduction  proceeds in the opposite direction. In induction one infers principles; in deduction one deduces consequences</a:t>
            </a:r>
          </a:p>
          <a:p>
            <a:r>
              <a:rPr lang="en-US" dirty="0" smtClean="0"/>
              <a:t>--------------</a:t>
            </a:r>
          </a:p>
          <a:p>
            <a:r>
              <a:rPr lang="en-GB" dirty="0" smtClean="0"/>
              <a:t>Most of what we learn on our own (as opposed to in class) originates in a real situation or problem that needs to be</a:t>
            </a:r>
          </a:p>
          <a:p>
            <a:r>
              <a:rPr lang="en-GB" dirty="0" smtClean="0"/>
              <a:t>addressed and solved, not in a general principle; deduction may be part of the solution process but it is never the</a:t>
            </a:r>
          </a:p>
          <a:p>
            <a:r>
              <a:rPr lang="en-GB" dirty="0" smtClean="0"/>
              <a:t>entire process.</a:t>
            </a:r>
            <a:endParaRPr lang="en-US" dirty="0" smtClean="0"/>
          </a:p>
          <a:p>
            <a:r>
              <a:rPr lang="en-GB" dirty="0" smtClean="0"/>
              <a:t>On the other hand, deduction is the natural human teaching style,  at least for technical subjects at the college level. </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b="1" dirty="0" smtClean="0"/>
              <a:t>Much research supports the notion that the inductive  teaching approach promotes effective learning. </a:t>
            </a:r>
          </a:p>
          <a:p>
            <a:endParaRPr lang="en-GB" dirty="0" smtClean="0"/>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b="1" dirty="0" smtClean="0"/>
              <a:t>Therefore this dimension is omitted from the model.</a:t>
            </a:r>
            <a:endParaRPr lang="en-US" sz="1200" b="1" dirty="0" smtClean="0"/>
          </a:p>
          <a:p>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14</a:t>
            </a:fld>
            <a:endParaRPr lang="en-GB"/>
          </a:p>
        </p:txBody>
      </p:sp>
    </p:spTree>
    <p:extLst>
      <p:ext uri="{BB962C8B-B14F-4D97-AF65-F5344CB8AC3E}">
        <p14:creationId xmlns:p14="http://schemas.microsoft.com/office/powerpoint/2010/main" val="3755386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dirty="0" smtClean="0"/>
              <a:t>Inductive and Deductive Learners</a:t>
            </a:r>
          </a:p>
          <a:p>
            <a:r>
              <a:rPr lang="en-GB" dirty="0" smtClean="0"/>
              <a:t>Induction is a reasoning progression that proceeds from particulars (observations, measurements, data) to</a:t>
            </a:r>
          </a:p>
          <a:p>
            <a:r>
              <a:rPr lang="en-GB" dirty="0" smtClean="0"/>
              <a:t>generalities (governing rules, laws, theories).  Deduction  proceeds in the opposite direction. In induction one infers principles; in deduction one deduces consequences</a:t>
            </a:r>
          </a:p>
          <a:p>
            <a:r>
              <a:rPr lang="en-US" dirty="0" smtClean="0"/>
              <a:t>--------------</a:t>
            </a:r>
          </a:p>
          <a:p>
            <a:r>
              <a:rPr lang="en-GB" dirty="0" smtClean="0"/>
              <a:t>Most of what we learn on our own (as opposed to in class) originates in a real situation or problem that needs to be</a:t>
            </a:r>
          </a:p>
          <a:p>
            <a:r>
              <a:rPr lang="en-GB" dirty="0" smtClean="0"/>
              <a:t>addressed and solved, not in a general principle; deduction may be part of the solution process but it is never the</a:t>
            </a:r>
          </a:p>
          <a:p>
            <a:r>
              <a:rPr lang="en-GB" dirty="0" smtClean="0"/>
              <a:t>entire process.</a:t>
            </a:r>
            <a:endParaRPr lang="en-US" dirty="0" smtClean="0"/>
          </a:p>
          <a:p>
            <a:r>
              <a:rPr lang="en-GB" dirty="0" smtClean="0"/>
              <a:t>On the other hand, deduction is the natural human teaching style,  at least for technical subjects at the college level. </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b="1" dirty="0" smtClean="0"/>
              <a:t>Much research supports the notion that the inductive  teaching approach promotes effective learning. </a:t>
            </a:r>
          </a:p>
          <a:p>
            <a:endParaRPr lang="en-GB" dirty="0" smtClean="0"/>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b="1" dirty="0" smtClean="0"/>
              <a:t>Therefore this dimension is omitted from the model.</a:t>
            </a:r>
            <a:endParaRPr lang="en-US" sz="1200" b="1" dirty="0" smtClean="0"/>
          </a:p>
          <a:p>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15</a:t>
            </a:fld>
            <a:endParaRPr lang="en-GB"/>
          </a:p>
        </p:txBody>
      </p:sp>
    </p:spTree>
    <p:extLst>
      <p:ext uri="{BB962C8B-B14F-4D97-AF65-F5344CB8AC3E}">
        <p14:creationId xmlns:p14="http://schemas.microsoft.com/office/powerpoint/2010/main" val="3755386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US" dirty="0" smtClean="0"/>
              <a:t>From Felder</a:t>
            </a:r>
            <a:r>
              <a:rPr lang="en-US" baseline="0" dirty="0" smtClean="0"/>
              <a:t> et al., 1988</a:t>
            </a:r>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16</a:t>
            </a:fld>
            <a:endParaRPr lang="en-GB"/>
          </a:p>
        </p:txBody>
      </p:sp>
    </p:spTree>
    <p:extLst>
      <p:ext uri="{BB962C8B-B14F-4D97-AF65-F5344CB8AC3E}">
        <p14:creationId xmlns:p14="http://schemas.microsoft.com/office/powerpoint/2010/main" val="955651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smtClean="0"/>
              <a:t>In 1994, Susan Rundle and Rita Dunn began the development of a new learning-style identification system. It</a:t>
            </a:r>
            <a:r>
              <a:rPr lang="en-GB" baseline="0" dirty="0" smtClean="0"/>
              <a:t> is designed</a:t>
            </a:r>
            <a:r>
              <a:rPr lang="en-GB" dirty="0" smtClean="0"/>
              <a:t> for post-secondary adults in business and higher education. </a:t>
            </a:r>
          </a:p>
          <a:p>
            <a:pPr marL="171450" indent="-171450">
              <a:buFont typeface="Arial" pitchFamily="34" charset="0"/>
              <a:buChar char="•"/>
            </a:pPr>
            <a:r>
              <a:rPr lang="en-GB" dirty="0" smtClean="0"/>
              <a:t>It</a:t>
            </a:r>
            <a:r>
              <a:rPr lang="en-GB" baseline="0" dirty="0" smtClean="0"/>
              <a:t> is called </a:t>
            </a:r>
            <a:r>
              <a:rPr lang="en-GB" dirty="0" smtClean="0"/>
              <a:t>  Building Excellence Survey </a:t>
            </a:r>
          </a:p>
          <a:p>
            <a:pPr marL="171450" indent="-171450">
              <a:buFont typeface="Arial" pitchFamily="34" charset="0"/>
              <a:buChar char="•"/>
            </a:pPr>
            <a:r>
              <a:rPr lang="en-GB" dirty="0" smtClean="0"/>
              <a:t>BE is a web-based online assessment that identifies a combination of twenty-six elements that may affect, positively or negatively, how well each individual achieves and performs in learning environments.</a:t>
            </a:r>
          </a:p>
          <a:p>
            <a:pPr marL="171450" indent="-171450">
              <a:buFont typeface="Arial" pitchFamily="34" charset="0"/>
              <a:buChar char="•"/>
            </a:pPr>
            <a:r>
              <a:rPr lang="en-US" dirty="0" smtClean="0"/>
              <a:t>the survey costs 5$ per person,</a:t>
            </a:r>
            <a:r>
              <a:rPr lang="en-US" baseline="0" dirty="0" smtClean="0"/>
              <a:t> available in 4 languages</a:t>
            </a:r>
          </a:p>
          <a:p>
            <a:pPr marL="171450" indent="-171450">
              <a:buFont typeface="Arial" pitchFamily="34" charset="0"/>
              <a:buChar char="•"/>
            </a:pPr>
            <a:r>
              <a:rPr lang="en-GB" dirty="0" smtClean="0"/>
              <a:t>It takes 20-25 </a:t>
            </a:r>
            <a:r>
              <a:rPr lang="en-GB" dirty="0" err="1" smtClean="0"/>
              <a:t>mins</a:t>
            </a:r>
            <a:r>
              <a:rPr lang="en-GB" dirty="0" smtClean="0"/>
              <a:t> to complete the survey.</a:t>
            </a:r>
            <a:r>
              <a:rPr lang="en-GB" baseline="0" dirty="0" smtClean="0"/>
              <a:t> And </a:t>
            </a:r>
            <a:r>
              <a:rPr lang="en-GB" dirty="0" smtClean="0"/>
              <a:t>Scoring is automatic.</a:t>
            </a:r>
          </a:p>
          <a:p>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17</a:t>
            </a:fld>
            <a:endParaRPr lang="en-GB"/>
          </a:p>
        </p:txBody>
      </p:sp>
    </p:spTree>
    <p:extLst>
      <p:ext uri="{BB962C8B-B14F-4D97-AF65-F5344CB8AC3E}">
        <p14:creationId xmlns:p14="http://schemas.microsoft.com/office/powerpoint/2010/main" val="1259696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1" dirty="0" smtClean="0"/>
              <a:t>Those</a:t>
            </a:r>
            <a:r>
              <a:rPr lang="en-US" b="1" baseline="0" dirty="0" smtClean="0"/>
              <a:t> are the</a:t>
            </a:r>
            <a:r>
              <a:rPr lang="en-US" b="1" dirty="0" smtClean="0"/>
              <a:t> 26 elements.</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1" dirty="0" smtClean="0"/>
              <a:t> are classified into 6</a:t>
            </a:r>
            <a:r>
              <a:rPr lang="en-US" b="1" baseline="0" dirty="0" smtClean="0"/>
              <a:t> categories, having different colors in this graph: Perceptual, Environmental, Emotional, Psychological, Physiological and sociological.</a:t>
            </a:r>
            <a:endParaRPr lang="en-US" b="1" dirty="0" smtClean="0"/>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1" dirty="0" smtClean="0"/>
              <a:t>Intake</a:t>
            </a:r>
            <a:r>
              <a:rPr lang="en-US" dirty="0" smtClean="0"/>
              <a:t>: </a:t>
            </a:r>
            <a:r>
              <a:rPr lang="en-US" sz="1200" dirty="0" smtClean="0">
                <a:solidFill>
                  <a:srgbClr val="FFFFFF"/>
                </a:solidFill>
                <a:latin typeface="Arial" charset="0"/>
              </a:rPr>
              <a:t>Do you focus best when you snack while you study or after you are finished?</a:t>
            </a:r>
          </a:p>
          <a:p>
            <a:pPr algn="l">
              <a:spcBef>
                <a:spcPct val="75000"/>
              </a:spcBef>
              <a:spcAft>
                <a:spcPct val="25000"/>
              </a:spcAft>
              <a:buClr>
                <a:srgbClr val="FFFBFD"/>
              </a:buClr>
              <a:buSzPct val="70000"/>
              <a:buFont typeface="Monotype Sorts" charset="2"/>
              <a:buNone/>
            </a:pPr>
            <a:r>
              <a:rPr lang="en-US" b="1" dirty="0" smtClean="0"/>
              <a:t>Time of the Day</a:t>
            </a:r>
            <a:r>
              <a:rPr lang="en-US" dirty="0" smtClean="0"/>
              <a:t>:</a:t>
            </a:r>
            <a:r>
              <a:rPr lang="en-US" baseline="0" dirty="0" smtClean="0"/>
              <a:t> </a:t>
            </a:r>
            <a:r>
              <a:rPr lang="en-US" sz="1200" dirty="0" smtClean="0">
                <a:solidFill>
                  <a:srgbClr val="FFFFFF"/>
                </a:solidFill>
                <a:latin typeface="Arial" charset="0"/>
              </a:rPr>
              <a:t>At what time of the day are you most effective and efficient:</a:t>
            </a:r>
          </a:p>
          <a:p>
            <a:pPr algn="l">
              <a:spcBef>
                <a:spcPct val="60000"/>
              </a:spcBef>
              <a:buClr>
                <a:srgbClr val="FFFBFD"/>
              </a:buClr>
              <a:buSzPct val="70000"/>
              <a:buFont typeface="Monotype Sorts" charset="2"/>
              <a:buNone/>
            </a:pPr>
            <a:r>
              <a:rPr lang="en-US" sz="1200" dirty="0" smtClean="0">
                <a:solidFill>
                  <a:srgbClr val="FFFFFF"/>
                </a:solidFill>
                <a:latin typeface="Arial" charset="0"/>
              </a:rPr>
              <a:t>Early Morning?</a:t>
            </a:r>
          </a:p>
          <a:p>
            <a:pPr algn="l">
              <a:spcBef>
                <a:spcPct val="60000"/>
              </a:spcBef>
              <a:buClr>
                <a:srgbClr val="FFFBFD"/>
              </a:buClr>
              <a:buSzPct val="70000"/>
              <a:buFont typeface="Monotype Sorts" charset="2"/>
              <a:buNone/>
            </a:pPr>
            <a:r>
              <a:rPr lang="en-US" sz="1200" dirty="0" smtClean="0">
                <a:solidFill>
                  <a:srgbClr val="FFFFFF"/>
                </a:solidFill>
                <a:latin typeface="Arial" charset="0"/>
              </a:rPr>
              <a:t>Late Morning/Early Afternoon?</a:t>
            </a:r>
            <a:br>
              <a:rPr lang="en-US" sz="1200" dirty="0" smtClean="0">
                <a:solidFill>
                  <a:srgbClr val="FFFFFF"/>
                </a:solidFill>
                <a:latin typeface="Arial" charset="0"/>
              </a:rPr>
            </a:br>
            <a:r>
              <a:rPr lang="en-US" sz="1200" dirty="0" smtClean="0">
                <a:solidFill>
                  <a:srgbClr val="FFFFFF"/>
                </a:solidFill>
                <a:latin typeface="Arial" charset="0"/>
              </a:rPr>
              <a:t>Late Afternoon? </a:t>
            </a:r>
          </a:p>
          <a:p>
            <a:pPr algn="l">
              <a:spcBef>
                <a:spcPct val="60000"/>
              </a:spcBef>
              <a:buClr>
                <a:srgbClr val="FFFBFD"/>
              </a:buClr>
              <a:buSzPct val="70000"/>
              <a:buFont typeface="Monotype Sorts" charset="2"/>
              <a:buNone/>
            </a:pPr>
            <a:r>
              <a:rPr lang="en-US" sz="1200" dirty="0" smtClean="0">
                <a:solidFill>
                  <a:srgbClr val="FFFFFF"/>
                </a:solidFill>
                <a:latin typeface="Arial" charset="0"/>
              </a:rPr>
              <a:t>Evening? </a:t>
            </a:r>
          </a:p>
          <a:p>
            <a:pPr algn="l">
              <a:spcBef>
                <a:spcPct val="60000"/>
              </a:spcBef>
              <a:buClr>
                <a:srgbClr val="FFFBFD"/>
              </a:buClr>
              <a:buSzPct val="70000"/>
              <a:buFont typeface="Monotype Sorts" charset="2"/>
              <a:buNone/>
            </a:pPr>
            <a:r>
              <a:rPr lang="en-US" sz="1200" b="1" dirty="0" smtClean="0">
                <a:solidFill>
                  <a:srgbClr val="FFFFFF"/>
                </a:solidFill>
                <a:latin typeface="Arial" charset="0"/>
              </a:rPr>
              <a:t>Mobility</a:t>
            </a:r>
            <a:r>
              <a:rPr lang="en-US" sz="1200" dirty="0" smtClean="0">
                <a:solidFill>
                  <a:srgbClr val="FFFFFF"/>
                </a:solidFill>
                <a:latin typeface="Arial" charset="0"/>
              </a:rPr>
              <a:t>: When you stay in one place for too long, do you become restless?</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smtClean="0"/>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1" dirty="0" smtClean="0"/>
              <a:t>Sound</a:t>
            </a:r>
            <a:r>
              <a:rPr lang="en-US" dirty="0" smtClean="0"/>
              <a:t>: </a:t>
            </a:r>
            <a:r>
              <a:rPr lang="en-US" sz="1200" dirty="0" smtClean="0">
                <a:solidFill>
                  <a:srgbClr val="FFFF66"/>
                </a:solidFill>
                <a:latin typeface="Arial" charset="0"/>
              </a:rPr>
              <a:t>Do you concentrate best with sound in the background or a in quiet environment?</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1" dirty="0" smtClean="0"/>
              <a:t>Light</a:t>
            </a:r>
            <a:r>
              <a:rPr lang="en-US" dirty="0" smtClean="0"/>
              <a:t>: </a:t>
            </a:r>
            <a:r>
              <a:rPr lang="en-US" sz="1200" dirty="0" smtClean="0">
                <a:solidFill>
                  <a:srgbClr val="FFFF66"/>
                </a:solidFill>
                <a:latin typeface="Arial" charset="0"/>
              </a:rPr>
              <a:t>Do you study best when the lights are bright or soft and indirect?</a:t>
            </a:r>
          </a:p>
          <a:p>
            <a:r>
              <a:rPr lang="en-US" b="1" dirty="0" smtClean="0"/>
              <a:t>Temperature</a:t>
            </a:r>
            <a:r>
              <a:rPr lang="en-US" dirty="0" smtClean="0"/>
              <a:t>:</a:t>
            </a:r>
            <a:r>
              <a:rPr lang="en-US" baseline="0" dirty="0" smtClean="0"/>
              <a:t> </a:t>
            </a:r>
            <a:r>
              <a:rPr lang="en-US" sz="1200" dirty="0" smtClean="0">
                <a:solidFill>
                  <a:srgbClr val="FFFF66"/>
                </a:solidFill>
                <a:latin typeface="Arial" charset="0"/>
              </a:rPr>
              <a:t>Do you concentrate and stay focused longer when the temperature is warmer or cooler?</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dirty="0" smtClean="0">
                <a:solidFill>
                  <a:srgbClr val="FFFF66"/>
                </a:solidFill>
                <a:latin typeface="Arial" charset="0"/>
              </a:rPr>
              <a:t>Seating</a:t>
            </a:r>
            <a:r>
              <a:rPr lang="en-US" sz="1200" dirty="0" smtClean="0">
                <a:solidFill>
                  <a:srgbClr val="FFFF66"/>
                </a:solidFill>
                <a:latin typeface="Arial" charset="0"/>
              </a:rPr>
              <a:t>: Do you concentrate best when sitting at a desk with a straight-backed chair or more informal seating?</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smtClean="0"/>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1" dirty="0" smtClean="0"/>
              <a:t>Team Interaction (work)</a:t>
            </a:r>
            <a:r>
              <a:rPr lang="en-US" dirty="0" smtClean="0"/>
              <a:t>:</a:t>
            </a:r>
            <a:r>
              <a:rPr lang="en-US" baseline="0" dirty="0" smtClean="0"/>
              <a:t> </a:t>
            </a:r>
            <a:r>
              <a:rPr lang="en-US" sz="1200" dirty="0" smtClean="0">
                <a:solidFill>
                  <a:srgbClr val="FFFF66"/>
                </a:solidFill>
                <a:latin typeface="Arial" charset="0"/>
              </a:rPr>
              <a:t>Are you more productive when you work alone </a:t>
            </a:r>
            <a:br>
              <a:rPr lang="en-US" sz="1200" dirty="0" smtClean="0">
                <a:solidFill>
                  <a:srgbClr val="FFFF66"/>
                </a:solidFill>
                <a:latin typeface="Arial" charset="0"/>
              </a:rPr>
            </a:br>
            <a:r>
              <a:rPr lang="en-US" sz="1200" dirty="0" smtClean="0">
                <a:solidFill>
                  <a:srgbClr val="FFFF66"/>
                </a:solidFill>
                <a:latin typeface="Arial" charset="0"/>
              </a:rPr>
              <a:t>or with one other person, in a small group , or in a large team?</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smtClean="0">
              <a:solidFill>
                <a:srgbClr val="FFFBFD"/>
              </a:solidFill>
              <a:latin typeface="Arial" charset="0"/>
            </a:endParaRPr>
          </a:p>
          <a:p>
            <a:pPr algn="l">
              <a:spcBef>
                <a:spcPct val="75000"/>
              </a:spcBef>
              <a:spcAft>
                <a:spcPct val="25000"/>
              </a:spcAft>
              <a:buClr>
                <a:srgbClr val="FFFBFD"/>
              </a:buClr>
              <a:buSzPct val="70000"/>
              <a:buFont typeface="Monotype Sorts" charset="2"/>
              <a:buNone/>
            </a:pPr>
            <a:r>
              <a:rPr lang="en-US" b="1" dirty="0" smtClean="0"/>
              <a:t>Authority</a:t>
            </a:r>
            <a:r>
              <a:rPr lang="en-US" dirty="0" smtClean="0"/>
              <a:t>: </a:t>
            </a:r>
            <a:r>
              <a:rPr lang="en-US" sz="1200" dirty="0" smtClean="0">
                <a:solidFill>
                  <a:srgbClr val="FFFF66"/>
                </a:solidFill>
                <a:latin typeface="Arial" charset="0"/>
              </a:rPr>
              <a:t>Do you work well with a person who is an expert in his field?</a:t>
            </a:r>
          </a:p>
          <a:p>
            <a:pPr algn="l">
              <a:spcBef>
                <a:spcPct val="75000"/>
              </a:spcBef>
              <a:spcAft>
                <a:spcPct val="25000"/>
              </a:spcAft>
              <a:buClr>
                <a:srgbClr val="FFFBFD"/>
              </a:buClr>
              <a:buSzPct val="70000"/>
              <a:buFont typeface="Monotype Sorts" charset="2"/>
              <a:buNone/>
            </a:pPr>
            <a:r>
              <a:rPr lang="en-US" sz="1200" dirty="0" smtClean="0">
                <a:solidFill>
                  <a:srgbClr val="FFFF66"/>
                </a:solidFill>
                <a:latin typeface="Arial" charset="0"/>
              </a:rPr>
              <a:t>Or Are you less effective when someone is looking over your shoulder when you work or study?</a:t>
            </a:r>
          </a:p>
          <a:p>
            <a:pPr algn="l">
              <a:spcBef>
                <a:spcPct val="75000"/>
              </a:spcBef>
              <a:spcAft>
                <a:spcPct val="25000"/>
              </a:spcAft>
              <a:buClr>
                <a:srgbClr val="FFFBFD"/>
              </a:buClr>
              <a:buSzPct val="70000"/>
              <a:buFont typeface="Monotype Sorts" charset="2"/>
              <a:buNone/>
            </a:pPr>
            <a:r>
              <a:rPr lang="en-US" sz="1200" b="1" dirty="0" smtClean="0">
                <a:solidFill>
                  <a:srgbClr val="FFFF66"/>
                </a:solidFill>
                <a:latin typeface="Arial" charset="0"/>
              </a:rPr>
              <a:t>Varity (routine)</a:t>
            </a:r>
            <a:r>
              <a:rPr lang="en-US" sz="1200" dirty="0" smtClean="0">
                <a:solidFill>
                  <a:srgbClr val="FFFF66"/>
                </a:solidFill>
                <a:latin typeface="Arial" charset="0"/>
              </a:rPr>
              <a:t>: Do you prefer routine work using proven methods?</a:t>
            </a:r>
          </a:p>
          <a:p>
            <a:pPr algn="l">
              <a:spcBef>
                <a:spcPct val="75000"/>
              </a:spcBef>
              <a:spcAft>
                <a:spcPct val="25000"/>
              </a:spcAft>
              <a:buClr>
                <a:srgbClr val="FFFBFD"/>
              </a:buClr>
              <a:buSzPct val="70000"/>
              <a:buFont typeface="Monotype Sorts" charset="2"/>
              <a:buNone/>
            </a:pPr>
            <a:r>
              <a:rPr lang="en-US" sz="1200" dirty="0" smtClean="0">
                <a:solidFill>
                  <a:srgbClr val="FFFF66"/>
                </a:solidFill>
                <a:latin typeface="Arial" charset="0"/>
              </a:rPr>
              <a:t>Or Do you become bored when you have to do the same thing over and over?</a:t>
            </a:r>
            <a:endParaRPr lang="en-US" dirty="0" smtClean="0">
              <a:solidFill>
                <a:srgbClr val="FFFF66"/>
              </a:solidFill>
              <a:latin typeface="Arial" charset="0"/>
            </a:endParaRPr>
          </a:p>
          <a:p>
            <a:pPr algn="l">
              <a:spcBef>
                <a:spcPct val="75000"/>
              </a:spcBef>
              <a:spcAft>
                <a:spcPct val="25000"/>
              </a:spcAft>
              <a:buClr>
                <a:srgbClr val="FFFBFD"/>
              </a:buClr>
              <a:buSzPct val="70000"/>
              <a:buFont typeface="Monotype Sorts" charset="2"/>
              <a:buNone/>
            </a:pPr>
            <a:endParaRPr lang="en-US" dirty="0" smtClean="0"/>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smtClean="0">
                <a:solidFill>
                  <a:srgbClr val="FFFF66"/>
                </a:solidFill>
                <a:latin typeface="Arial" charset="0"/>
              </a:rPr>
              <a:t>---------------</a:t>
            </a:r>
          </a:p>
          <a:p>
            <a:pPr algn="l">
              <a:spcBef>
                <a:spcPct val="75000"/>
              </a:spcBef>
              <a:spcAft>
                <a:spcPct val="25000"/>
              </a:spcAft>
              <a:buClr>
                <a:srgbClr val="FFFBFD"/>
              </a:buClr>
              <a:buSzPct val="70000"/>
              <a:buFont typeface="Monotype Sorts" charset="2"/>
              <a:buNone/>
            </a:pPr>
            <a:r>
              <a:rPr lang="en-US" sz="1200" b="1" dirty="0" smtClean="0">
                <a:solidFill>
                  <a:srgbClr val="FFFFFF"/>
                </a:solidFill>
                <a:latin typeface="Arial" charset="0"/>
              </a:rPr>
              <a:t>Motivation (self, external)</a:t>
            </a:r>
            <a:r>
              <a:rPr lang="en-US" sz="1200" dirty="0" smtClean="0">
                <a:solidFill>
                  <a:srgbClr val="FFFFFF"/>
                </a:solidFill>
                <a:latin typeface="Arial" charset="0"/>
              </a:rPr>
              <a:t>: Positive feedback from others (externally motivated) </a:t>
            </a:r>
          </a:p>
          <a:p>
            <a:pPr algn="l">
              <a:spcBef>
                <a:spcPct val="75000"/>
              </a:spcBef>
              <a:spcAft>
                <a:spcPct val="25000"/>
              </a:spcAft>
              <a:buClr>
                <a:srgbClr val="FFFBFD"/>
              </a:buClr>
              <a:buSzPct val="70000"/>
              <a:buFont typeface="Monotype Sorts" charset="2"/>
              <a:buNone/>
            </a:pPr>
            <a:r>
              <a:rPr lang="en-US" sz="1200" dirty="0" smtClean="0">
                <a:solidFill>
                  <a:srgbClr val="FFFFFF"/>
                </a:solidFill>
                <a:latin typeface="Arial" charset="0"/>
              </a:rPr>
              <a:t>Or Positive feedback from yourself (internally motivated)</a:t>
            </a:r>
          </a:p>
          <a:p>
            <a:pPr algn="l">
              <a:spcBef>
                <a:spcPct val="75000"/>
              </a:spcBef>
              <a:spcAft>
                <a:spcPct val="25000"/>
              </a:spcAft>
              <a:buClr>
                <a:srgbClr val="FFFBFD"/>
              </a:buClr>
              <a:buSzPct val="70000"/>
              <a:buFont typeface="Monotype Sorts" charset="2"/>
              <a:buNone/>
            </a:pPr>
            <a:r>
              <a:rPr lang="en-US" sz="1200" b="1" dirty="0" smtClean="0">
                <a:solidFill>
                  <a:srgbClr val="FFFFFF"/>
                </a:solidFill>
                <a:latin typeface="Arial" charset="0"/>
              </a:rPr>
              <a:t>Conformity (</a:t>
            </a:r>
            <a:r>
              <a:rPr lang="en-US" sz="1200" b="1" dirty="0" err="1" smtClean="0">
                <a:solidFill>
                  <a:srgbClr val="FFFFFF"/>
                </a:solidFill>
                <a:latin typeface="Arial" charset="0"/>
              </a:rPr>
              <a:t>ur</a:t>
            </a:r>
            <a:r>
              <a:rPr lang="en-US" sz="1200" b="1" dirty="0" smtClean="0">
                <a:solidFill>
                  <a:srgbClr val="FFFFFF"/>
                </a:solidFill>
                <a:latin typeface="Arial" charset="0"/>
              </a:rPr>
              <a:t> way, others way)</a:t>
            </a:r>
            <a:r>
              <a:rPr lang="en-US" sz="1200" dirty="0" smtClean="0">
                <a:solidFill>
                  <a:srgbClr val="FFFFFF"/>
                </a:solidFill>
                <a:latin typeface="Arial" charset="0"/>
              </a:rPr>
              <a:t>: Do you prefer to do things the way you think they should be done?</a:t>
            </a:r>
          </a:p>
          <a:p>
            <a:pPr algn="l">
              <a:spcBef>
                <a:spcPct val="75000"/>
              </a:spcBef>
              <a:spcAft>
                <a:spcPct val="25000"/>
              </a:spcAft>
              <a:buClr>
                <a:srgbClr val="FFFBFD"/>
              </a:buClr>
              <a:buSzPct val="70000"/>
              <a:buFont typeface="Monotype Sorts" charset="2"/>
              <a:buNone/>
            </a:pPr>
            <a:r>
              <a:rPr lang="en-US" sz="1200" dirty="0" smtClean="0">
                <a:solidFill>
                  <a:srgbClr val="FFFFFF"/>
                </a:solidFill>
                <a:latin typeface="Arial" charset="0"/>
              </a:rPr>
              <a:t>Or Do you prefer to do things the way others think they should be done?</a:t>
            </a:r>
          </a:p>
          <a:p>
            <a:pPr algn="l">
              <a:spcBef>
                <a:spcPct val="75000"/>
              </a:spcBef>
              <a:spcAft>
                <a:spcPct val="25000"/>
              </a:spcAft>
              <a:buClr>
                <a:srgbClr val="FFFBFD"/>
              </a:buClr>
              <a:buSzPct val="70000"/>
              <a:buFont typeface="Monotype Sorts" charset="2"/>
              <a:buNone/>
            </a:pPr>
            <a:r>
              <a:rPr lang="en-US" b="1" dirty="0" smtClean="0">
                <a:solidFill>
                  <a:srgbClr val="FFFFFF"/>
                </a:solidFill>
                <a:latin typeface="Arial" charset="0"/>
              </a:rPr>
              <a:t>Task Persistence (one-by one tasks, several)</a:t>
            </a:r>
            <a:r>
              <a:rPr lang="en-US" dirty="0" smtClean="0">
                <a:solidFill>
                  <a:srgbClr val="FFFFFF"/>
                </a:solidFill>
                <a:latin typeface="Arial" charset="0"/>
              </a:rPr>
              <a:t>: </a:t>
            </a:r>
            <a:r>
              <a:rPr lang="en-US" sz="1200" dirty="0" smtClean="0">
                <a:solidFill>
                  <a:srgbClr val="FFFFFF"/>
                </a:solidFill>
                <a:latin typeface="Arial" charset="0"/>
              </a:rPr>
              <a:t>Do you prefer completing one task before beginning another? </a:t>
            </a:r>
          </a:p>
          <a:p>
            <a:pPr algn="l">
              <a:spcBef>
                <a:spcPct val="75000"/>
              </a:spcBef>
              <a:spcAft>
                <a:spcPct val="25000"/>
              </a:spcAft>
              <a:buClr>
                <a:srgbClr val="FFFBFD"/>
              </a:buClr>
              <a:buSzPct val="70000"/>
              <a:buFont typeface="Monotype Sorts" charset="2"/>
              <a:buNone/>
            </a:pPr>
            <a:r>
              <a:rPr lang="en-US" sz="1200" dirty="0" smtClean="0">
                <a:solidFill>
                  <a:srgbClr val="FFFFFF"/>
                </a:solidFill>
                <a:latin typeface="Arial" charset="0"/>
              </a:rPr>
              <a:t>Or Do you prefer to work on several tasks at the same time?</a:t>
            </a:r>
            <a:endParaRPr lang="en-US" sz="1200" b="1" dirty="0" smtClean="0">
              <a:solidFill>
                <a:srgbClr val="FFFF66"/>
              </a:solidFill>
              <a:latin typeface="Arial" charset="0"/>
            </a:endParaRPr>
          </a:p>
          <a:p>
            <a:pPr algn="l">
              <a:spcBef>
                <a:spcPct val="75000"/>
              </a:spcBef>
              <a:spcAft>
                <a:spcPct val="25000"/>
              </a:spcAft>
              <a:buClr>
                <a:srgbClr val="FFFBFD"/>
              </a:buClr>
              <a:buSzPct val="70000"/>
              <a:buFont typeface="Monotype Sorts" charset="2"/>
              <a:buNone/>
            </a:pPr>
            <a:r>
              <a:rPr lang="en-US" sz="1200" b="1" dirty="0" smtClean="0">
                <a:solidFill>
                  <a:srgbClr val="FFFF66"/>
                </a:solidFill>
                <a:latin typeface="Arial" charset="0"/>
              </a:rPr>
              <a:t>Structure (by u or others)</a:t>
            </a:r>
            <a:r>
              <a:rPr lang="en-US" sz="1200" dirty="0" smtClean="0">
                <a:solidFill>
                  <a:srgbClr val="FFFF66"/>
                </a:solidFill>
                <a:latin typeface="Arial" charset="0"/>
              </a:rPr>
              <a:t>: </a:t>
            </a:r>
            <a:r>
              <a:rPr lang="en-US" sz="1200" dirty="0" smtClean="0">
                <a:solidFill>
                  <a:srgbClr val="FFFFFF"/>
                </a:solidFill>
                <a:latin typeface="Arial" charset="0"/>
              </a:rPr>
              <a:t>Do you like others to provide procedures for you to follow?</a:t>
            </a:r>
          </a:p>
          <a:p>
            <a:pPr algn="l">
              <a:spcBef>
                <a:spcPct val="75000"/>
              </a:spcBef>
              <a:spcAft>
                <a:spcPct val="25000"/>
              </a:spcAft>
              <a:buClr>
                <a:srgbClr val="FFFBFD"/>
              </a:buClr>
              <a:buSzPct val="70000"/>
              <a:buFont typeface="Monotype Sorts" charset="2"/>
              <a:buNone/>
            </a:pPr>
            <a:r>
              <a:rPr lang="en-US" sz="1200" dirty="0" smtClean="0">
                <a:solidFill>
                  <a:srgbClr val="FFFFFF"/>
                </a:solidFill>
                <a:latin typeface="Arial" charset="0"/>
              </a:rPr>
              <a:t>Or Do you prefer to create your own procedures?</a:t>
            </a:r>
          </a:p>
          <a:p>
            <a:pPr algn="l">
              <a:spcBef>
                <a:spcPct val="75000"/>
              </a:spcBef>
              <a:spcAft>
                <a:spcPct val="25000"/>
              </a:spcAft>
              <a:buClr>
                <a:srgbClr val="FFFBFD"/>
              </a:buClr>
              <a:buSzPct val="70000"/>
              <a:buFont typeface="Monotype Sorts" charset="2"/>
              <a:buNone/>
            </a:pPr>
            <a:r>
              <a:rPr lang="en-US" sz="1200" dirty="0" smtClean="0">
                <a:solidFill>
                  <a:srgbClr val="FFFFFF"/>
                </a:solidFill>
                <a:latin typeface="Arial" charset="0"/>
              </a:rPr>
              <a:t>-----</a:t>
            </a:r>
          </a:p>
          <a:p>
            <a:pPr algn="l">
              <a:spcBef>
                <a:spcPct val="75000"/>
              </a:spcBef>
              <a:spcAft>
                <a:spcPct val="25000"/>
              </a:spcAft>
              <a:buClr>
                <a:srgbClr val="FFFBFD"/>
              </a:buClr>
              <a:buSzPct val="70000"/>
              <a:buFont typeface="Monotype Sorts" charset="2"/>
              <a:buNone/>
            </a:pPr>
            <a:endParaRPr lang="en-US" sz="1200" dirty="0" smtClean="0">
              <a:solidFill>
                <a:srgbClr val="FFFFFF"/>
              </a:solidFill>
              <a:latin typeface="Arial" charset="0"/>
            </a:endParaRPr>
          </a:p>
          <a:p>
            <a:pPr algn="l">
              <a:spcBef>
                <a:spcPct val="75000"/>
              </a:spcBef>
              <a:spcAft>
                <a:spcPct val="25000"/>
              </a:spcAft>
              <a:buClr>
                <a:srgbClr val="FFFBFD"/>
              </a:buClr>
              <a:buSzPct val="70000"/>
              <a:buFont typeface="Monotype Sorts" charset="2"/>
              <a:buNone/>
            </a:pPr>
            <a:endParaRPr lang="en-US" sz="1200" dirty="0" smtClean="0">
              <a:solidFill>
                <a:srgbClr val="FFFFFF"/>
              </a:solidFill>
              <a:latin typeface="Arial" charset="0"/>
            </a:endParaRPr>
          </a:p>
          <a:p>
            <a:pPr algn="l">
              <a:spcBef>
                <a:spcPct val="75000"/>
              </a:spcBef>
              <a:spcAft>
                <a:spcPct val="25000"/>
              </a:spcAft>
              <a:buClr>
                <a:srgbClr val="FFFBFD"/>
              </a:buClr>
              <a:buSzPct val="70000"/>
              <a:buFont typeface="Monotype Sorts" charset="2"/>
              <a:buNone/>
            </a:pPr>
            <a:endParaRPr lang="en-US" dirty="0" smtClean="0">
              <a:solidFill>
                <a:srgbClr val="FFFFFF"/>
              </a:solidFill>
              <a:latin typeface="Arial" charset="0"/>
            </a:endParaRP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smtClean="0">
              <a:solidFill>
                <a:srgbClr val="FFFF66"/>
              </a:solidFill>
              <a:latin typeface="Arial" charset="0"/>
            </a:endParaRPr>
          </a:p>
          <a:p>
            <a:pPr algn="l"/>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18</a:t>
            </a:fld>
            <a:endParaRPr lang="en-GB"/>
          </a:p>
        </p:txBody>
      </p:sp>
    </p:spTree>
    <p:extLst>
      <p:ext uri="{BB962C8B-B14F-4D97-AF65-F5344CB8AC3E}">
        <p14:creationId xmlns:p14="http://schemas.microsoft.com/office/powerpoint/2010/main" val="4025658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pPr marL="228600" indent="-228600">
              <a:buFont typeface="+mj-lt"/>
              <a:buAutoNum type="arabicPeriod"/>
            </a:pPr>
            <a:r>
              <a:rPr lang="en-GB" b="1" dirty="0" smtClean="0"/>
              <a:t>Auditory Learners: </a:t>
            </a:r>
            <a:r>
              <a:rPr lang="en-GB" dirty="0" smtClean="0"/>
              <a:t>Remember best when they </a:t>
            </a:r>
            <a:r>
              <a:rPr lang="en-GB" b="1" dirty="0" smtClean="0"/>
              <a:t>LISTEN</a:t>
            </a:r>
            <a:r>
              <a:rPr lang="en-GB" dirty="0" smtClean="0"/>
              <a:t> to a lecture, a presentation, or an audiotape</a:t>
            </a:r>
          </a:p>
          <a:p>
            <a:pPr marL="228600" indent="-228600">
              <a:buFont typeface="+mj-lt"/>
              <a:buAutoNum type="arabicPeriod"/>
            </a:pPr>
            <a:r>
              <a:rPr lang="en-GB" b="1" dirty="0" smtClean="0"/>
              <a:t>Visual Picture Learners: </a:t>
            </a:r>
            <a:r>
              <a:rPr lang="en-GB" dirty="0" smtClean="0"/>
              <a:t>Remember best when they </a:t>
            </a:r>
            <a:r>
              <a:rPr lang="en-GB" b="1" dirty="0" smtClean="0"/>
              <a:t>SEE</a:t>
            </a:r>
            <a:r>
              <a:rPr lang="en-GB" dirty="0" smtClean="0"/>
              <a:t> (create) mental images more</a:t>
            </a:r>
            <a:r>
              <a:rPr lang="en-GB" baseline="0" dirty="0" smtClean="0"/>
              <a:t> than</a:t>
            </a:r>
            <a:r>
              <a:rPr lang="en-GB" dirty="0" smtClean="0"/>
              <a:t> of what they hear or read.</a:t>
            </a:r>
          </a:p>
          <a:p>
            <a:pPr marL="228600" marR="0" indent="-228600" algn="l" defTabSz="457200" rtl="0" eaLnBrk="0" fontAlgn="base" latinLnBrk="0" hangingPunct="0">
              <a:lnSpc>
                <a:spcPct val="100000"/>
              </a:lnSpc>
              <a:spcBef>
                <a:spcPct val="30000"/>
              </a:spcBef>
              <a:spcAft>
                <a:spcPct val="0"/>
              </a:spcAft>
              <a:buClr>
                <a:srgbClr val="000000"/>
              </a:buClr>
              <a:buSzPct val="100000"/>
              <a:buFont typeface="+mj-lt"/>
              <a:buAutoNum type="arabicPeriod"/>
              <a:tabLst/>
              <a:defRPr/>
            </a:pPr>
            <a:r>
              <a:rPr lang="en-GB" b="1" dirty="0" smtClean="0"/>
              <a:t>Visual Text Learners: </a:t>
            </a:r>
            <a:r>
              <a:rPr lang="en-US" sz="1000" kern="1200" dirty="0" smtClean="0">
                <a:solidFill>
                  <a:srgbClr val="57257D"/>
                </a:solidFill>
                <a:latin typeface="Times New Roman" pitchFamily="16" charset="0"/>
                <a:ea typeface="+mn-ea"/>
                <a:cs typeface="Times New Roman" pitchFamily="18" charset="0"/>
              </a:rPr>
              <a:t>Remember best when they </a:t>
            </a:r>
            <a:r>
              <a:rPr lang="en-US" sz="1000" b="1" kern="1200" dirty="0" smtClean="0">
                <a:solidFill>
                  <a:srgbClr val="C00000"/>
                </a:solidFill>
                <a:effectLst>
                  <a:outerShdw blurRad="38100" dist="38100" dir="2700000" algn="tl">
                    <a:srgbClr val="000000">
                      <a:alpha val="43137"/>
                    </a:srgbClr>
                  </a:outerShdw>
                </a:effectLst>
                <a:latin typeface="Times New Roman" pitchFamily="16" charset="0"/>
                <a:ea typeface="+mn-ea"/>
                <a:cs typeface="Times New Roman" pitchFamily="18" charset="0"/>
              </a:rPr>
              <a:t>READ</a:t>
            </a:r>
            <a:r>
              <a:rPr lang="en-US" sz="1000" kern="1200" dirty="0" smtClean="0">
                <a:solidFill>
                  <a:srgbClr val="57257D"/>
                </a:solidFill>
                <a:latin typeface="Times New Roman" pitchFamily="16" charset="0"/>
                <a:ea typeface="+mn-ea"/>
                <a:cs typeface="Times New Roman" pitchFamily="18" charset="0"/>
              </a:rPr>
              <a:t> the written word (textbooks, memos).</a:t>
            </a:r>
          </a:p>
          <a:p>
            <a:pPr marL="228600" marR="0" indent="-228600" algn="l" defTabSz="457200" rtl="0" eaLnBrk="0" fontAlgn="base" latinLnBrk="0" hangingPunct="0">
              <a:lnSpc>
                <a:spcPct val="100000"/>
              </a:lnSpc>
              <a:spcBef>
                <a:spcPct val="30000"/>
              </a:spcBef>
              <a:spcAft>
                <a:spcPct val="0"/>
              </a:spcAft>
              <a:buClr>
                <a:srgbClr val="000000"/>
              </a:buClr>
              <a:buSzPct val="100000"/>
              <a:buFont typeface="+mj-lt"/>
              <a:buAutoNum type="arabicPeriod"/>
              <a:tabLst/>
              <a:defRPr/>
            </a:pPr>
            <a:r>
              <a:rPr lang="en-US" sz="1000" b="1" kern="1200" dirty="0" smtClean="0">
                <a:solidFill>
                  <a:srgbClr val="57257D"/>
                </a:solidFill>
                <a:latin typeface="Times New Roman" pitchFamily="16" charset="0"/>
                <a:ea typeface="+mn-ea"/>
                <a:cs typeface="Times New Roman" pitchFamily="18" charset="0"/>
              </a:rPr>
              <a:t>Tactile and/or Kinesthetic Learners: </a:t>
            </a:r>
            <a:r>
              <a:rPr lang="en-US" sz="800" kern="1200" dirty="0" smtClean="0">
                <a:solidFill>
                  <a:srgbClr val="57257D"/>
                </a:solidFill>
                <a:latin typeface="Times New Roman" pitchFamily="16" charset="0"/>
                <a:ea typeface="+mn-ea"/>
                <a:cs typeface="Times New Roman" pitchFamily="18" charset="0"/>
              </a:rPr>
              <a:t>Remember best by </a:t>
            </a:r>
            <a:r>
              <a:rPr lang="en-US" sz="800" b="1" kern="1200" dirty="0" smtClean="0">
                <a:solidFill>
                  <a:srgbClr val="C00000"/>
                </a:solidFill>
                <a:effectLst>
                  <a:outerShdw blurRad="38100" dist="38100" dir="2700000" algn="tl">
                    <a:srgbClr val="000000">
                      <a:alpha val="43137"/>
                    </a:srgbClr>
                  </a:outerShdw>
                </a:effectLst>
                <a:latin typeface="Times New Roman" pitchFamily="16" charset="0"/>
                <a:ea typeface="+mn-ea"/>
                <a:cs typeface="Times New Roman" pitchFamily="18" charset="0"/>
              </a:rPr>
              <a:t>DOING</a:t>
            </a:r>
            <a:r>
              <a:rPr lang="en-US" sz="800" kern="1200" dirty="0" smtClean="0">
                <a:solidFill>
                  <a:srgbClr val="57257D"/>
                </a:solidFill>
                <a:latin typeface="Times New Roman" pitchFamily="16" charset="0"/>
                <a:ea typeface="+mn-ea"/>
                <a:cs typeface="Times New Roman" pitchFamily="18" charset="0"/>
              </a:rPr>
              <a:t> rather than sitting and listening, reading, or thinking about the information.</a:t>
            </a:r>
            <a:endParaRPr lang="en-US" sz="1000" kern="1200" dirty="0" smtClean="0">
              <a:solidFill>
                <a:srgbClr val="57257D"/>
              </a:solidFill>
              <a:latin typeface="Times New Roman" pitchFamily="16" charset="0"/>
              <a:ea typeface="+mn-ea"/>
              <a:cs typeface="Times New Roman" pitchFamily="18" charset="0"/>
            </a:endParaRPr>
          </a:p>
          <a:p>
            <a:pPr marL="228600" marR="0" indent="-228600" algn="l" defTabSz="457200" rtl="0" eaLnBrk="0" fontAlgn="base" latinLnBrk="0" hangingPunct="0">
              <a:lnSpc>
                <a:spcPct val="100000"/>
              </a:lnSpc>
              <a:spcBef>
                <a:spcPct val="30000"/>
              </a:spcBef>
              <a:spcAft>
                <a:spcPct val="0"/>
              </a:spcAft>
              <a:buClr>
                <a:srgbClr val="000000"/>
              </a:buClr>
              <a:buSzPct val="100000"/>
              <a:buFont typeface="+mj-lt"/>
              <a:buAutoNum type="arabicPeriod"/>
              <a:tabLst/>
              <a:defRPr/>
            </a:pPr>
            <a:r>
              <a:rPr lang="en-GB" b="1" dirty="0" smtClean="0"/>
              <a:t>Verbal Learners: </a:t>
            </a:r>
            <a:r>
              <a:rPr lang="en-US" sz="1000" kern="1200" dirty="0" smtClean="0">
                <a:solidFill>
                  <a:srgbClr val="57257D"/>
                </a:solidFill>
                <a:latin typeface="Times New Roman" pitchFamily="16" charset="0"/>
                <a:ea typeface="+mn-ea"/>
                <a:cs typeface="Times New Roman" pitchFamily="18" charset="0"/>
              </a:rPr>
              <a:t>Remember best when they </a:t>
            </a:r>
            <a:r>
              <a:rPr lang="en-US" sz="1000" b="1" kern="1200" dirty="0" smtClean="0">
                <a:solidFill>
                  <a:srgbClr val="C00000"/>
                </a:solidFill>
                <a:effectLst>
                  <a:outerShdw blurRad="38100" dist="38100" dir="2700000" algn="tl">
                    <a:srgbClr val="000000">
                      <a:alpha val="43137"/>
                    </a:srgbClr>
                  </a:outerShdw>
                </a:effectLst>
                <a:latin typeface="Times New Roman" pitchFamily="16" charset="0"/>
                <a:ea typeface="+mn-ea"/>
                <a:cs typeface="Times New Roman" pitchFamily="18" charset="0"/>
              </a:rPr>
              <a:t>DISCUSS</a:t>
            </a:r>
            <a:r>
              <a:rPr lang="en-US" sz="1000" kern="1200" dirty="0" smtClean="0">
                <a:solidFill>
                  <a:srgbClr val="57257D"/>
                </a:solidFill>
                <a:latin typeface="Times New Roman" pitchFamily="16" charset="0"/>
                <a:ea typeface="+mn-ea"/>
                <a:cs typeface="Times New Roman" pitchFamily="18" charset="0"/>
              </a:rPr>
              <a:t> with others the new and complex information they are learning.</a:t>
            </a:r>
          </a:p>
          <a:p>
            <a:pPr marL="228600" indent="-228600">
              <a:buFont typeface="+mj-lt"/>
              <a:buAutoNum type="arabicPeriod"/>
            </a:pPr>
            <a:endParaRPr lang="en-GB" dirty="0" smtClean="0"/>
          </a:p>
          <a:p>
            <a:pPr marL="228600" indent="-228600">
              <a:buFont typeface="+mj-lt"/>
              <a:buAutoNum type="arabicPeriod"/>
            </a:pPr>
            <a:endParaRPr lang="en-GB" dirty="0" smtClean="0"/>
          </a:p>
          <a:p>
            <a:pPr marL="228600" indent="-228600">
              <a:buFont typeface="+mj-lt"/>
              <a:buAutoNum type="arabicPeriod"/>
            </a:pPr>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20</a:t>
            </a:fld>
            <a:endParaRPr lang="en-GB"/>
          </a:p>
        </p:txBody>
      </p:sp>
    </p:spTree>
    <p:extLst>
      <p:ext uri="{BB962C8B-B14F-4D97-AF65-F5344CB8AC3E}">
        <p14:creationId xmlns:p14="http://schemas.microsoft.com/office/powerpoint/2010/main" val="41845539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23</a:t>
            </a:fld>
            <a:endParaRPr lang="en-GB"/>
          </a:p>
        </p:txBody>
      </p:sp>
    </p:spTree>
    <p:extLst>
      <p:ext uri="{BB962C8B-B14F-4D97-AF65-F5344CB8AC3E}">
        <p14:creationId xmlns:p14="http://schemas.microsoft.com/office/powerpoint/2010/main" val="19900769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dirty="0" err="1" smtClean="0"/>
              <a:t>Cronbach's</a:t>
            </a:r>
            <a:r>
              <a:rPr lang="en-GB" dirty="0" smtClean="0"/>
              <a:t> alpha:</a:t>
            </a:r>
            <a:r>
              <a:rPr lang="en-GB" baseline="0" dirty="0" smtClean="0"/>
              <a:t> is a coefficient of reliability. It is commonly used as a measure of the internal consistency or reliability of a psychometric test score for a sample of examinees.</a:t>
            </a:r>
            <a:endParaRPr lang="en-GB" dirty="0" smtClean="0"/>
          </a:p>
          <a:p>
            <a:r>
              <a:rPr lang="en-GB" dirty="0" err="1" smtClean="0"/>
              <a:t>Tuckman</a:t>
            </a:r>
            <a:r>
              <a:rPr lang="en-GB" dirty="0" smtClean="0"/>
              <a:t> suggests that </a:t>
            </a:r>
            <a:r>
              <a:rPr lang="en-GB" dirty="0" err="1" smtClean="0"/>
              <a:t>appha</a:t>
            </a:r>
            <a:r>
              <a:rPr lang="en-GB" dirty="0" smtClean="0"/>
              <a:t> greater than or equal </a:t>
            </a:r>
            <a:r>
              <a:rPr lang="en-GB" b="1" dirty="0" smtClean="0"/>
              <a:t>0.75 is acceptable </a:t>
            </a:r>
            <a:r>
              <a:rPr lang="en-GB" dirty="0" smtClean="0"/>
              <a:t>for instruments that measures </a:t>
            </a:r>
            <a:r>
              <a:rPr lang="en-GB" b="1" dirty="0" smtClean="0"/>
              <a:t>achievements</a:t>
            </a:r>
            <a:r>
              <a:rPr lang="en-GB" dirty="0" smtClean="0"/>
              <a:t>, and greater than or equal </a:t>
            </a:r>
            <a:r>
              <a:rPr lang="en-GB" b="1" dirty="0" smtClean="0"/>
              <a:t>0.5</a:t>
            </a:r>
            <a:r>
              <a:rPr lang="en-GB" dirty="0" smtClean="0"/>
              <a:t> for instruments that measures </a:t>
            </a:r>
            <a:r>
              <a:rPr lang="en-GB" b="1" dirty="0" smtClean="0"/>
              <a:t>attitude</a:t>
            </a:r>
            <a:r>
              <a:rPr lang="en-GB" dirty="0" smtClean="0"/>
              <a:t>.</a:t>
            </a:r>
          </a:p>
          <a:p>
            <a:r>
              <a:rPr lang="en-GB" dirty="0" smtClean="0"/>
              <a:t>.5 &lt; </a:t>
            </a:r>
            <a:r>
              <a:rPr lang="el-GR" dirty="0" smtClean="0"/>
              <a:t>α </a:t>
            </a:r>
            <a:r>
              <a:rPr lang="en-GB" dirty="0" smtClean="0"/>
              <a:t>Unacceptable</a:t>
            </a:r>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25</a:t>
            </a:fld>
            <a:endParaRPr lang="en-GB"/>
          </a:p>
        </p:txBody>
      </p:sp>
    </p:spTree>
    <p:extLst>
      <p:ext uri="{BB962C8B-B14F-4D97-AF65-F5344CB8AC3E}">
        <p14:creationId xmlns:p14="http://schemas.microsoft.com/office/powerpoint/2010/main" val="3915848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43000" y="695325"/>
            <a:ext cx="4567238" cy="3425825"/>
          </a:xfrm>
        </p:spPr>
      </p:sp>
      <p:sp>
        <p:nvSpPr>
          <p:cNvPr id="15363" name="Notes Placeholder 2"/>
          <p:cNvSpPr>
            <a:spLocks noGrp="1"/>
          </p:cNvSpPr>
          <p:nvPr>
            <p:ph type="body" idx="1"/>
          </p:nvPr>
        </p:nvSpPr>
        <p:spPr>
          <a:noFill/>
        </p:spPr>
        <p:txBody>
          <a:bodyPr/>
          <a:lstStyle/>
          <a:p>
            <a:pPr>
              <a:buFont typeface="Wingdings" charset="2"/>
              <a:buChar char="q"/>
            </a:pPr>
            <a:endParaRPr lang="en-GB" dirty="0" smtClean="0">
              <a:cs typeface="Times New Roman" pitchFamily="16" charset="0"/>
            </a:endParaRPr>
          </a:p>
          <a:p>
            <a:endParaRPr lang="en-GB" dirty="0" smtClean="0"/>
          </a:p>
        </p:txBody>
      </p:sp>
      <p:sp>
        <p:nvSpPr>
          <p:cNvPr id="15364" name="Slide Number Placeholder 3"/>
          <p:cNvSpPr>
            <a:spLocks noGrp="1"/>
          </p:cNvSpPr>
          <p:nvPr>
            <p:ph type="sldNum" sz="quarter"/>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fld id="{C454523A-2D62-490E-8DA9-84901156D667}" type="slidenum">
              <a:rPr lang="en-GB" smtClean="0">
                <a:solidFill>
                  <a:srgbClr val="000000"/>
                </a:solidFill>
                <a:latin typeface="Times New Roman" pitchFamily="16" charset="0"/>
              </a:rPr>
              <a:pPr eaLnBrk="1" hangingPunct="1"/>
              <a:t>2</a:t>
            </a:fld>
            <a:endParaRPr lang="en-GB" smtClean="0">
              <a:solidFill>
                <a:srgbClr val="000000"/>
              </a:solidFill>
              <a:latin typeface="Times New Roman" pitchFamily="16"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dirty="0" smtClean="0"/>
              <a:t>“Our review of the literature disclosed ample evidence that children and adults will, if asked, express preferences</a:t>
            </a:r>
          </a:p>
          <a:p>
            <a:r>
              <a:rPr lang="en-GB" dirty="0" smtClean="0"/>
              <a:t>about how they prefer information to be presented to them. There is also plentiful evidence arguing that people differ</a:t>
            </a:r>
          </a:p>
          <a:p>
            <a:r>
              <a:rPr lang="en-GB" dirty="0" smtClean="0"/>
              <a:t>in the degree to which they have some fairly speciﬁc aptitudes for different kinds of thinking and for processing different types of information. However, we found virtually no evidence for the interaction pattern mentioned above, which was judged to be a precondition for validating the educational applications of learning styles. Although the literature on learning styles is enormous, very few studies have even used an experimental methodology capable of testing the validity of learning styles applied to education. Moreover, of those that did use an appropriate method, several found results that ﬂatly contradict the popular meshing hypothesis.”  from </a:t>
            </a:r>
            <a:r>
              <a:rPr lang="en-GB" dirty="0" err="1" smtClean="0"/>
              <a:t>Pashler</a:t>
            </a:r>
            <a:r>
              <a:rPr lang="en-GB" dirty="0" smtClean="0"/>
              <a:t> et al.,</a:t>
            </a:r>
            <a:r>
              <a:rPr lang="en-GB" baseline="0" dirty="0" smtClean="0"/>
              <a:t> 2008</a:t>
            </a:r>
            <a:endParaRPr lang="en-GB" dirty="0" smtClean="0"/>
          </a:p>
          <a:p>
            <a:endParaRPr lang="en-GB" dirty="0" smtClean="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26</a:t>
            </a:fld>
            <a:endParaRPr lang="en-GB"/>
          </a:p>
        </p:txBody>
      </p:sp>
    </p:spTree>
    <p:extLst>
      <p:ext uri="{BB962C8B-B14F-4D97-AF65-F5344CB8AC3E}">
        <p14:creationId xmlns:p14="http://schemas.microsoft.com/office/powerpoint/2010/main" val="39299547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dirty="0" smtClean="0"/>
              <a:t>“College students (Experiment 1) and non-college adults (Experiment 2) studied a </a:t>
            </a:r>
            <a:r>
              <a:rPr lang="en-GB" b="1" dirty="0" smtClean="0"/>
              <a:t>computer-based 31-frame lesson on</a:t>
            </a:r>
          </a:p>
          <a:p>
            <a:r>
              <a:rPr lang="en-GB" b="1" dirty="0" smtClean="0"/>
              <a:t>electronics</a:t>
            </a:r>
            <a:r>
              <a:rPr lang="en-GB" dirty="0" smtClean="0"/>
              <a:t> that offered help-screens containing text (text group) or illustrations (pictorial group), and then took a learning test.</a:t>
            </a:r>
          </a:p>
          <a:p>
            <a:r>
              <a:rPr lang="en-GB" dirty="0" smtClean="0"/>
              <a:t>Participants also took a battery of 14 cognitive measures related to the verbalizer-visualizer dimension including tests of cognitive</a:t>
            </a:r>
          </a:p>
          <a:p>
            <a:r>
              <a:rPr lang="en-GB" dirty="0" smtClean="0"/>
              <a:t>style, learning preference, spatial ability, and general achievement. In Experiment 3, college students received either both kinds of</a:t>
            </a:r>
          </a:p>
          <a:p>
            <a:r>
              <a:rPr lang="en-GB" dirty="0" smtClean="0"/>
              <a:t>help-screens or none. Verbalizers and visualizers did not differ on the learning test, and almost all of the verbalizer-visualizer</a:t>
            </a:r>
          </a:p>
          <a:p>
            <a:r>
              <a:rPr lang="en-GB" dirty="0" smtClean="0"/>
              <a:t>measures failed to produce significant attribute x treatment interactions (ATIs). There was not strong support for the hypothesis that verbal learners and visual learners should be given different kinds of multimedia instruction.” Massa and Mayer,</a:t>
            </a:r>
            <a:r>
              <a:rPr lang="en-GB" baseline="0" dirty="0" smtClean="0"/>
              <a:t> 2006</a:t>
            </a:r>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27</a:t>
            </a:fld>
            <a:endParaRPr lang="en-GB"/>
          </a:p>
        </p:txBody>
      </p:sp>
    </p:spTree>
    <p:extLst>
      <p:ext uri="{BB962C8B-B14F-4D97-AF65-F5344CB8AC3E}">
        <p14:creationId xmlns:p14="http://schemas.microsoft.com/office/powerpoint/2010/main" val="39299547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43000" y="695325"/>
            <a:ext cx="4567238" cy="3425825"/>
          </a:xfrm>
        </p:spPr>
      </p:sp>
      <p:sp>
        <p:nvSpPr>
          <p:cNvPr id="17411" name="Notes Placeholder 2"/>
          <p:cNvSpPr>
            <a:spLocks noGrp="1"/>
          </p:cNvSpPr>
          <p:nvPr>
            <p:ph type="body" idx="1"/>
          </p:nvPr>
        </p:nvSpPr>
        <p:spPr>
          <a:noFill/>
        </p:spPr>
        <p:txBody>
          <a:bodyPr/>
          <a:lstStyle/>
          <a:p>
            <a:pPr marL="171450" indent="-171450">
              <a:buFont typeface="Arial" pitchFamily="34" charset="0"/>
              <a:buChar char="•"/>
            </a:pPr>
            <a:r>
              <a:rPr lang="en-GB" dirty="0" smtClean="0"/>
              <a:t>The right column of the ﬁgure represents the auditory-verbal channel and the left column the</a:t>
            </a:r>
          </a:p>
          <a:p>
            <a:r>
              <a:rPr lang="en-GB" dirty="0" smtClean="0"/>
              <a:t>visual-pictorial channel. </a:t>
            </a:r>
          </a:p>
          <a:p>
            <a:pPr marL="171450" indent="-171450">
              <a:buFont typeface="Arial" pitchFamily="34" charset="0"/>
              <a:buChar char="•"/>
            </a:pPr>
            <a:r>
              <a:rPr lang="en-GB" b="1" dirty="0" smtClean="0"/>
              <a:t>Words</a:t>
            </a:r>
            <a:r>
              <a:rPr lang="en-GB" dirty="0" smtClean="0"/>
              <a:t> enter the cognitive system through the ears (if the words are spoken), or through the eyes</a:t>
            </a:r>
            <a:r>
              <a:rPr lang="en-GB" baseline="0" dirty="0" smtClean="0"/>
              <a:t> if written</a:t>
            </a:r>
            <a:r>
              <a:rPr lang="en-GB" dirty="0" smtClean="0"/>
              <a:t>, and </a:t>
            </a:r>
            <a:r>
              <a:rPr lang="en-GB" b="1" dirty="0" smtClean="0"/>
              <a:t>pictures </a:t>
            </a:r>
            <a:r>
              <a:rPr lang="en-GB" dirty="0" smtClean="0"/>
              <a:t>enter though the eyes. </a:t>
            </a:r>
          </a:p>
          <a:p>
            <a:pPr marL="171450" indent="-171450">
              <a:buFont typeface="Arial" pitchFamily="34" charset="0"/>
              <a:buChar char="•"/>
            </a:pPr>
            <a:r>
              <a:rPr lang="en-GB" dirty="0" smtClean="0"/>
              <a:t>the learner pays attention to some of the words, yielding the construction of some word sounds in working memory. Also, the learner pays attention to some aspects of the pictures, yielding some images in working memory. </a:t>
            </a:r>
          </a:p>
          <a:p>
            <a:pPr marL="171450" indent="-171450">
              <a:buFont typeface="Arial" pitchFamily="34" charset="0"/>
              <a:buChar char="•"/>
            </a:pPr>
            <a:endParaRPr lang="en-GB" dirty="0" smtClean="0"/>
          </a:p>
          <a:p>
            <a:pPr marL="171450" indent="-171450">
              <a:buFont typeface="Arial" pitchFamily="34" charset="0"/>
              <a:buChar char="•"/>
            </a:pPr>
            <a:r>
              <a:rPr lang="en-GB" dirty="0" smtClean="0"/>
              <a:t>In the cognitive process of </a:t>
            </a:r>
            <a:r>
              <a:rPr lang="en-GB" b="1" dirty="0" smtClean="0"/>
              <a:t>organizing words</a:t>
            </a:r>
            <a:r>
              <a:rPr lang="en-GB" dirty="0" smtClean="0"/>
              <a:t>, the learner mentally arranges the </a:t>
            </a:r>
            <a:r>
              <a:rPr lang="en-GB" b="1" dirty="0" smtClean="0"/>
              <a:t>selected words </a:t>
            </a:r>
            <a:r>
              <a:rPr lang="en-GB" dirty="0" smtClean="0"/>
              <a:t>into a mental representation in working memory that we call a verbal model. Similarly, the learner mentally arranges the </a:t>
            </a:r>
            <a:r>
              <a:rPr lang="en-GB" b="1" dirty="0" smtClean="0"/>
              <a:t>selected images </a:t>
            </a:r>
            <a:r>
              <a:rPr lang="en-GB" dirty="0" smtClean="0"/>
              <a:t>into a mental representation that we call a pictorial model. </a:t>
            </a:r>
          </a:p>
          <a:p>
            <a:pPr marL="171450" indent="-171450">
              <a:buFont typeface="Arial" pitchFamily="34" charset="0"/>
              <a:buChar char="•"/>
            </a:pPr>
            <a:r>
              <a:rPr lang="en-GB" b="1" dirty="0" smtClean="0"/>
              <a:t>In the cognitive process of integrating</a:t>
            </a:r>
            <a:r>
              <a:rPr lang="en-GB" dirty="0" smtClean="0"/>
              <a:t>, the learner mentally connects the verbal and pictorial models, as well as appropriate prior knowledge from long-term memory.</a:t>
            </a:r>
          </a:p>
          <a:p>
            <a:endParaRPr lang="en-US" dirty="0" smtClean="0"/>
          </a:p>
          <a:p>
            <a:r>
              <a:rPr lang="en-GB" b="1" dirty="0" smtClean="0"/>
              <a:t>In education</a:t>
            </a:r>
            <a:r>
              <a:rPr lang="en-GB" dirty="0" smtClean="0"/>
              <a:t>, verbal modes of instruction have traditionally played a larger role than pictorial modes of instruction. </a:t>
            </a:r>
          </a:p>
          <a:p>
            <a:r>
              <a:rPr lang="en-GB" b="1" dirty="0" smtClean="0"/>
              <a:t>1- Verbal modes of instruction</a:t>
            </a:r>
          </a:p>
          <a:p>
            <a:r>
              <a:rPr lang="en-GB" dirty="0" smtClean="0"/>
              <a:t>are based on </a:t>
            </a:r>
            <a:r>
              <a:rPr lang="en-GB" b="1" dirty="0" smtClean="0"/>
              <a:t>words</a:t>
            </a:r>
            <a:r>
              <a:rPr lang="en-GB" dirty="0" smtClean="0"/>
              <a:t> and include </a:t>
            </a:r>
            <a:r>
              <a:rPr lang="en-GB" b="1" dirty="0" smtClean="0"/>
              <a:t>spoken text </a:t>
            </a:r>
            <a:r>
              <a:rPr lang="en-GB" dirty="0" smtClean="0"/>
              <a:t>(such as lectures and discussions) </a:t>
            </a:r>
          </a:p>
          <a:p>
            <a:r>
              <a:rPr lang="en-GB" dirty="0" smtClean="0"/>
              <a:t>and printed text (like  text in textbooks or on-screen text). </a:t>
            </a:r>
          </a:p>
          <a:p>
            <a:r>
              <a:rPr lang="en-GB" b="1" dirty="0" smtClean="0"/>
              <a:t>2- Pictorial modes of instruction</a:t>
            </a:r>
            <a:r>
              <a:rPr lang="en-GB" dirty="0" smtClean="0"/>
              <a:t> are based on pictures and include static</a:t>
            </a:r>
          </a:p>
          <a:p>
            <a:r>
              <a:rPr lang="en-GB" dirty="0" smtClean="0"/>
              <a:t>graphics (such as photographs, illustrations,  ﬁgures, and charts) and</a:t>
            </a:r>
          </a:p>
          <a:p>
            <a:r>
              <a:rPr lang="en-GB" dirty="0" smtClean="0"/>
              <a:t>dynamic graphics (such as animation and video). </a:t>
            </a:r>
          </a:p>
        </p:txBody>
      </p:sp>
      <p:sp>
        <p:nvSpPr>
          <p:cNvPr id="17412" name="Slide Number Placeholder 3"/>
          <p:cNvSpPr>
            <a:spLocks noGrp="1"/>
          </p:cNvSpPr>
          <p:nvPr>
            <p:ph type="sldNum" sz="quarter"/>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fld id="{13498E31-036F-44EA-8A46-E8631F50FF32}" type="slidenum">
              <a:rPr lang="en-GB" smtClean="0">
                <a:solidFill>
                  <a:srgbClr val="000000"/>
                </a:solidFill>
                <a:latin typeface="Times New Roman" pitchFamily="16" charset="0"/>
              </a:rPr>
              <a:pPr eaLnBrk="1" hangingPunct="1"/>
              <a:t>28</a:t>
            </a:fld>
            <a:endParaRPr lang="en-GB" smtClean="0">
              <a:solidFill>
                <a:srgbClr val="000000"/>
              </a:solidFill>
              <a:latin typeface="Times New Roman" pitchFamily="16"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dirty="0" smtClean="0"/>
              <a:t>examine eight predictions, some of which conﬂict with common sense,</a:t>
            </a:r>
            <a:r>
              <a:rPr lang="en-GB" baseline="0" dirty="0" smtClean="0"/>
              <a:t> </a:t>
            </a:r>
            <a:r>
              <a:rPr lang="en-GB" dirty="0" smtClean="0"/>
              <a:t>that can be derived from the cognitive theory of multimedia learning.</a:t>
            </a:r>
          </a:p>
          <a:p>
            <a:r>
              <a:rPr lang="en-US" b="1" dirty="0" smtClean="0"/>
              <a:t>First</a:t>
            </a:r>
            <a:r>
              <a:rPr lang="en-US" b="1" baseline="0" dirty="0" smtClean="0"/>
              <a:t> three principles </a:t>
            </a:r>
            <a:r>
              <a:rPr lang="en-US" b="1" baseline="0" dirty="0" smtClean="0">
                <a:sym typeface="Wingdings" pitchFamily="2" charset="2"/>
              </a:rPr>
              <a:t></a:t>
            </a:r>
            <a:r>
              <a:rPr lang="en-US" b="1" baseline="0" dirty="0" smtClean="0"/>
              <a:t> concise narrated animation</a:t>
            </a:r>
            <a:endParaRPr lang="en-GB" b="1"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29</a:t>
            </a:fld>
            <a:endParaRPr lang="en-GB"/>
          </a:p>
        </p:txBody>
      </p:sp>
    </p:spTree>
    <p:extLst>
      <p:ext uri="{BB962C8B-B14F-4D97-AF65-F5344CB8AC3E}">
        <p14:creationId xmlns:p14="http://schemas.microsoft.com/office/powerpoint/2010/main" val="29316890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US" dirty="0" smtClean="0"/>
              <a:t>Personalized: in a conversational style, using first and second-person</a:t>
            </a:r>
            <a:r>
              <a:rPr lang="en-US" baseline="0" dirty="0" smtClean="0"/>
              <a:t> rather than third person</a:t>
            </a:r>
            <a:endParaRPr lang="en-US" dirty="0" smtClean="0"/>
          </a:p>
          <a:p>
            <a:r>
              <a:rPr lang="en-US" dirty="0" smtClean="0"/>
              <a:t>Signaled </a:t>
            </a:r>
            <a:r>
              <a:rPr lang="en-US" dirty="0" smtClean="0"/>
              <a:t>== emphasized</a:t>
            </a:r>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30</a:t>
            </a:fld>
            <a:endParaRPr lang="en-GB"/>
          </a:p>
        </p:txBody>
      </p:sp>
    </p:spTree>
    <p:extLst>
      <p:ext uri="{BB962C8B-B14F-4D97-AF65-F5344CB8AC3E}">
        <p14:creationId xmlns:p14="http://schemas.microsoft.com/office/powerpoint/2010/main" val="33075144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fld id="{46360175-39AC-43DD-89C2-D406A4E42D6C}" type="slidenum">
              <a:rPr lang="en-GB" smtClean="0">
                <a:solidFill>
                  <a:srgbClr val="000000"/>
                </a:solidFill>
                <a:latin typeface="Times New Roman" pitchFamily="16" charset="0"/>
              </a:rPr>
              <a:pPr eaLnBrk="1" hangingPunct="1"/>
              <a:t>33</a:t>
            </a:fld>
            <a:endParaRPr lang="en-GB" smtClean="0">
              <a:solidFill>
                <a:srgbClr val="000000"/>
              </a:solidFill>
              <a:latin typeface="Times New Roman" pitchFamily="16" charset="0"/>
            </a:endParaRPr>
          </a:p>
        </p:txBody>
      </p:sp>
      <p:sp>
        <p:nvSpPr>
          <p:cNvPr id="18435"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Calibri" pitchFamily="32" charset="0"/>
                <a:cs typeface="Arial Unicode MS" charset="0"/>
              </a:defRPr>
            </a:lvl1pPr>
            <a:lvl2pPr marL="742950" indent="-285750" eaLnBrk="0" hangingPunct="0">
              <a:defRPr>
                <a:solidFill>
                  <a:schemeClr val="bg1"/>
                </a:solidFill>
                <a:latin typeface="Calibri" pitchFamily="32" charset="0"/>
                <a:cs typeface="Arial Unicode MS" charset="0"/>
              </a:defRPr>
            </a:lvl2pPr>
            <a:lvl3pPr marL="1143000" indent="-228600" eaLnBrk="0" hangingPunct="0">
              <a:defRPr>
                <a:solidFill>
                  <a:schemeClr val="bg1"/>
                </a:solidFill>
                <a:latin typeface="Calibri" pitchFamily="32" charset="0"/>
                <a:cs typeface="Arial Unicode MS" charset="0"/>
              </a:defRPr>
            </a:lvl3pPr>
            <a:lvl4pPr marL="1600200" indent="-228600" eaLnBrk="0" hangingPunct="0">
              <a:defRPr>
                <a:solidFill>
                  <a:schemeClr val="bg1"/>
                </a:solidFill>
                <a:latin typeface="Calibri" pitchFamily="32" charset="0"/>
                <a:cs typeface="Arial Unicode MS" charset="0"/>
              </a:defRPr>
            </a:lvl4pPr>
            <a:lvl5pPr marL="2057400" indent="-228600" eaLnBrk="0" hangingPunct="0">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defRPr>
                <a:solidFill>
                  <a:schemeClr val="bg1"/>
                </a:solidFill>
                <a:latin typeface="Calibri" pitchFamily="32" charset="0"/>
                <a:cs typeface="Arial Unicode MS" charset="0"/>
              </a:defRPr>
            </a:lvl9pPr>
          </a:lstStyle>
          <a:p>
            <a:pPr eaLnBrk="1" hangingPunct="1"/>
            <a:endParaRPr lang="en-US"/>
          </a:p>
        </p:txBody>
      </p:sp>
      <p:sp>
        <p:nvSpPr>
          <p:cNvPr id="18436"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43000" y="695325"/>
            <a:ext cx="4567238" cy="3425825"/>
          </a:xfrm>
        </p:spPr>
      </p:sp>
      <p:sp>
        <p:nvSpPr>
          <p:cNvPr id="3" name="Notes Placeholder 2"/>
          <p:cNvSpPr>
            <a:spLocks noGrp="1"/>
          </p:cNvSpPr>
          <p:nvPr>
            <p:ph type="body" idx="1"/>
          </p:nvPr>
        </p:nvSpPr>
        <p:spPr/>
        <p:txBody>
          <a:bodyPr/>
          <a:lstStyle/>
          <a:p>
            <a:pPr>
              <a:defRPr/>
            </a:pPr>
            <a:r>
              <a:rPr lang="en-GB" sz="1800" dirty="0" smtClean="0"/>
              <a:t>Cognitive theory offers three theory-based assumptions about how people learn from words and pictures: </a:t>
            </a:r>
          </a:p>
          <a:p>
            <a:pPr>
              <a:defRPr/>
            </a:pPr>
            <a:r>
              <a:rPr lang="en-GB" sz="1800" b="1" dirty="0" smtClean="0">
                <a:solidFill>
                  <a:srgbClr val="C00000"/>
                </a:solidFill>
                <a:effectLst>
                  <a:outerShdw blurRad="38100" dist="38100" dir="2700000" algn="tl">
                    <a:srgbClr val="000000">
                      <a:alpha val="43137"/>
                    </a:srgbClr>
                  </a:outerShdw>
                </a:effectLst>
              </a:rPr>
              <a:t>Dual Channel Assumption</a:t>
            </a:r>
            <a:r>
              <a:rPr lang="en-GB" sz="1800" dirty="0" smtClean="0"/>
              <a:t>. </a:t>
            </a:r>
          </a:p>
          <a:p>
            <a:pPr lvl="1">
              <a:defRPr/>
            </a:pPr>
            <a:r>
              <a:rPr lang="en-GB" sz="1400" dirty="0" smtClean="0"/>
              <a:t>human cognitive system consists of two distinct channels for representing and manipulating knowledge: a visual-pictorial channel and an auditory-verbal channel. </a:t>
            </a:r>
          </a:p>
          <a:p>
            <a:pPr lvl="1">
              <a:defRPr/>
            </a:pPr>
            <a:r>
              <a:rPr lang="en-GB" sz="1400" dirty="0" smtClean="0"/>
              <a:t>Pictures enter the cognitive system through the eyes and may be processed as pictorial representations in the visual-</a:t>
            </a:r>
          </a:p>
          <a:p>
            <a:pPr lvl="1">
              <a:defRPr/>
            </a:pPr>
            <a:r>
              <a:rPr lang="en-GB" sz="1400" dirty="0" smtClean="0"/>
              <a:t>pictorial channel. </a:t>
            </a:r>
          </a:p>
          <a:p>
            <a:pPr lvl="1">
              <a:defRPr/>
            </a:pPr>
            <a:r>
              <a:rPr lang="en-GB" sz="1400" dirty="0" smtClean="0"/>
              <a:t>Spoken words enter the cognitive system through the ears and may be processed as verbal representations in the auditory-verbal channel</a:t>
            </a:r>
          </a:p>
          <a:p>
            <a:pPr>
              <a:defRPr/>
            </a:pPr>
            <a:r>
              <a:rPr lang="en-GB" sz="1800" b="1" dirty="0" smtClean="0">
                <a:solidFill>
                  <a:srgbClr val="C00000"/>
                </a:solidFill>
                <a:effectLst>
                  <a:outerShdw blurRad="38100" dist="38100" dir="2700000" algn="tl">
                    <a:srgbClr val="000000">
                      <a:alpha val="43137"/>
                    </a:srgbClr>
                  </a:outerShdw>
                </a:effectLst>
              </a:rPr>
              <a:t>Limited Capacity Assumption</a:t>
            </a:r>
            <a:r>
              <a:rPr lang="en-GB" sz="1800" dirty="0" smtClean="0"/>
              <a:t>. </a:t>
            </a:r>
          </a:p>
          <a:p>
            <a:pPr lvl="1">
              <a:defRPr/>
            </a:pPr>
            <a:r>
              <a:rPr lang="en-GB" sz="1400" dirty="0" smtClean="0"/>
              <a:t>Each channel has a limited capacity for holding and manipulating knowledge. </a:t>
            </a:r>
          </a:p>
          <a:p>
            <a:pPr lvl="1">
              <a:defRPr/>
            </a:pPr>
            <a:r>
              <a:rPr lang="en-GB" sz="1400" dirty="0" smtClean="0"/>
              <a:t>When a lot of pictures (or other visual materials) are presented at one time, the visual-pictorial channel can become overloaded. </a:t>
            </a:r>
          </a:p>
          <a:p>
            <a:pPr lvl="1">
              <a:defRPr/>
            </a:pPr>
            <a:r>
              <a:rPr lang="en-GB" sz="1400" dirty="0" smtClean="0"/>
              <a:t>When a lot of spoken words (and other sounds) are presented at one time, the auditory-verbal channel can become overloaded. </a:t>
            </a:r>
          </a:p>
          <a:p>
            <a:pPr>
              <a:defRPr/>
            </a:pPr>
            <a:r>
              <a:rPr lang="en-GB" sz="1800" b="1" dirty="0" smtClean="0">
                <a:solidFill>
                  <a:srgbClr val="C00000"/>
                </a:solidFill>
                <a:effectLst>
                  <a:outerShdw blurRad="38100" dist="38100" dir="2700000" algn="tl">
                    <a:srgbClr val="000000">
                      <a:alpha val="43137"/>
                    </a:srgbClr>
                  </a:outerShdw>
                </a:effectLst>
              </a:rPr>
              <a:t>Active Processing Assumption</a:t>
            </a:r>
            <a:r>
              <a:rPr lang="en-GB" sz="1800" dirty="0" smtClean="0"/>
              <a:t>. </a:t>
            </a:r>
          </a:p>
          <a:p>
            <a:pPr lvl="1">
              <a:defRPr/>
            </a:pPr>
            <a:r>
              <a:rPr lang="en-GB" sz="1400" dirty="0" smtClean="0"/>
              <a:t>1- learning actually occurs when learners engage in active processing in those channels, including selecting relevant words and pictures, organizing them into coherent pictorial and verbal models, and integrating them with each other and appropriate prior knowledge.</a:t>
            </a:r>
          </a:p>
          <a:p>
            <a:pPr lvl="1">
              <a:defRPr/>
            </a:pPr>
            <a:r>
              <a:rPr lang="en-GB" sz="1400" dirty="0" smtClean="0"/>
              <a:t> 2- These active learning are more likely to occur when corresponding verbal and pictorial representations are in working memory at the same time.</a:t>
            </a:r>
            <a:endParaRPr lang="en-GB" sz="1400" dirty="0"/>
          </a:p>
        </p:txBody>
      </p:sp>
      <p:sp>
        <p:nvSpPr>
          <p:cNvPr id="16388" name="Slide Number Placeholder 3"/>
          <p:cNvSpPr>
            <a:spLocks noGrp="1"/>
          </p:cNvSpPr>
          <p:nvPr>
            <p:ph type="sldNum" sz="quarter"/>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fld id="{038E6BB4-397D-4506-80D4-CACDA6FC8DA8}" type="slidenum">
              <a:rPr lang="en-GB" smtClean="0">
                <a:solidFill>
                  <a:srgbClr val="000000"/>
                </a:solidFill>
                <a:latin typeface="Times New Roman" pitchFamily="16" charset="0"/>
              </a:rPr>
              <a:pPr eaLnBrk="1" hangingPunct="1"/>
              <a:t>5</a:t>
            </a:fld>
            <a:endParaRPr lang="en-GB" smtClean="0">
              <a:solidFill>
                <a:srgbClr val="000000"/>
              </a:solidFill>
              <a:latin typeface="Times New Roman" pitchFamily="1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43000" y="695325"/>
            <a:ext cx="4567238" cy="3425825"/>
          </a:xfrm>
        </p:spPr>
      </p:sp>
      <p:sp>
        <p:nvSpPr>
          <p:cNvPr id="17411" name="Notes Placeholder 2"/>
          <p:cNvSpPr>
            <a:spLocks noGrp="1"/>
          </p:cNvSpPr>
          <p:nvPr>
            <p:ph type="body" idx="1"/>
          </p:nvPr>
        </p:nvSpPr>
        <p:spPr>
          <a:noFill/>
        </p:spPr>
        <p:txBody>
          <a:bodyPr/>
          <a:lstStyle/>
          <a:p>
            <a:pPr marL="171450" indent="-171450">
              <a:buFont typeface="Arial" pitchFamily="34" charset="0"/>
              <a:buChar char="•"/>
            </a:pPr>
            <a:r>
              <a:rPr lang="en-GB" dirty="0" smtClean="0"/>
              <a:t>The right column of the ﬁgure represents the auditory-verbal channel and the left column the</a:t>
            </a:r>
          </a:p>
          <a:p>
            <a:r>
              <a:rPr lang="en-GB" dirty="0" smtClean="0"/>
              <a:t>visual-pictorial channel. </a:t>
            </a:r>
          </a:p>
          <a:p>
            <a:pPr marL="171450" indent="-171450">
              <a:buFont typeface="Arial" pitchFamily="34" charset="0"/>
              <a:buChar char="•"/>
            </a:pPr>
            <a:r>
              <a:rPr lang="en-GB" b="1" dirty="0" smtClean="0"/>
              <a:t>Words</a:t>
            </a:r>
            <a:r>
              <a:rPr lang="en-GB" dirty="0" smtClean="0"/>
              <a:t> enter the cognitive system through the ears (if the words are spoken), or through the eyes</a:t>
            </a:r>
            <a:r>
              <a:rPr lang="en-GB" baseline="0" dirty="0" smtClean="0"/>
              <a:t> if written</a:t>
            </a:r>
            <a:r>
              <a:rPr lang="en-GB" dirty="0" smtClean="0"/>
              <a:t>, and </a:t>
            </a:r>
            <a:r>
              <a:rPr lang="en-GB" b="1" dirty="0" smtClean="0"/>
              <a:t>pictures </a:t>
            </a:r>
            <a:r>
              <a:rPr lang="en-GB" dirty="0" smtClean="0"/>
              <a:t>enter though the eyes. </a:t>
            </a:r>
          </a:p>
          <a:p>
            <a:pPr marL="171450" indent="-171450">
              <a:buFont typeface="Arial" pitchFamily="34" charset="0"/>
              <a:buChar char="•"/>
            </a:pPr>
            <a:r>
              <a:rPr lang="en-GB" dirty="0" smtClean="0"/>
              <a:t>the learner pays attention to some of the words, yielding the construction of some word sounds in working memory. Also, the learner pays attention to some aspects of the pictures, yielding some images in working memory. </a:t>
            </a:r>
          </a:p>
          <a:p>
            <a:pPr marL="171450" indent="-171450">
              <a:buFont typeface="Arial" pitchFamily="34" charset="0"/>
              <a:buChar char="•"/>
            </a:pPr>
            <a:endParaRPr lang="en-GB" dirty="0" smtClean="0"/>
          </a:p>
          <a:p>
            <a:pPr marL="171450" indent="-171450">
              <a:buFont typeface="Arial" pitchFamily="34" charset="0"/>
              <a:buChar char="•"/>
            </a:pPr>
            <a:r>
              <a:rPr lang="en-GB" dirty="0" smtClean="0"/>
              <a:t>In the cognitive process of </a:t>
            </a:r>
            <a:r>
              <a:rPr lang="en-GB" b="1" dirty="0" smtClean="0"/>
              <a:t>organizing words</a:t>
            </a:r>
            <a:r>
              <a:rPr lang="en-GB" dirty="0" smtClean="0"/>
              <a:t>, the learner mentally arranges the </a:t>
            </a:r>
            <a:r>
              <a:rPr lang="en-GB" b="1" dirty="0" smtClean="0"/>
              <a:t>selected words </a:t>
            </a:r>
            <a:r>
              <a:rPr lang="en-GB" dirty="0" smtClean="0"/>
              <a:t>into a mental representation in working memory that we call a verbal model. Similarly, the learner mentally arranges the </a:t>
            </a:r>
            <a:r>
              <a:rPr lang="en-GB" b="1" dirty="0" smtClean="0"/>
              <a:t>selected images </a:t>
            </a:r>
            <a:r>
              <a:rPr lang="en-GB" dirty="0" smtClean="0"/>
              <a:t>into a mental representation that we call a pictorial model. </a:t>
            </a:r>
          </a:p>
          <a:p>
            <a:pPr marL="171450" indent="-171450">
              <a:buFont typeface="Arial" pitchFamily="34" charset="0"/>
              <a:buChar char="•"/>
            </a:pPr>
            <a:r>
              <a:rPr lang="en-GB" b="1" dirty="0" smtClean="0"/>
              <a:t>In the cognitive process of integrating</a:t>
            </a:r>
            <a:r>
              <a:rPr lang="en-GB" dirty="0" smtClean="0"/>
              <a:t>, the learner mentally connects the verbal and pictorial models, as well as appropriate prior knowledge from long-term memory.</a:t>
            </a:r>
          </a:p>
          <a:p>
            <a:endParaRPr lang="en-US" dirty="0" smtClean="0"/>
          </a:p>
          <a:p>
            <a:r>
              <a:rPr lang="en-GB" b="1" dirty="0" smtClean="0"/>
              <a:t>In education</a:t>
            </a:r>
            <a:r>
              <a:rPr lang="en-GB" dirty="0" smtClean="0"/>
              <a:t>, verbal modes of instruction have traditionally played a larger role than pictorial modes of instruction. </a:t>
            </a:r>
          </a:p>
          <a:p>
            <a:r>
              <a:rPr lang="en-GB" b="1" dirty="0" smtClean="0"/>
              <a:t>1- Verbal modes of instruction</a:t>
            </a:r>
          </a:p>
          <a:p>
            <a:r>
              <a:rPr lang="en-GB" dirty="0" smtClean="0"/>
              <a:t>are based on </a:t>
            </a:r>
            <a:r>
              <a:rPr lang="en-GB" b="1" dirty="0" smtClean="0"/>
              <a:t>words</a:t>
            </a:r>
            <a:r>
              <a:rPr lang="en-GB" dirty="0" smtClean="0"/>
              <a:t> and include </a:t>
            </a:r>
            <a:r>
              <a:rPr lang="en-GB" b="1" dirty="0" smtClean="0"/>
              <a:t>spoken text </a:t>
            </a:r>
            <a:r>
              <a:rPr lang="en-GB" dirty="0" smtClean="0"/>
              <a:t>(such as lectures and discussions) </a:t>
            </a:r>
          </a:p>
          <a:p>
            <a:r>
              <a:rPr lang="en-GB" dirty="0" smtClean="0"/>
              <a:t>and printed text (like  text in textbooks or on-screen text). </a:t>
            </a:r>
          </a:p>
          <a:p>
            <a:r>
              <a:rPr lang="en-GB" b="1" dirty="0" smtClean="0"/>
              <a:t>2- Pictorial modes of instruction</a:t>
            </a:r>
            <a:r>
              <a:rPr lang="en-GB" dirty="0" smtClean="0"/>
              <a:t> are based on pictures and include static</a:t>
            </a:r>
          </a:p>
          <a:p>
            <a:r>
              <a:rPr lang="en-GB" dirty="0" smtClean="0"/>
              <a:t>graphics (such as photographs, illustrations,  ﬁgures, and charts) and</a:t>
            </a:r>
          </a:p>
          <a:p>
            <a:r>
              <a:rPr lang="en-GB" dirty="0" smtClean="0"/>
              <a:t>dynamic graphics (such as animation and video). </a:t>
            </a:r>
          </a:p>
        </p:txBody>
      </p:sp>
      <p:sp>
        <p:nvSpPr>
          <p:cNvPr id="17412" name="Slide Number Placeholder 3"/>
          <p:cNvSpPr>
            <a:spLocks noGrp="1"/>
          </p:cNvSpPr>
          <p:nvPr>
            <p:ph type="sldNum" sz="quarter"/>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fld id="{13498E31-036F-44EA-8A46-E8631F50FF32}" type="slidenum">
              <a:rPr lang="en-GB" smtClean="0">
                <a:solidFill>
                  <a:srgbClr val="000000"/>
                </a:solidFill>
                <a:latin typeface="Times New Roman" pitchFamily="16" charset="0"/>
              </a:rPr>
              <a:pPr eaLnBrk="1" hangingPunct="1"/>
              <a:t>6</a:t>
            </a:fld>
            <a:endParaRPr lang="en-GB" smtClean="0">
              <a:solidFill>
                <a:srgbClr val="000000"/>
              </a:solidFill>
              <a:latin typeface="Times New Roman" pitchFamily="16"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dirty="0" smtClean="0"/>
              <a:t>some learning-styles taxonomies are ‘‘type’’ theories: That is,</a:t>
            </a:r>
          </a:p>
          <a:p>
            <a:r>
              <a:rPr lang="en-GB" dirty="0" smtClean="0"/>
              <a:t>they classify people into distinct groups</a:t>
            </a:r>
          </a:p>
          <a:p>
            <a:r>
              <a:rPr lang="en-GB" dirty="0" smtClean="0"/>
              <a:t>Others models assign people graded scores on different dimensions.</a:t>
            </a:r>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7</a:t>
            </a:fld>
            <a:endParaRPr lang="en-GB"/>
          </a:p>
        </p:txBody>
      </p:sp>
    </p:spTree>
    <p:extLst>
      <p:ext uri="{BB962C8B-B14F-4D97-AF65-F5344CB8AC3E}">
        <p14:creationId xmlns:p14="http://schemas.microsoft.com/office/powerpoint/2010/main" val="2787261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8</a:t>
            </a:fld>
            <a:endParaRPr lang="en-GB"/>
          </a:p>
        </p:txBody>
      </p:sp>
    </p:spTree>
    <p:extLst>
      <p:ext uri="{BB962C8B-B14F-4D97-AF65-F5344CB8AC3E}">
        <p14:creationId xmlns:p14="http://schemas.microsoft.com/office/powerpoint/2010/main" val="1805503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9</a:t>
            </a:fld>
            <a:endParaRPr lang="en-GB"/>
          </a:p>
        </p:txBody>
      </p:sp>
    </p:spTree>
    <p:extLst>
      <p:ext uri="{BB962C8B-B14F-4D97-AF65-F5344CB8AC3E}">
        <p14:creationId xmlns:p14="http://schemas.microsoft.com/office/powerpoint/2010/main" val="1805503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sz="1200" b="1" i="0" kern="1200" dirty="0" smtClean="0">
                <a:solidFill>
                  <a:srgbClr val="000000"/>
                </a:solidFill>
                <a:effectLst/>
                <a:latin typeface="Times New Roman" pitchFamily="16" charset="0"/>
                <a:ea typeface="+mn-ea"/>
                <a:cs typeface="+mn-cs"/>
              </a:rPr>
              <a:t>ACTIVE AND REFLECTIVE LEARNERS</a:t>
            </a:r>
            <a:endParaRPr lang="en-GB" sz="1200" b="0" i="0" kern="1200" dirty="0" smtClean="0">
              <a:solidFill>
                <a:srgbClr val="000000"/>
              </a:solidFill>
              <a:effectLst/>
              <a:latin typeface="Times New Roman" pitchFamily="16" charset="0"/>
              <a:ea typeface="+mn-ea"/>
              <a:cs typeface="+mn-cs"/>
            </a:endParaRPr>
          </a:p>
          <a:p>
            <a:r>
              <a:rPr lang="en-GB" sz="1200" b="0" i="0" kern="1200" dirty="0" smtClean="0">
                <a:solidFill>
                  <a:srgbClr val="000000"/>
                </a:solidFill>
                <a:effectLst/>
                <a:latin typeface="Times New Roman" pitchFamily="16" charset="0"/>
                <a:ea typeface="+mn-ea"/>
                <a:cs typeface="+mn-cs"/>
              </a:rPr>
              <a:t>Active learners tend to retain and understand information best by doing something active with it--discussing or applying it or explaining it to others. Reflective learners prefer to think about it quietly first.</a:t>
            </a:r>
          </a:p>
          <a:p>
            <a:r>
              <a:rPr lang="en-GB" sz="1200" b="0" i="0" kern="1200" dirty="0" smtClean="0">
                <a:solidFill>
                  <a:srgbClr val="000000"/>
                </a:solidFill>
                <a:effectLst/>
                <a:latin typeface="Times New Roman" pitchFamily="16" charset="0"/>
                <a:ea typeface="+mn-ea"/>
                <a:cs typeface="+mn-cs"/>
              </a:rPr>
              <a:t>"Let's try it out and see how it works" is an active learner's phrase; "Let's think it through first" is the reflective learner's response.</a:t>
            </a:r>
          </a:p>
          <a:p>
            <a:r>
              <a:rPr lang="en-GB" sz="1200" b="0" i="0" kern="1200" dirty="0" smtClean="0">
                <a:solidFill>
                  <a:srgbClr val="000000"/>
                </a:solidFill>
                <a:effectLst/>
                <a:latin typeface="Times New Roman" pitchFamily="16" charset="0"/>
                <a:ea typeface="+mn-ea"/>
                <a:cs typeface="+mn-cs"/>
              </a:rPr>
              <a:t>Active learners tend to like group work more than reflective learners, who prefer working alone.</a:t>
            </a:r>
          </a:p>
          <a:p>
            <a:endParaRPr lang="en-US" sz="1200" b="0" i="0" kern="1200" dirty="0" smtClean="0">
              <a:solidFill>
                <a:srgbClr val="000000"/>
              </a:solidFill>
              <a:effectLst/>
              <a:latin typeface="Times New Roman" pitchFamily="16" charset="0"/>
              <a:ea typeface="+mn-ea"/>
              <a:cs typeface="+mn-cs"/>
            </a:endParaRPr>
          </a:p>
          <a:p>
            <a:r>
              <a:rPr lang="en-GB" sz="1200" b="0" i="0" kern="1200" dirty="0" smtClean="0">
                <a:solidFill>
                  <a:srgbClr val="000000"/>
                </a:solidFill>
                <a:effectLst/>
                <a:latin typeface="Times New Roman" pitchFamily="16" charset="0"/>
                <a:ea typeface="+mn-ea"/>
                <a:cs typeface="+mn-cs"/>
              </a:rPr>
              <a:t>The active learner also has much in common with the kinaesthetic learner of the modality and </a:t>
            </a:r>
            <a:r>
              <a:rPr lang="en-GB" sz="1200" b="0" i="0" kern="1200" dirty="0" err="1" smtClean="0">
                <a:solidFill>
                  <a:srgbClr val="000000"/>
                </a:solidFill>
                <a:effectLst/>
                <a:latin typeface="Times New Roman" pitchFamily="16" charset="0"/>
                <a:ea typeface="+mn-ea"/>
                <a:cs typeface="+mn-cs"/>
              </a:rPr>
              <a:t>neurolinguistic</a:t>
            </a:r>
            <a:endParaRPr lang="en-GB" sz="1200" b="0" i="0" kern="1200" dirty="0" smtClean="0">
              <a:solidFill>
                <a:srgbClr val="000000"/>
              </a:solidFill>
              <a:effectLst/>
              <a:latin typeface="Times New Roman" pitchFamily="16" charset="0"/>
              <a:ea typeface="+mn-ea"/>
              <a:cs typeface="+mn-cs"/>
            </a:endParaRPr>
          </a:p>
          <a:p>
            <a:r>
              <a:rPr lang="en-GB" sz="1200" b="0" i="0" kern="1200" dirty="0" smtClean="0">
                <a:solidFill>
                  <a:srgbClr val="000000"/>
                </a:solidFill>
                <a:effectLst/>
                <a:latin typeface="Times New Roman" pitchFamily="16" charset="0"/>
                <a:ea typeface="+mn-ea"/>
                <a:cs typeface="+mn-cs"/>
              </a:rPr>
              <a:t>programming literature. </a:t>
            </a:r>
          </a:p>
          <a:p>
            <a:endParaRPr lang="en-GB" sz="1200" b="0" i="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10</a:t>
            </a:fld>
            <a:endParaRPr lang="en-GB"/>
          </a:p>
        </p:txBody>
      </p:sp>
    </p:spTree>
    <p:extLst>
      <p:ext uri="{BB962C8B-B14F-4D97-AF65-F5344CB8AC3E}">
        <p14:creationId xmlns:p14="http://schemas.microsoft.com/office/powerpoint/2010/main" val="3755386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sz="1200" b="1" i="0" kern="1200" dirty="0" smtClean="0">
                <a:solidFill>
                  <a:srgbClr val="000000"/>
                </a:solidFill>
                <a:effectLst/>
                <a:latin typeface="Times New Roman" pitchFamily="16" charset="0"/>
                <a:ea typeface="+mn-ea"/>
                <a:cs typeface="+mn-cs"/>
              </a:rPr>
              <a:t>SENSING AND INTUITIVE LEARNERS</a:t>
            </a:r>
            <a:endParaRPr lang="en-GB" sz="1200" b="0" i="0" kern="1200" dirty="0" smtClean="0">
              <a:solidFill>
                <a:srgbClr val="000000"/>
              </a:solidFill>
              <a:effectLst/>
              <a:latin typeface="Times New Roman" pitchFamily="16" charset="0"/>
              <a:ea typeface="+mn-ea"/>
              <a:cs typeface="+mn-cs"/>
            </a:endParaRPr>
          </a:p>
          <a:p>
            <a:r>
              <a:rPr lang="en-GB" sz="1200" b="0" i="0" kern="1200" dirty="0" smtClean="0">
                <a:solidFill>
                  <a:srgbClr val="000000"/>
                </a:solidFill>
                <a:effectLst/>
                <a:latin typeface="Times New Roman" pitchFamily="16" charset="0"/>
                <a:ea typeface="+mn-ea"/>
                <a:cs typeface="+mn-cs"/>
              </a:rPr>
              <a:t>Sensing learners tend to like learning facts, intuitive learners often prefer discovering possibilities and relationships.</a:t>
            </a:r>
          </a:p>
          <a:p>
            <a:r>
              <a:rPr lang="en-GB" sz="1200" b="0" i="0" kern="1200" dirty="0" smtClean="0">
                <a:solidFill>
                  <a:srgbClr val="000000"/>
                </a:solidFill>
                <a:effectLst/>
                <a:latin typeface="Times New Roman" pitchFamily="16" charset="0"/>
                <a:ea typeface="+mn-ea"/>
                <a:cs typeface="+mn-cs"/>
              </a:rPr>
              <a:t>Sensors often like solving problems by well-established methods and dislike complications and surprises; </a:t>
            </a:r>
            <a:r>
              <a:rPr lang="en-GB" sz="1200" b="0" i="0" kern="1200" dirty="0" err="1" smtClean="0">
                <a:solidFill>
                  <a:srgbClr val="000000"/>
                </a:solidFill>
                <a:effectLst/>
                <a:latin typeface="Times New Roman" pitchFamily="16" charset="0"/>
                <a:ea typeface="+mn-ea"/>
                <a:cs typeface="+mn-cs"/>
              </a:rPr>
              <a:t>intuitors</a:t>
            </a:r>
            <a:r>
              <a:rPr lang="en-GB" sz="1200" b="0" i="0" kern="1200" dirty="0" smtClean="0">
                <a:solidFill>
                  <a:srgbClr val="000000"/>
                </a:solidFill>
                <a:effectLst/>
                <a:latin typeface="Times New Roman" pitchFamily="16" charset="0"/>
                <a:ea typeface="+mn-ea"/>
                <a:cs typeface="+mn-cs"/>
              </a:rPr>
              <a:t> like innovation and dislike repetition. Sensors are more likely than </a:t>
            </a:r>
            <a:r>
              <a:rPr lang="en-GB" sz="1200" b="0" i="0" kern="1200" dirty="0" err="1" smtClean="0">
                <a:solidFill>
                  <a:srgbClr val="000000"/>
                </a:solidFill>
                <a:effectLst/>
                <a:latin typeface="Times New Roman" pitchFamily="16" charset="0"/>
                <a:ea typeface="+mn-ea"/>
                <a:cs typeface="+mn-cs"/>
              </a:rPr>
              <a:t>intuitors</a:t>
            </a:r>
            <a:r>
              <a:rPr lang="en-GB" sz="1200" b="0" i="0" kern="1200" dirty="0" smtClean="0">
                <a:solidFill>
                  <a:srgbClr val="000000"/>
                </a:solidFill>
                <a:effectLst/>
                <a:latin typeface="Times New Roman" pitchFamily="16" charset="0"/>
                <a:ea typeface="+mn-ea"/>
                <a:cs typeface="+mn-cs"/>
              </a:rPr>
              <a:t> to resent being tested on material that has not been explicitly covered in class.</a:t>
            </a:r>
          </a:p>
          <a:p>
            <a:r>
              <a:rPr lang="en-GB" sz="1200" b="0" i="0" kern="1200" dirty="0" smtClean="0">
                <a:solidFill>
                  <a:srgbClr val="000000"/>
                </a:solidFill>
                <a:effectLst/>
                <a:latin typeface="Times New Roman" pitchFamily="16" charset="0"/>
                <a:ea typeface="+mn-ea"/>
                <a:cs typeface="+mn-cs"/>
              </a:rPr>
              <a:t>Sensors tend to be patient with details and good at memorizing facts and doing hands-on (laboratory) work; </a:t>
            </a:r>
            <a:r>
              <a:rPr lang="en-GB" sz="1200" b="0" i="0" kern="1200" dirty="0" err="1" smtClean="0">
                <a:solidFill>
                  <a:srgbClr val="000000"/>
                </a:solidFill>
                <a:effectLst/>
                <a:latin typeface="Times New Roman" pitchFamily="16" charset="0"/>
                <a:ea typeface="+mn-ea"/>
                <a:cs typeface="+mn-cs"/>
              </a:rPr>
              <a:t>intuitors</a:t>
            </a:r>
            <a:r>
              <a:rPr lang="en-GB" sz="1200" b="0" i="0" kern="1200" dirty="0" smtClean="0">
                <a:solidFill>
                  <a:srgbClr val="000000"/>
                </a:solidFill>
                <a:effectLst/>
                <a:latin typeface="Times New Roman" pitchFamily="16" charset="0"/>
                <a:ea typeface="+mn-ea"/>
                <a:cs typeface="+mn-cs"/>
              </a:rPr>
              <a:t> may be better at grasping new concepts and are often more comfortable than sensors with abstractions and mathematical formulations.</a:t>
            </a:r>
          </a:p>
          <a:p>
            <a:r>
              <a:rPr lang="en-GB" sz="1200" b="0" i="0" kern="1200" dirty="0" smtClean="0">
                <a:solidFill>
                  <a:srgbClr val="000000"/>
                </a:solidFill>
                <a:effectLst/>
                <a:latin typeface="Times New Roman" pitchFamily="16" charset="0"/>
                <a:ea typeface="+mn-ea"/>
                <a:cs typeface="+mn-cs"/>
              </a:rPr>
              <a:t>Sensors tend to be more practical and careful than </a:t>
            </a:r>
            <a:r>
              <a:rPr lang="en-GB" sz="1200" b="0" i="0" kern="1200" dirty="0" err="1" smtClean="0">
                <a:solidFill>
                  <a:srgbClr val="000000"/>
                </a:solidFill>
                <a:effectLst/>
                <a:latin typeface="Times New Roman" pitchFamily="16" charset="0"/>
                <a:ea typeface="+mn-ea"/>
                <a:cs typeface="+mn-cs"/>
              </a:rPr>
              <a:t>intuitors</a:t>
            </a:r>
            <a:r>
              <a:rPr lang="en-GB" sz="1200" b="0" i="0" kern="1200" dirty="0" smtClean="0">
                <a:solidFill>
                  <a:srgbClr val="000000"/>
                </a:solidFill>
                <a:effectLst/>
                <a:latin typeface="Times New Roman" pitchFamily="16" charset="0"/>
                <a:ea typeface="+mn-ea"/>
                <a:cs typeface="+mn-cs"/>
              </a:rPr>
              <a:t>; </a:t>
            </a:r>
            <a:r>
              <a:rPr lang="en-GB" sz="1200" b="0" i="0" kern="1200" dirty="0" err="1" smtClean="0">
                <a:solidFill>
                  <a:srgbClr val="000000"/>
                </a:solidFill>
                <a:effectLst/>
                <a:latin typeface="Times New Roman" pitchFamily="16" charset="0"/>
                <a:ea typeface="+mn-ea"/>
                <a:cs typeface="+mn-cs"/>
              </a:rPr>
              <a:t>intuitors</a:t>
            </a:r>
            <a:r>
              <a:rPr lang="en-GB" sz="1200" b="0" i="0" kern="1200" dirty="0" smtClean="0">
                <a:solidFill>
                  <a:srgbClr val="000000"/>
                </a:solidFill>
                <a:effectLst/>
                <a:latin typeface="Times New Roman" pitchFamily="16" charset="0"/>
                <a:ea typeface="+mn-ea"/>
                <a:cs typeface="+mn-cs"/>
              </a:rPr>
              <a:t> tend to work faster and to be more innovative than sensors.</a:t>
            </a:r>
          </a:p>
          <a:p>
            <a:r>
              <a:rPr lang="en-GB" sz="1200" b="0" i="0" kern="1200" dirty="0" smtClean="0">
                <a:solidFill>
                  <a:srgbClr val="000000"/>
                </a:solidFill>
                <a:effectLst/>
                <a:latin typeface="Times New Roman" pitchFamily="16" charset="0"/>
                <a:ea typeface="+mn-ea"/>
                <a:cs typeface="+mn-cs"/>
              </a:rPr>
              <a:t>Sensors don't like courses that have no apparent connection to the real world; </a:t>
            </a:r>
            <a:r>
              <a:rPr lang="en-GB" sz="1200" b="0" i="0" kern="1200" dirty="0" err="1" smtClean="0">
                <a:solidFill>
                  <a:srgbClr val="000000"/>
                </a:solidFill>
                <a:effectLst/>
                <a:latin typeface="Times New Roman" pitchFamily="16" charset="0"/>
                <a:ea typeface="+mn-ea"/>
                <a:cs typeface="+mn-cs"/>
              </a:rPr>
              <a:t>intuitors</a:t>
            </a:r>
            <a:r>
              <a:rPr lang="en-GB" sz="1200" b="0" i="0" kern="1200" dirty="0" smtClean="0">
                <a:solidFill>
                  <a:srgbClr val="000000"/>
                </a:solidFill>
                <a:effectLst/>
                <a:latin typeface="Times New Roman" pitchFamily="16" charset="0"/>
                <a:ea typeface="+mn-ea"/>
                <a:cs typeface="+mn-cs"/>
              </a:rPr>
              <a:t> don't like  courses that involve a lot of memorization and routine calculations.</a:t>
            </a:r>
          </a:p>
          <a:p>
            <a:r>
              <a:rPr lang="en-GB" dirty="0" smtClean="0"/>
              <a:t/>
            </a:r>
            <a:br>
              <a:rPr lang="en-GB" dirty="0" smtClean="0"/>
            </a:br>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11</a:t>
            </a:fld>
            <a:endParaRPr lang="en-GB"/>
          </a:p>
        </p:txBody>
      </p:sp>
    </p:spTree>
    <p:extLst>
      <p:ext uri="{BB962C8B-B14F-4D97-AF65-F5344CB8AC3E}">
        <p14:creationId xmlns:p14="http://schemas.microsoft.com/office/powerpoint/2010/main" val="3755386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r>
              <a:rPr lang="en-GB"/>
              <a:t>CSDE, Alexandria University, Egypt.</a:t>
            </a:r>
          </a:p>
        </p:txBody>
      </p:sp>
      <p:sp>
        <p:nvSpPr>
          <p:cNvPr id="6" name="Rectangle 5"/>
          <p:cNvSpPr>
            <a:spLocks noGrp="1" noChangeArrowheads="1"/>
          </p:cNvSpPr>
          <p:nvPr>
            <p:ph type="sldNum" idx="12"/>
          </p:nvPr>
        </p:nvSpPr>
        <p:spPr>
          <a:ln/>
        </p:spPr>
        <p:txBody>
          <a:bodyPr/>
          <a:lstStyle>
            <a:lvl1pPr>
              <a:defRPr/>
            </a:lvl1pPr>
          </a:lstStyle>
          <a:p>
            <a:pPr>
              <a:defRPr/>
            </a:pPr>
            <a:fld id="{407D795B-C033-4183-86BA-E2A5CEE00E2F}" type="slidenum">
              <a:rPr lang="en-GB"/>
              <a:pPr>
                <a:defRPr/>
              </a:pPr>
              <a:t>‹#›</a:t>
            </a:fld>
            <a:endParaRPr lang="en-GB"/>
          </a:p>
        </p:txBody>
      </p:sp>
    </p:spTree>
    <p:extLst>
      <p:ext uri="{BB962C8B-B14F-4D97-AF65-F5344CB8AC3E}">
        <p14:creationId xmlns:p14="http://schemas.microsoft.com/office/powerpoint/2010/main" val="3885923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5" name="Text Box 1"/>
          <p:cNvSpPr txBox="1">
            <a:spLocks noChangeArrowheads="1"/>
          </p:cNvSpPr>
          <p:nvPr userDrawn="1"/>
        </p:nvSpPr>
        <p:spPr bwMode="auto">
          <a:xfrm>
            <a:off x="457200" y="274638"/>
            <a:ext cx="8229600" cy="868362"/>
          </a:xfrm>
          <a:prstGeom prst="rect">
            <a:avLst/>
          </a:prstGeom>
          <a:gradFill>
            <a:gsLst>
              <a:gs pos="0">
                <a:srgbClr val="000000"/>
              </a:gs>
              <a:gs pos="20000">
                <a:srgbClr val="000040"/>
              </a:gs>
              <a:gs pos="50000">
                <a:srgbClr val="400040"/>
              </a:gs>
              <a:gs pos="75000">
                <a:srgbClr val="8F0040"/>
              </a:gs>
              <a:gs pos="89999">
                <a:srgbClr val="F27300"/>
              </a:gs>
              <a:gs pos="100000">
                <a:srgbClr val="FFBF00"/>
              </a:gs>
            </a:gsLst>
            <a:lin ang="3000000" scaled="0"/>
          </a:gradFill>
          <a:ln>
            <a:noFill/>
          </a:ln>
          <a:effectLst>
            <a:outerShdw dist="155281" dir="2700000" algn="ctr" rotWithShape="0">
              <a:srgbClr val="C0C0C0"/>
            </a:outerShdw>
          </a:effec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5pPr>
            <a:lvl6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6pPr>
            <a:lvl7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7pPr>
            <a:lvl8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8pPr>
            <a:lvl9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9pPr>
          </a:lstStyle>
          <a:p>
            <a:pPr algn="ctr">
              <a:buClr>
                <a:srgbClr val="914B30"/>
              </a:buClr>
              <a:defRPr/>
            </a:pPr>
            <a:endParaRPr lang="en-GB" sz="4400" dirty="0" smtClean="0">
              <a:solidFill>
                <a:srgbClr val="FFFFFF"/>
              </a:solidFill>
              <a:effectLst>
                <a:outerShdw blurRad="38100" dist="38100" dir="2700000" algn="tl">
                  <a:srgbClr val="000000">
                    <a:alpha val="43137"/>
                  </a:srgbClr>
                </a:outerShdw>
              </a:effectLst>
              <a:latin typeface="Times New Roman" pitchFamily="16" charset="0"/>
            </a:endParaRPr>
          </a:p>
        </p:txBody>
      </p:sp>
      <p:sp>
        <p:nvSpPr>
          <p:cNvPr id="3" name="Vertical Text Placeholder 2"/>
          <p:cNvSpPr>
            <a:spLocks noGrp="1"/>
          </p:cNvSpPr>
          <p:nvPr>
            <p:ph type="body" orient="vert" idx="1"/>
          </p:nvPr>
        </p:nvSpPr>
        <p:spPr>
          <a:xfrm>
            <a:off x="467544" y="4149080"/>
            <a:ext cx="8208912" cy="2160240"/>
          </a:xfrm>
          <a:solidFill>
            <a:schemeClr val="bg1"/>
          </a:solidFill>
        </p:spPr>
        <p:txBody>
          <a:bodyPr/>
          <a:lstStyle>
            <a:lvl1pPr marL="106363" indent="0">
              <a:buClr>
                <a:srgbClr val="920000"/>
              </a:buClr>
              <a:buSzPct val="60000"/>
              <a:buFont typeface="Wingdings" pitchFamily="2" charset="2"/>
              <a:buNone/>
              <a:defRPr sz="2400">
                <a:solidFill>
                  <a:srgbClr val="920000"/>
                </a:solidFill>
                <a:latin typeface="+mj-lt"/>
                <a:cs typeface="Times New Roman" pitchFamily="18" charset="0"/>
              </a:defRPr>
            </a:lvl1pPr>
            <a:lvl2pPr marL="862013" indent="-285750">
              <a:buClr>
                <a:srgbClr val="920000"/>
              </a:buClr>
              <a:buFont typeface="Wingdings" pitchFamily="2" charset="2"/>
              <a:buChar char="Ø"/>
              <a:defRPr sz="2000">
                <a:solidFill>
                  <a:srgbClr val="920000"/>
                </a:solidFill>
                <a:latin typeface="+mj-lt"/>
                <a:cs typeface="Times New Roman" pitchFamily="18" charset="0"/>
              </a:defRPr>
            </a:lvl2pPr>
            <a:lvl3pPr marL="1293813" indent="-215900">
              <a:buClr>
                <a:srgbClr val="920000"/>
              </a:buClr>
              <a:buSzPct val="65000"/>
              <a:buFont typeface="Wingdings" pitchFamily="2" charset="2"/>
              <a:buChar char="ü"/>
              <a:defRPr sz="1800">
                <a:solidFill>
                  <a:srgbClr val="920000"/>
                </a:solidFill>
                <a:latin typeface="+mj-lt"/>
                <a:cs typeface="Times New Roman" pitchFamily="18" charset="0"/>
              </a:defRPr>
            </a:lvl3pPr>
            <a:lvl4pPr marL="1725613" indent="-214313">
              <a:buClr>
                <a:srgbClr val="920000"/>
              </a:buClr>
              <a:buSzPct val="65000"/>
              <a:buFont typeface="Wingdings" pitchFamily="2" charset="2"/>
              <a:buChar char="ü"/>
              <a:defRPr>
                <a:solidFill>
                  <a:srgbClr val="920000"/>
                </a:solidFill>
              </a:defRPr>
            </a:lvl4pPr>
            <a:lvl5pPr marL="2157413" indent="-215900">
              <a:buClr>
                <a:srgbClr val="920000"/>
              </a:buClr>
              <a:buSzPct val="65000"/>
              <a:buFont typeface="Wingdings" pitchFamily="2" charset="2"/>
              <a:buChar char="ü"/>
              <a:defRPr>
                <a:solidFill>
                  <a:srgbClr val="920000"/>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GB" dirty="0"/>
          </a:p>
        </p:txBody>
      </p:sp>
      <p:sp>
        <p:nvSpPr>
          <p:cNvPr id="6" name="Picture Placeholder 2"/>
          <p:cNvSpPr>
            <a:spLocks noGrp="1"/>
          </p:cNvSpPr>
          <p:nvPr>
            <p:ph type="pic" idx="12"/>
          </p:nvPr>
        </p:nvSpPr>
        <p:spPr>
          <a:xfrm>
            <a:off x="467544" y="1556792"/>
            <a:ext cx="8208912" cy="24482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11" name="Text Placeholder 11"/>
          <p:cNvSpPr>
            <a:spLocks noGrp="1"/>
          </p:cNvSpPr>
          <p:nvPr>
            <p:ph type="body" sz="quarter" idx="13"/>
          </p:nvPr>
        </p:nvSpPr>
        <p:spPr>
          <a:xfrm>
            <a:off x="457200" y="274638"/>
            <a:ext cx="8229600" cy="868362"/>
          </a:xfrm>
          <a:ln w="6350">
            <a:solidFill>
              <a:schemeClr val="tx1"/>
            </a:solidFill>
          </a:ln>
        </p:spPr>
        <p:txBody>
          <a:bodyPr wrap="none" anchor="ctr"/>
          <a:lstStyle>
            <a:lvl1pPr marL="106363" indent="0" algn="ctr">
              <a:buNone/>
              <a:defRPr sz="4000">
                <a:solidFill>
                  <a:schemeClr val="bg1"/>
                </a:solidFill>
                <a:effectLst>
                  <a:outerShdw blurRad="38100" dist="38100" dir="2700000" algn="tl">
                    <a:srgbClr val="000000">
                      <a:alpha val="43137"/>
                    </a:srgbClr>
                  </a:outerShdw>
                </a:effectLst>
                <a:latin typeface="+mj-lt"/>
                <a:cs typeface="Times New Roman" pitchFamily="18" charset="0"/>
              </a:defRPr>
            </a:lvl1pPr>
          </a:lstStyle>
          <a:p>
            <a:pPr lvl="0"/>
            <a:r>
              <a:rPr lang="en-US" dirty="0" smtClean="0"/>
              <a:t>Click to edit Master text styles</a:t>
            </a:r>
            <a:endParaRPr lang="en-GB" dirty="0"/>
          </a:p>
        </p:txBody>
      </p:sp>
      <p:sp>
        <p:nvSpPr>
          <p:cNvPr id="7" name="Slide Number Placeholder 5"/>
          <p:cNvSpPr>
            <a:spLocks noGrp="1"/>
          </p:cNvSpPr>
          <p:nvPr>
            <p:ph type="sldNum" idx="14"/>
          </p:nvPr>
        </p:nvSpPr>
        <p:spPr>
          <a:xfrm>
            <a:off x="6556375" y="6478588"/>
            <a:ext cx="2127250" cy="334962"/>
          </a:xfrm>
        </p:spPr>
        <p:txBody>
          <a:bodyPr/>
          <a:lstStyle>
            <a:lvl1pPr>
              <a:defRPr sz="1800" b="1" i="1">
                <a:solidFill>
                  <a:srgbClr val="C00000"/>
                </a:solidFill>
                <a:effectLst/>
              </a:defRPr>
            </a:lvl1pPr>
          </a:lstStyle>
          <a:p>
            <a:pPr>
              <a:defRPr/>
            </a:pPr>
            <a:fld id="{057A49BB-989D-460A-AC13-2764AF5A5631}" type="slidenum">
              <a:rPr lang="en-GB"/>
              <a:pPr>
                <a:defRPr/>
              </a:pPr>
              <a:t>‹#›</a:t>
            </a:fld>
            <a:endParaRPr lang="en-GB" dirty="0"/>
          </a:p>
        </p:txBody>
      </p:sp>
      <p:sp>
        <p:nvSpPr>
          <p:cNvPr id="8" name="Footer Placeholder 4"/>
          <p:cNvSpPr>
            <a:spLocks noGrp="1"/>
          </p:cNvSpPr>
          <p:nvPr>
            <p:ph type="ftr" idx="15"/>
          </p:nvPr>
        </p:nvSpPr>
        <p:spPr>
          <a:xfrm>
            <a:off x="2700338" y="6478588"/>
            <a:ext cx="3322637" cy="334962"/>
          </a:xfrm>
        </p:spPr>
        <p:txBody>
          <a:bodyPr/>
          <a:lstStyle>
            <a:lvl1pPr>
              <a:defRPr sz="1600" b="1" i="1">
                <a:solidFill>
                  <a:srgbClr val="C00000"/>
                </a:solidFill>
                <a:effectLst/>
              </a:defRPr>
            </a:lvl1pPr>
          </a:lstStyle>
          <a:p>
            <a:pPr>
              <a:defRPr/>
            </a:pPr>
            <a:r>
              <a:rPr lang="en-GB"/>
              <a:t>AU, Egypt.</a:t>
            </a:r>
          </a:p>
        </p:txBody>
      </p:sp>
    </p:spTree>
    <p:extLst>
      <p:ext uri="{BB962C8B-B14F-4D97-AF65-F5344CB8AC3E}">
        <p14:creationId xmlns:p14="http://schemas.microsoft.com/office/powerpoint/2010/main" val="246617564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4" name="Text Box 1"/>
          <p:cNvSpPr txBox="1">
            <a:spLocks noChangeArrowheads="1"/>
          </p:cNvSpPr>
          <p:nvPr userDrawn="1"/>
        </p:nvSpPr>
        <p:spPr bwMode="auto">
          <a:xfrm>
            <a:off x="457200" y="274638"/>
            <a:ext cx="8229600" cy="868362"/>
          </a:xfrm>
          <a:prstGeom prst="rect">
            <a:avLst/>
          </a:prstGeom>
          <a:gradFill>
            <a:gsLst>
              <a:gs pos="0">
                <a:srgbClr val="000000"/>
              </a:gs>
              <a:gs pos="20000">
                <a:srgbClr val="000040"/>
              </a:gs>
              <a:gs pos="50000">
                <a:srgbClr val="400040"/>
              </a:gs>
              <a:gs pos="75000">
                <a:srgbClr val="8F0040"/>
              </a:gs>
              <a:gs pos="89999">
                <a:srgbClr val="F27300"/>
              </a:gs>
              <a:gs pos="100000">
                <a:srgbClr val="FFBF00"/>
              </a:gs>
            </a:gsLst>
            <a:lin ang="3000000" scaled="0"/>
          </a:gradFill>
          <a:ln>
            <a:noFill/>
          </a:ln>
          <a:effectLst>
            <a:outerShdw dist="155281" dir="2700000" algn="ctr" rotWithShape="0">
              <a:srgbClr val="C0C0C0"/>
            </a:outerShdw>
          </a:effec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5pPr>
            <a:lvl6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6pPr>
            <a:lvl7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7pPr>
            <a:lvl8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8pPr>
            <a:lvl9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9pPr>
          </a:lstStyle>
          <a:p>
            <a:pPr algn="ctr">
              <a:buClr>
                <a:srgbClr val="914B30"/>
              </a:buClr>
              <a:defRPr/>
            </a:pPr>
            <a:endParaRPr lang="en-GB" sz="4400" dirty="0" smtClean="0">
              <a:solidFill>
                <a:srgbClr val="FFFFFF"/>
              </a:solidFill>
              <a:effectLst>
                <a:outerShdw blurRad="38100" dist="38100" dir="2700000" algn="tl">
                  <a:srgbClr val="000000">
                    <a:alpha val="43137"/>
                  </a:srgbClr>
                </a:outerShdw>
              </a:effectLst>
              <a:latin typeface="Times New Roman" pitchFamily="16" charset="0"/>
            </a:endParaRPr>
          </a:p>
        </p:txBody>
      </p:sp>
      <p:cxnSp>
        <p:nvCxnSpPr>
          <p:cNvPr id="5" name="Straight Connector 4"/>
          <p:cNvCxnSpPr/>
          <p:nvPr userDrawn="1"/>
        </p:nvCxnSpPr>
        <p:spPr>
          <a:xfrm>
            <a:off x="479425" y="6381750"/>
            <a:ext cx="820737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Vertical Text Placeholder 2"/>
          <p:cNvSpPr>
            <a:spLocks noGrp="1"/>
          </p:cNvSpPr>
          <p:nvPr>
            <p:ph type="body" orient="vert" idx="1"/>
          </p:nvPr>
        </p:nvSpPr>
        <p:spPr>
          <a:xfrm>
            <a:off x="467544" y="1700808"/>
            <a:ext cx="8208912" cy="4536504"/>
          </a:xfrm>
          <a:solidFill>
            <a:schemeClr val="bg1"/>
          </a:solidFill>
          <a:ln>
            <a:noFill/>
          </a:ln>
        </p:spPr>
        <p:txBody>
          <a:bodyPr/>
          <a:lstStyle>
            <a:lvl1pPr marL="430213" indent="-323850">
              <a:buClr>
                <a:srgbClr val="920000"/>
              </a:buClr>
              <a:buSzPct val="50000"/>
              <a:buFont typeface="Wingdings" pitchFamily="2" charset="2"/>
              <a:buChar char="q"/>
              <a:defRPr sz="2400">
                <a:solidFill>
                  <a:schemeClr val="tx2">
                    <a:lumMod val="75000"/>
                  </a:schemeClr>
                </a:solidFill>
                <a:latin typeface="+mn-lt"/>
                <a:cs typeface="Times New Roman" pitchFamily="18" charset="0"/>
              </a:defRPr>
            </a:lvl1pPr>
            <a:lvl2pPr marL="862013" indent="-285750">
              <a:buClr>
                <a:srgbClr val="920000"/>
              </a:buClr>
              <a:buSzPct val="70000"/>
              <a:buFont typeface="Wingdings" pitchFamily="2" charset="2"/>
              <a:buChar char="Ø"/>
              <a:defRPr sz="2000">
                <a:solidFill>
                  <a:schemeClr val="tx2">
                    <a:lumMod val="75000"/>
                  </a:schemeClr>
                </a:solidFill>
                <a:latin typeface="+mn-lt"/>
                <a:cs typeface="Times New Roman" pitchFamily="18" charset="0"/>
              </a:defRPr>
            </a:lvl2pPr>
            <a:lvl3pPr marL="1293813" indent="-215900">
              <a:buClr>
                <a:srgbClr val="920000"/>
              </a:buClr>
              <a:buSzPct val="65000"/>
              <a:buFont typeface="Wingdings" pitchFamily="2" charset="2"/>
              <a:buChar char="ü"/>
              <a:defRPr sz="1800">
                <a:solidFill>
                  <a:schemeClr val="tx2">
                    <a:lumMod val="75000"/>
                  </a:schemeClr>
                </a:solidFill>
                <a:latin typeface="+mn-lt"/>
                <a:cs typeface="Times New Roman" pitchFamily="18" charset="0"/>
              </a:defRPr>
            </a:lvl3pPr>
            <a:lvl4pPr marL="1725613" indent="-214313">
              <a:buClr>
                <a:srgbClr val="920000"/>
              </a:buClr>
              <a:buSzPct val="65000"/>
              <a:buFont typeface="Wingdings" pitchFamily="2" charset="2"/>
              <a:buChar char="ü"/>
              <a:defRPr sz="1800">
                <a:solidFill>
                  <a:schemeClr val="tx2">
                    <a:lumMod val="75000"/>
                  </a:schemeClr>
                </a:solidFill>
                <a:latin typeface="+mn-lt"/>
                <a:cs typeface="Times New Roman" pitchFamily="18" charset="0"/>
              </a:defRPr>
            </a:lvl4pPr>
            <a:lvl5pPr marL="2157413" indent="-215900">
              <a:buClr>
                <a:srgbClr val="920000"/>
              </a:buClr>
              <a:buSzPct val="65000"/>
              <a:buFont typeface="Wingdings" pitchFamily="2" charset="2"/>
              <a:buChar char="ü"/>
              <a:defRPr sz="1800">
                <a:solidFill>
                  <a:schemeClr val="tx2">
                    <a:lumMod val="75000"/>
                  </a:schemeClr>
                </a:solidFill>
                <a:latin typeface="+mn-lt"/>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2" name="Text Placeholder 11"/>
          <p:cNvSpPr>
            <a:spLocks noGrp="1"/>
          </p:cNvSpPr>
          <p:nvPr>
            <p:ph type="body" sz="quarter" idx="12"/>
          </p:nvPr>
        </p:nvSpPr>
        <p:spPr>
          <a:xfrm>
            <a:off x="467544" y="274638"/>
            <a:ext cx="8229600" cy="854372"/>
          </a:xfrm>
          <a:ln w="6350">
            <a:solidFill>
              <a:schemeClr val="tx1"/>
            </a:solidFill>
          </a:ln>
        </p:spPr>
        <p:txBody>
          <a:bodyPr wrap="none" anchor="ctr"/>
          <a:lstStyle>
            <a:lvl1pPr marL="106363" indent="0" algn="ctr">
              <a:buNone/>
              <a:defRPr sz="4000">
                <a:solidFill>
                  <a:schemeClr val="bg1"/>
                </a:solidFill>
                <a:effectLst>
                  <a:outerShdw blurRad="38100" dist="38100" dir="2700000" algn="tl">
                    <a:srgbClr val="000000">
                      <a:alpha val="43137"/>
                    </a:srgbClr>
                  </a:outerShdw>
                </a:effectLst>
                <a:latin typeface="+mj-lt"/>
                <a:cs typeface="Times New Roman" pitchFamily="18" charset="0"/>
              </a:defRPr>
            </a:lvl1pPr>
          </a:lstStyle>
          <a:p>
            <a:pPr lvl="0"/>
            <a:r>
              <a:rPr lang="en-US" dirty="0" smtClean="0"/>
              <a:t>Click to edit Master text styles</a:t>
            </a:r>
            <a:endParaRPr lang="en-GB" dirty="0"/>
          </a:p>
        </p:txBody>
      </p:sp>
      <p:sp>
        <p:nvSpPr>
          <p:cNvPr id="6" name="Footer Placeholder 4"/>
          <p:cNvSpPr>
            <a:spLocks noGrp="1"/>
          </p:cNvSpPr>
          <p:nvPr>
            <p:ph type="ftr" idx="13"/>
          </p:nvPr>
        </p:nvSpPr>
        <p:spPr>
          <a:xfrm>
            <a:off x="2700338" y="6478588"/>
            <a:ext cx="3322637" cy="334962"/>
          </a:xfrm>
        </p:spPr>
        <p:txBody>
          <a:bodyPr/>
          <a:lstStyle>
            <a:lvl1pPr>
              <a:defRPr sz="1600" b="1" i="1">
                <a:solidFill>
                  <a:srgbClr val="C00000"/>
                </a:solidFill>
                <a:effectLst/>
              </a:defRPr>
            </a:lvl1pPr>
          </a:lstStyle>
          <a:p>
            <a:pPr>
              <a:defRPr/>
            </a:pPr>
            <a:r>
              <a:rPr lang="en-GB"/>
              <a:t>VT-MENA, Egypt.</a:t>
            </a:r>
          </a:p>
        </p:txBody>
      </p:sp>
      <p:sp>
        <p:nvSpPr>
          <p:cNvPr id="7" name="Slide Number Placeholder 5"/>
          <p:cNvSpPr>
            <a:spLocks noGrp="1"/>
          </p:cNvSpPr>
          <p:nvPr>
            <p:ph type="sldNum" idx="14"/>
          </p:nvPr>
        </p:nvSpPr>
        <p:spPr>
          <a:xfrm>
            <a:off x="6516688" y="6478588"/>
            <a:ext cx="2127250" cy="334962"/>
          </a:xfrm>
        </p:spPr>
        <p:txBody>
          <a:bodyPr/>
          <a:lstStyle>
            <a:lvl1pPr>
              <a:defRPr sz="1800" b="1" i="1">
                <a:solidFill>
                  <a:srgbClr val="C00000"/>
                </a:solidFill>
                <a:effectLst/>
              </a:defRPr>
            </a:lvl1pPr>
          </a:lstStyle>
          <a:p>
            <a:pPr>
              <a:defRPr/>
            </a:pPr>
            <a:fld id="{1920358A-F983-43F1-8586-0B69492928D7}" type="slidenum">
              <a:rPr lang="en-GB"/>
              <a:pPr>
                <a:defRPr/>
              </a:pPr>
              <a:t>‹#›</a:t>
            </a:fld>
            <a:endParaRPr lang="en-GB" dirty="0"/>
          </a:p>
        </p:txBody>
      </p:sp>
    </p:spTree>
    <p:extLst>
      <p:ext uri="{BB962C8B-B14F-4D97-AF65-F5344CB8AC3E}">
        <p14:creationId xmlns:p14="http://schemas.microsoft.com/office/powerpoint/2010/main" val="3361426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r>
              <a:rPr lang="en-GB"/>
              <a:t>CSDE, Alexandria University, Egypt.</a:t>
            </a:r>
          </a:p>
        </p:txBody>
      </p:sp>
      <p:sp>
        <p:nvSpPr>
          <p:cNvPr id="6" name="Rectangle 5"/>
          <p:cNvSpPr>
            <a:spLocks noGrp="1" noChangeArrowheads="1"/>
          </p:cNvSpPr>
          <p:nvPr>
            <p:ph type="sldNum" idx="12"/>
          </p:nvPr>
        </p:nvSpPr>
        <p:spPr>
          <a:ln/>
        </p:spPr>
        <p:txBody>
          <a:bodyPr/>
          <a:lstStyle>
            <a:lvl1pPr>
              <a:defRPr/>
            </a:lvl1pPr>
          </a:lstStyle>
          <a:p>
            <a:pPr>
              <a:defRPr/>
            </a:pPr>
            <a:fld id="{7B7AC42E-EF1D-441F-9393-AC073FFEC51A}" type="slidenum">
              <a:rPr lang="en-GB"/>
              <a:pPr>
                <a:defRPr/>
              </a:pPr>
              <a:t>‹#›</a:t>
            </a:fld>
            <a:endParaRPr lang="en-GB"/>
          </a:p>
        </p:txBody>
      </p:sp>
    </p:spTree>
    <p:extLst>
      <p:ext uri="{BB962C8B-B14F-4D97-AF65-F5344CB8AC3E}">
        <p14:creationId xmlns:p14="http://schemas.microsoft.com/office/powerpoint/2010/main" val="161174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r>
              <a:rPr lang="en-GB"/>
              <a:t>CSDE, Alexandria University, Egypt.</a:t>
            </a:r>
          </a:p>
        </p:txBody>
      </p:sp>
      <p:sp>
        <p:nvSpPr>
          <p:cNvPr id="6" name="Rectangle 5"/>
          <p:cNvSpPr>
            <a:spLocks noGrp="1" noChangeArrowheads="1"/>
          </p:cNvSpPr>
          <p:nvPr>
            <p:ph type="sldNum" idx="12"/>
          </p:nvPr>
        </p:nvSpPr>
        <p:spPr>
          <a:ln/>
        </p:spPr>
        <p:txBody>
          <a:bodyPr/>
          <a:lstStyle>
            <a:lvl1pPr>
              <a:defRPr/>
            </a:lvl1pPr>
          </a:lstStyle>
          <a:p>
            <a:pPr>
              <a:defRPr/>
            </a:pPr>
            <a:fld id="{D6F00B1E-C113-487E-9667-D77A0E29E11F}" type="slidenum">
              <a:rPr lang="en-GB"/>
              <a:pPr>
                <a:defRPr/>
              </a:pPr>
              <a:t>‹#›</a:t>
            </a:fld>
            <a:endParaRPr lang="en-GB"/>
          </a:p>
        </p:txBody>
      </p:sp>
    </p:spTree>
    <p:extLst>
      <p:ext uri="{BB962C8B-B14F-4D97-AF65-F5344CB8AC3E}">
        <p14:creationId xmlns:p14="http://schemas.microsoft.com/office/powerpoint/2010/main" val="290217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4963"/>
            <a:ext cx="4037013"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04963"/>
            <a:ext cx="4037012"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r>
              <a:rPr lang="en-GB"/>
              <a:t>CSDE, Alexandria University, Egypt.</a:t>
            </a:r>
          </a:p>
        </p:txBody>
      </p:sp>
      <p:sp>
        <p:nvSpPr>
          <p:cNvPr id="7" name="Rectangle 5"/>
          <p:cNvSpPr>
            <a:spLocks noGrp="1" noChangeArrowheads="1"/>
          </p:cNvSpPr>
          <p:nvPr>
            <p:ph type="sldNum" idx="12"/>
          </p:nvPr>
        </p:nvSpPr>
        <p:spPr>
          <a:ln/>
        </p:spPr>
        <p:txBody>
          <a:bodyPr/>
          <a:lstStyle>
            <a:lvl1pPr>
              <a:defRPr/>
            </a:lvl1pPr>
          </a:lstStyle>
          <a:p>
            <a:pPr>
              <a:defRPr/>
            </a:pPr>
            <a:fld id="{88D40BDD-F0FA-487B-A5AA-0539D103B0C7}" type="slidenum">
              <a:rPr lang="en-GB"/>
              <a:pPr>
                <a:defRPr/>
              </a:pPr>
              <a:t>‹#›</a:t>
            </a:fld>
            <a:endParaRPr lang="en-GB"/>
          </a:p>
        </p:txBody>
      </p:sp>
    </p:spTree>
    <p:extLst>
      <p:ext uri="{BB962C8B-B14F-4D97-AF65-F5344CB8AC3E}">
        <p14:creationId xmlns:p14="http://schemas.microsoft.com/office/powerpoint/2010/main" val="2105074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4"/>
          <p:cNvSpPr>
            <a:spLocks noGrp="1" noChangeArrowheads="1"/>
          </p:cNvSpPr>
          <p:nvPr>
            <p:ph type="ftr" idx="11"/>
          </p:nvPr>
        </p:nvSpPr>
        <p:spPr>
          <a:ln/>
        </p:spPr>
        <p:txBody>
          <a:bodyPr/>
          <a:lstStyle>
            <a:lvl1pPr>
              <a:defRPr/>
            </a:lvl1pPr>
          </a:lstStyle>
          <a:p>
            <a:pPr>
              <a:defRPr/>
            </a:pPr>
            <a:r>
              <a:rPr lang="en-GB"/>
              <a:t>CSDE, Alexandria University, Egypt.</a:t>
            </a:r>
          </a:p>
        </p:txBody>
      </p:sp>
      <p:sp>
        <p:nvSpPr>
          <p:cNvPr id="9" name="Rectangle 5"/>
          <p:cNvSpPr>
            <a:spLocks noGrp="1" noChangeArrowheads="1"/>
          </p:cNvSpPr>
          <p:nvPr>
            <p:ph type="sldNum" idx="12"/>
          </p:nvPr>
        </p:nvSpPr>
        <p:spPr>
          <a:ln/>
        </p:spPr>
        <p:txBody>
          <a:bodyPr/>
          <a:lstStyle>
            <a:lvl1pPr>
              <a:defRPr/>
            </a:lvl1pPr>
          </a:lstStyle>
          <a:p>
            <a:pPr>
              <a:defRPr/>
            </a:pPr>
            <a:fld id="{F63F6DE9-57D2-4FEB-9355-26A9785C53E7}" type="slidenum">
              <a:rPr lang="en-GB"/>
              <a:pPr>
                <a:defRPr/>
              </a:pPr>
              <a:t>‹#›</a:t>
            </a:fld>
            <a:endParaRPr lang="en-GB"/>
          </a:p>
        </p:txBody>
      </p:sp>
    </p:spTree>
    <p:extLst>
      <p:ext uri="{BB962C8B-B14F-4D97-AF65-F5344CB8AC3E}">
        <p14:creationId xmlns:p14="http://schemas.microsoft.com/office/powerpoint/2010/main" val="1864289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r>
              <a:rPr lang="en-GB"/>
              <a:t>CSDE, Alexandria University, Egypt.</a:t>
            </a:r>
          </a:p>
        </p:txBody>
      </p:sp>
      <p:sp>
        <p:nvSpPr>
          <p:cNvPr id="5" name="Rectangle 5"/>
          <p:cNvSpPr>
            <a:spLocks noGrp="1" noChangeArrowheads="1"/>
          </p:cNvSpPr>
          <p:nvPr>
            <p:ph type="sldNum" idx="12"/>
          </p:nvPr>
        </p:nvSpPr>
        <p:spPr>
          <a:ln/>
        </p:spPr>
        <p:txBody>
          <a:bodyPr/>
          <a:lstStyle>
            <a:lvl1pPr>
              <a:defRPr/>
            </a:lvl1pPr>
          </a:lstStyle>
          <a:p>
            <a:pPr>
              <a:defRPr/>
            </a:pPr>
            <a:fld id="{039815B1-8F25-4D3D-81EF-D839192E9C10}" type="slidenum">
              <a:rPr lang="en-GB"/>
              <a:pPr>
                <a:defRPr/>
              </a:pPr>
              <a:t>‹#›</a:t>
            </a:fld>
            <a:endParaRPr lang="en-GB"/>
          </a:p>
        </p:txBody>
      </p:sp>
    </p:spTree>
    <p:extLst>
      <p:ext uri="{BB962C8B-B14F-4D97-AF65-F5344CB8AC3E}">
        <p14:creationId xmlns:p14="http://schemas.microsoft.com/office/powerpoint/2010/main" val="1578011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4"/>
          <p:cNvSpPr>
            <a:spLocks noGrp="1" noChangeArrowheads="1"/>
          </p:cNvSpPr>
          <p:nvPr>
            <p:ph type="ftr" idx="11"/>
          </p:nvPr>
        </p:nvSpPr>
        <p:spPr>
          <a:ln/>
        </p:spPr>
        <p:txBody>
          <a:bodyPr/>
          <a:lstStyle>
            <a:lvl1pPr>
              <a:defRPr/>
            </a:lvl1pPr>
          </a:lstStyle>
          <a:p>
            <a:pPr>
              <a:defRPr/>
            </a:pPr>
            <a:r>
              <a:rPr lang="en-GB"/>
              <a:t>CSDE, Alexandria University, Egypt.</a:t>
            </a:r>
          </a:p>
        </p:txBody>
      </p:sp>
      <p:sp>
        <p:nvSpPr>
          <p:cNvPr id="4" name="Rectangle 5"/>
          <p:cNvSpPr>
            <a:spLocks noGrp="1" noChangeArrowheads="1"/>
          </p:cNvSpPr>
          <p:nvPr>
            <p:ph type="sldNum" idx="12"/>
          </p:nvPr>
        </p:nvSpPr>
        <p:spPr>
          <a:ln/>
        </p:spPr>
        <p:txBody>
          <a:bodyPr/>
          <a:lstStyle>
            <a:lvl1pPr>
              <a:defRPr/>
            </a:lvl1pPr>
          </a:lstStyle>
          <a:p>
            <a:pPr>
              <a:defRPr/>
            </a:pPr>
            <a:fld id="{9BD97ECC-00A2-4AD3-99BD-0DE6BB897C6F}" type="slidenum">
              <a:rPr lang="en-GB"/>
              <a:pPr>
                <a:defRPr/>
              </a:pPr>
              <a:t>‹#›</a:t>
            </a:fld>
            <a:endParaRPr lang="en-GB"/>
          </a:p>
        </p:txBody>
      </p:sp>
    </p:spTree>
    <p:extLst>
      <p:ext uri="{BB962C8B-B14F-4D97-AF65-F5344CB8AC3E}">
        <p14:creationId xmlns:p14="http://schemas.microsoft.com/office/powerpoint/2010/main" val="2141372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r>
              <a:rPr lang="en-GB"/>
              <a:t>CSDE, Alexandria University, Egypt.</a:t>
            </a:r>
          </a:p>
        </p:txBody>
      </p:sp>
      <p:sp>
        <p:nvSpPr>
          <p:cNvPr id="7" name="Rectangle 5"/>
          <p:cNvSpPr>
            <a:spLocks noGrp="1" noChangeArrowheads="1"/>
          </p:cNvSpPr>
          <p:nvPr>
            <p:ph type="sldNum" idx="12"/>
          </p:nvPr>
        </p:nvSpPr>
        <p:spPr>
          <a:ln/>
        </p:spPr>
        <p:txBody>
          <a:bodyPr/>
          <a:lstStyle>
            <a:lvl1pPr>
              <a:defRPr/>
            </a:lvl1pPr>
          </a:lstStyle>
          <a:p>
            <a:pPr>
              <a:defRPr/>
            </a:pPr>
            <a:fld id="{4F6D980E-D153-483B-BD04-6BA4E3B0B3D8}" type="slidenum">
              <a:rPr lang="en-GB"/>
              <a:pPr>
                <a:defRPr/>
              </a:pPr>
              <a:t>‹#›</a:t>
            </a:fld>
            <a:endParaRPr lang="en-GB"/>
          </a:p>
        </p:txBody>
      </p:sp>
    </p:spTree>
    <p:extLst>
      <p:ext uri="{BB962C8B-B14F-4D97-AF65-F5344CB8AC3E}">
        <p14:creationId xmlns:p14="http://schemas.microsoft.com/office/powerpoint/2010/main" val="924913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r>
              <a:rPr lang="en-GB"/>
              <a:t>CSDE, Alexandria University, Egypt.</a:t>
            </a:r>
          </a:p>
        </p:txBody>
      </p:sp>
      <p:sp>
        <p:nvSpPr>
          <p:cNvPr id="7" name="Rectangle 5"/>
          <p:cNvSpPr>
            <a:spLocks noGrp="1" noChangeArrowheads="1"/>
          </p:cNvSpPr>
          <p:nvPr>
            <p:ph type="sldNum" idx="12"/>
          </p:nvPr>
        </p:nvSpPr>
        <p:spPr>
          <a:ln/>
        </p:spPr>
        <p:txBody>
          <a:bodyPr/>
          <a:lstStyle>
            <a:lvl1pPr>
              <a:defRPr/>
            </a:lvl1pPr>
          </a:lstStyle>
          <a:p>
            <a:pPr>
              <a:defRPr/>
            </a:pPr>
            <a:fld id="{F5259D39-8DB1-4C8A-8D4B-B3E898696AC0}" type="slidenum">
              <a:rPr lang="en-GB"/>
              <a:pPr>
                <a:defRPr/>
              </a:pPr>
              <a:t>‹#›</a:t>
            </a:fld>
            <a:endParaRPr lang="en-GB"/>
          </a:p>
        </p:txBody>
      </p:sp>
    </p:spTree>
    <p:extLst>
      <p:ext uri="{BB962C8B-B14F-4D97-AF65-F5344CB8AC3E}">
        <p14:creationId xmlns:p14="http://schemas.microsoft.com/office/powerpoint/2010/main" val="67204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3050"/>
            <a:ext cx="8226425"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4963"/>
            <a:ext cx="82264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6813"/>
            <a:ext cx="212725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pPr>
              <a:defRPr/>
            </a:pPr>
            <a:endParaRPr lang="en-GB"/>
          </a:p>
        </p:txBody>
      </p:sp>
      <p:sp>
        <p:nvSpPr>
          <p:cNvPr id="1028" name="Rectangle 4"/>
          <p:cNvSpPr>
            <a:spLocks noGrp="1" noChangeArrowheads="1"/>
          </p:cNvSpPr>
          <p:nvPr>
            <p:ph type="ftr"/>
          </p:nvPr>
        </p:nvSpPr>
        <p:spPr bwMode="auto">
          <a:xfrm>
            <a:off x="3127375" y="6246813"/>
            <a:ext cx="28956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pPr>
              <a:defRPr/>
            </a:pPr>
            <a:r>
              <a:rPr lang="en-GB"/>
              <a:t>CSDE, Alexandria University, Egypt.</a:t>
            </a:r>
          </a:p>
        </p:txBody>
      </p:sp>
      <p:sp>
        <p:nvSpPr>
          <p:cNvPr id="1029" name="Rectangle 5"/>
          <p:cNvSpPr>
            <a:spLocks noGrp="1" noChangeArrowheads="1"/>
          </p:cNvSpPr>
          <p:nvPr>
            <p:ph type="sldNum"/>
          </p:nvPr>
        </p:nvSpPr>
        <p:spPr bwMode="auto">
          <a:xfrm>
            <a:off x="6556375" y="6246813"/>
            <a:ext cx="212725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pPr>
              <a:defRPr/>
            </a:pPr>
            <a:fld id="{A4E64F26-2463-4EAF-A6AB-F69CFB3B34B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Lst>
  <p:hf hdr="0" dt="0"/>
  <p:txStyles>
    <p:titleStyle>
      <a:lvl1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mj-lt"/>
          <a:ea typeface="+mj-ea"/>
          <a:cs typeface="+mj-cs"/>
        </a:defRPr>
      </a:lvl1pPr>
      <a:lvl2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2pPr>
      <a:lvl3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3pPr>
      <a:lvl4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4pPr>
      <a:lvl5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5pPr>
      <a:lvl6pPr marL="457200" algn="ctr" defTabSz="457200"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6pPr>
      <a:lvl7pPr marL="914400" algn="ctr" defTabSz="457200"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7pPr>
      <a:lvl8pPr marL="1371600" algn="ctr" defTabSz="457200"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8pPr>
      <a:lvl9pPr marL="1828800" algn="ctr" defTabSz="457200"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9pPr>
    </p:titleStyle>
    <p:bodyStyle>
      <a:lvl1pPr marL="430213" indent="-323850" algn="l" defTabSz="457200" rtl="0" eaLnBrk="0" fontAlgn="base" hangingPunct="0">
        <a:lnSpc>
          <a:spcPct val="93000"/>
        </a:lnSpc>
        <a:spcBef>
          <a:spcPct val="0"/>
        </a:spcBef>
        <a:spcAft>
          <a:spcPts val="1425"/>
        </a:spcAft>
        <a:buClr>
          <a:srgbClr val="000000"/>
        </a:buClr>
        <a:buSzPct val="45000"/>
        <a:buFont typeface="Wingdings" charset="2"/>
        <a:buChar char=""/>
        <a:defRPr sz="3200">
          <a:solidFill>
            <a:srgbClr val="000000"/>
          </a:solidFill>
          <a:latin typeface="+mn-lt"/>
          <a:ea typeface="+mn-ea"/>
          <a:cs typeface="+mn-cs"/>
        </a:defRPr>
      </a:lvl1pPr>
      <a:lvl2pPr marL="862013" indent="-285750" algn="l" defTabSz="457200" rtl="0" eaLnBrk="0" fontAlgn="base" hangingPunct="0">
        <a:lnSpc>
          <a:spcPct val="93000"/>
        </a:lnSpc>
        <a:spcBef>
          <a:spcPct val="0"/>
        </a:spcBef>
        <a:spcAft>
          <a:spcPts val="1138"/>
        </a:spcAft>
        <a:buClr>
          <a:srgbClr val="000000"/>
        </a:buClr>
        <a:buSzPct val="75000"/>
        <a:buFont typeface="Symbol" charset="2"/>
        <a:buChar char=""/>
        <a:defRPr sz="2800">
          <a:solidFill>
            <a:srgbClr val="000000"/>
          </a:solidFill>
          <a:latin typeface="+mn-lt"/>
          <a:cs typeface="+mn-cs"/>
        </a:defRPr>
      </a:lvl2pPr>
      <a:lvl3pPr marL="1293813" indent="-215900" algn="l" defTabSz="457200" rtl="0" eaLnBrk="0" fontAlgn="base" hangingPunct="0">
        <a:lnSpc>
          <a:spcPct val="93000"/>
        </a:lnSpc>
        <a:spcBef>
          <a:spcPct val="0"/>
        </a:spcBef>
        <a:spcAft>
          <a:spcPts val="850"/>
        </a:spcAft>
        <a:buClr>
          <a:srgbClr val="000000"/>
        </a:buClr>
        <a:buSzPct val="45000"/>
        <a:buFont typeface="Wingdings" charset="2"/>
        <a:buChar char=""/>
        <a:defRPr sz="2400">
          <a:solidFill>
            <a:srgbClr val="000000"/>
          </a:solidFill>
          <a:latin typeface="+mn-lt"/>
          <a:cs typeface="+mn-cs"/>
        </a:defRPr>
      </a:lvl3pPr>
      <a:lvl4pPr marL="1725613" indent="-214313" algn="l" defTabSz="457200" rtl="0" eaLnBrk="0" fontAlgn="base" hangingPunct="0">
        <a:lnSpc>
          <a:spcPct val="93000"/>
        </a:lnSpc>
        <a:spcBef>
          <a:spcPct val="0"/>
        </a:spcBef>
        <a:spcAft>
          <a:spcPts val="575"/>
        </a:spcAft>
        <a:buClr>
          <a:srgbClr val="000000"/>
        </a:buClr>
        <a:buSzPct val="75000"/>
        <a:buFont typeface="Symbol" charset="2"/>
        <a:buChar char=""/>
        <a:defRPr sz="2000">
          <a:solidFill>
            <a:srgbClr val="000000"/>
          </a:solidFill>
          <a:latin typeface="+mn-lt"/>
          <a:cs typeface="+mn-cs"/>
        </a:defRPr>
      </a:lvl4pPr>
      <a:lvl5pPr marL="2157413" indent="-215900" algn="l" defTabSz="457200" rtl="0" eaLnBrk="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5pPr>
      <a:lvl6pPr marL="2614613" indent="-215900" algn="l" defTabSz="457200"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6pPr>
      <a:lvl7pPr marL="3071813" indent="-215900" algn="l" defTabSz="457200"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7pPr>
      <a:lvl8pPr marL="3529013" indent="-215900" algn="l" defTabSz="457200"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8pPr>
      <a:lvl9pPr marL="3986213" indent="-215900" algn="l" defTabSz="457200"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3050"/>
            <a:ext cx="8226425"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457200" y="1604963"/>
            <a:ext cx="82264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6813"/>
            <a:ext cx="212725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pPr>
              <a:defRPr/>
            </a:pPr>
            <a:endParaRPr lang="en-GB"/>
          </a:p>
        </p:txBody>
      </p:sp>
      <p:sp>
        <p:nvSpPr>
          <p:cNvPr id="1028" name="Rectangle 4"/>
          <p:cNvSpPr>
            <a:spLocks noGrp="1" noChangeArrowheads="1"/>
          </p:cNvSpPr>
          <p:nvPr>
            <p:ph type="ftr"/>
          </p:nvPr>
        </p:nvSpPr>
        <p:spPr bwMode="auto">
          <a:xfrm>
            <a:off x="3127375" y="6246813"/>
            <a:ext cx="28956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pPr>
              <a:defRPr/>
            </a:pPr>
            <a:r>
              <a:rPr lang="en-GB"/>
              <a:t>VT-MENA, AU, Egypt.</a:t>
            </a:r>
          </a:p>
        </p:txBody>
      </p:sp>
      <p:sp>
        <p:nvSpPr>
          <p:cNvPr id="1029" name="Rectangle 5"/>
          <p:cNvSpPr>
            <a:spLocks noGrp="1" noChangeArrowheads="1"/>
          </p:cNvSpPr>
          <p:nvPr>
            <p:ph type="sldNum"/>
          </p:nvPr>
        </p:nvSpPr>
        <p:spPr bwMode="auto">
          <a:xfrm>
            <a:off x="6556375" y="6246813"/>
            <a:ext cx="212725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pPr>
              <a:defRPr/>
            </a:pPr>
            <a:fld id="{D1B2DACE-3B69-4551-94B1-CB09AA73C8B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Lst>
  <p:timing>
    <p:tnLst>
      <p:par>
        <p:cTn id="1" dur="indefinite" restart="never" nodeType="tmRoot"/>
      </p:par>
    </p:tnLst>
  </p:timing>
  <p:hf hdr="0" dt="0"/>
  <p:txStyles>
    <p:titleStyle>
      <a:lvl1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mj-lt"/>
          <a:ea typeface="+mj-ea"/>
          <a:cs typeface="+mj-cs"/>
        </a:defRPr>
      </a:lvl1pPr>
      <a:lvl2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2pPr>
      <a:lvl3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3pPr>
      <a:lvl4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4pPr>
      <a:lvl5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5pPr>
      <a:lvl6pPr marL="457200" algn="ctr" defTabSz="457200"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6pPr>
      <a:lvl7pPr marL="914400" algn="ctr" defTabSz="457200"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7pPr>
      <a:lvl8pPr marL="1371600" algn="ctr" defTabSz="457200"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8pPr>
      <a:lvl9pPr marL="1828800" algn="ctr" defTabSz="457200"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9pPr>
    </p:titleStyle>
    <p:bodyStyle>
      <a:lvl1pPr marL="430213" indent="-323850" algn="l" defTabSz="457200" rtl="0" eaLnBrk="0" fontAlgn="base" hangingPunct="0">
        <a:lnSpc>
          <a:spcPct val="93000"/>
        </a:lnSpc>
        <a:spcBef>
          <a:spcPct val="0"/>
        </a:spcBef>
        <a:spcAft>
          <a:spcPts val="1425"/>
        </a:spcAft>
        <a:buClr>
          <a:srgbClr val="000000"/>
        </a:buClr>
        <a:buSzPct val="45000"/>
        <a:buFont typeface="Wingdings" charset="2"/>
        <a:buChar char=""/>
        <a:defRPr sz="3200">
          <a:solidFill>
            <a:srgbClr val="000000"/>
          </a:solidFill>
          <a:latin typeface="+mn-lt"/>
          <a:ea typeface="+mn-ea"/>
          <a:cs typeface="+mn-cs"/>
        </a:defRPr>
      </a:lvl1pPr>
      <a:lvl2pPr marL="862013" indent="-285750" algn="l" defTabSz="457200" rtl="0" eaLnBrk="0" fontAlgn="base" hangingPunct="0">
        <a:lnSpc>
          <a:spcPct val="93000"/>
        </a:lnSpc>
        <a:spcBef>
          <a:spcPct val="0"/>
        </a:spcBef>
        <a:spcAft>
          <a:spcPts val="1138"/>
        </a:spcAft>
        <a:buClr>
          <a:srgbClr val="000000"/>
        </a:buClr>
        <a:buSzPct val="75000"/>
        <a:buFont typeface="Symbol" charset="2"/>
        <a:buChar char=""/>
        <a:defRPr sz="2800">
          <a:solidFill>
            <a:srgbClr val="000000"/>
          </a:solidFill>
          <a:latin typeface="+mn-lt"/>
          <a:cs typeface="+mn-cs"/>
        </a:defRPr>
      </a:lvl2pPr>
      <a:lvl3pPr marL="1293813" indent="-215900" algn="l" defTabSz="457200" rtl="0" eaLnBrk="0" fontAlgn="base" hangingPunct="0">
        <a:lnSpc>
          <a:spcPct val="93000"/>
        </a:lnSpc>
        <a:spcBef>
          <a:spcPct val="0"/>
        </a:spcBef>
        <a:spcAft>
          <a:spcPts val="850"/>
        </a:spcAft>
        <a:buClr>
          <a:srgbClr val="000000"/>
        </a:buClr>
        <a:buSzPct val="45000"/>
        <a:buFont typeface="Wingdings" charset="2"/>
        <a:buChar char=""/>
        <a:defRPr sz="2400">
          <a:solidFill>
            <a:srgbClr val="000000"/>
          </a:solidFill>
          <a:latin typeface="+mn-lt"/>
          <a:cs typeface="+mn-cs"/>
        </a:defRPr>
      </a:lvl3pPr>
      <a:lvl4pPr marL="1725613" indent="-214313" algn="l" defTabSz="457200" rtl="0" eaLnBrk="0" fontAlgn="base" hangingPunct="0">
        <a:lnSpc>
          <a:spcPct val="93000"/>
        </a:lnSpc>
        <a:spcBef>
          <a:spcPct val="0"/>
        </a:spcBef>
        <a:spcAft>
          <a:spcPts val="575"/>
        </a:spcAft>
        <a:buClr>
          <a:srgbClr val="000000"/>
        </a:buClr>
        <a:buSzPct val="75000"/>
        <a:buFont typeface="Symbol" charset="2"/>
        <a:buChar char=""/>
        <a:defRPr sz="2000">
          <a:solidFill>
            <a:srgbClr val="000000"/>
          </a:solidFill>
          <a:latin typeface="+mn-lt"/>
          <a:cs typeface="+mn-cs"/>
        </a:defRPr>
      </a:lvl4pPr>
      <a:lvl5pPr marL="2157413" indent="-215900" algn="l" defTabSz="457200" rtl="0" eaLnBrk="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5pPr>
      <a:lvl6pPr marL="2614613" indent="-215900" algn="l" defTabSz="457200"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6pPr>
      <a:lvl7pPr marL="3071813" indent="-215900" algn="l" defTabSz="457200"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7pPr>
      <a:lvl8pPr marL="3529013" indent="-215900" algn="l" defTabSz="457200"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8pPr>
      <a:lvl9pPr marL="3986213" indent="-215900" algn="l" defTabSz="457200"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hyperlink" Target="http://www.learningstyles.net/" TargetMode="External"/><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1.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www.engr.ncsu.edu/learningstyles/ilsweb.html"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042988" y="1916113"/>
            <a:ext cx="6985000" cy="1800225"/>
          </a:xfrm>
          <a:prstGeom prst="rect">
            <a:avLst/>
          </a:prstGeom>
          <a:gradFill>
            <a:gsLst>
              <a:gs pos="0">
                <a:srgbClr val="000000"/>
              </a:gs>
              <a:gs pos="20000">
                <a:srgbClr val="000040"/>
              </a:gs>
              <a:gs pos="48000">
                <a:srgbClr val="400040"/>
              </a:gs>
              <a:gs pos="69000">
                <a:srgbClr val="8F0040"/>
              </a:gs>
              <a:gs pos="84000">
                <a:srgbClr val="F27300"/>
              </a:gs>
              <a:gs pos="100000">
                <a:srgbClr val="FFBF00"/>
              </a:gs>
            </a:gsLst>
            <a:lin ang="2700000" scaled="0"/>
          </a:gradFill>
          <a:ln>
            <a:noFill/>
          </a:ln>
          <a:effectLst>
            <a:outerShdw blurRad="76200" dist="38100" dir="8400000" sx="102000" sy="102000" algn="tl" rotWithShape="0">
              <a:prstClr val="black">
                <a:alpha val="40000"/>
              </a:prstClr>
            </a:outerShdw>
          </a:effectLst>
        </p:spPr>
        <p:style>
          <a:lnRef idx="0">
            <a:scrgbClr r="0" g="0" b="0"/>
          </a:lnRef>
          <a:fillRef idx="1003">
            <a:schemeClr val="lt1"/>
          </a:fillRef>
          <a:effectRef idx="0">
            <a:scrgbClr r="0" g="0" b="0"/>
          </a:effectRef>
          <a:fontRef idx="major"/>
        </p:style>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algn="ctr" eaLnBrk="1" hangingPunct="1">
              <a:buClr>
                <a:srgbClr val="914B30"/>
              </a:buClr>
              <a:defRPr/>
            </a:pPr>
            <a:r>
              <a:rPr lang="en-GB" sz="4400" i="1" dirty="0" smtClean="0">
                <a:latin typeface="Times New Roman" pitchFamily="18" charset="0"/>
                <a:cs typeface="Times New Roman" pitchFamily="18" charset="0"/>
              </a:rPr>
              <a:t>Learning Styles</a:t>
            </a:r>
          </a:p>
          <a:p>
            <a:pPr algn="ctr" eaLnBrk="1" hangingPunct="1">
              <a:buClr>
                <a:srgbClr val="914B30"/>
              </a:buClr>
              <a:defRPr/>
            </a:pPr>
            <a:r>
              <a:rPr lang="en-US" sz="4400" i="1" dirty="0" smtClean="0">
                <a:latin typeface="Times New Roman" pitchFamily="18" charset="0"/>
                <a:cs typeface="Times New Roman" pitchFamily="18" charset="0"/>
              </a:rPr>
              <a:t>Theories and Validations</a:t>
            </a:r>
            <a:endParaRPr lang="en-GB" sz="4400" i="1" dirty="0" smtClean="0">
              <a:latin typeface="Times New Roman" pitchFamily="18" charset="0"/>
              <a:cs typeface="Times New Roman" pitchFamily="18" charset="0"/>
            </a:endParaRPr>
          </a:p>
        </p:txBody>
      </p:sp>
      <p:sp>
        <p:nvSpPr>
          <p:cNvPr id="3075" name="Text Box 2"/>
          <p:cNvSpPr txBox="1">
            <a:spLocks noChangeArrowheads="1"/>
          </p:cNvSpPr>
          <p:nvPr/>
        </p:nvSpPr>
        <p:spPr bwMode="auto">
          <a:xfrm>
            <a:off x="1335088" y="4076700"/>
            <a:ext cx="64008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algn="ctr" eaLnBrk="1" hangingPunct="1">
              <a:spcBef>
                <a:spcPts val="800"/>
              </a:spcBef>
              <a:buClr>
                <a:srgbClr val="914B30"/>
              </a:buClr>
              <a:buFont typeface="Arial" charset="0"/>
              <a:buNone/>
              <a:defRPr/>
            </a:pPr>
            <a:r>
              <a:rPr lang="en-US" sz="2800" dirty="0" smtClean="0">
                <a:solidFill>
                  <a:srgbClr val="920000"/>
                </a:solidFill>
                <a:effectLst>
                  <a:outerShdw blurRad="38100" dist="38100" dir="2700000" algn="tl">
                    <a:srgbClr val="000000">
                      <a:alpha val="43137"/>
                    </a:srgbClr>
                  </a:outerShdw>
                </a:effectLst>
              </a:rPr>
              <a:t>By: Doaa Altarawy</a:t>
            </a:r>
          </a:p>
          <a:p>
            <a:pPr algn="ctr" eaLnBrk="1" hangingPunct="1">
              <a:spcBef>
                <a:spcPts val="800"/>
              </a:spcBef>
              <a:buClr>
                <a:srgbClr val="914B30"/>
              </a:buClr>
              <a:buFont typeface="Arial" charset="0"/>
              <a:buNone/>
              <a:defRPr/>
            </a:pPr>
            <a:r>
              <a:rPr lang="en-US" sz="2000" dirty="0" smtClean="0">
                <a:solidFill>
                  <a:srgbClr val="920000"/>
                </a:solidFill>
                <a:effectLst>
                  <a:outerShdw blurRad="38100" dist="38100" dir="2700000" algn="tl">
                    <a:srgbClr val="000000">
                      <a:alpha val="43137"/>
                    </a:srgbClr>
                  </a:outerShdw>
                </a:effectLst>
              </a:rPr>
              <a:t>CS6604: Reinventing eTextBooks</a:t>
            </a:r>
            <a:endParaRPr lang="en-GB" sz="2000" dirty="0" smtClean="0">
              <a:solidFill>
                <a:srgbClr val="920000"/>
              </a:solidFill>
              <a:effectLst>
                <a:outerShdw blurRad="38100" dist="38100" dir="2700000" algn="tl">
                  <a:srgbClr val="000000">
                    <a:alpha val="43137"/>
                  </a:srgbClr>
                </a:outerShdw>
              </a:effectLst>
            </a:endParaRPr>
          </a:p>
          <a:p>
            <a:pPr algn="ctr" eaLnBrk="1" hangingPunct="1">
              <a:spcBef>
                <a:spcPts val="800"/>
              </a:spcBef>
              <a:buClr>
                <a:srgbClr val="914B30"/>
              </a:buClr>
              <a:buFont typeface="Arial" charset="0"/>
              <a:buNone/>
              <a:defRPr/>
            </a:pPr>
            <a:r>
              <a:rPr lang="en-GB" sz="2000" dirty="0" smtClean="0">
                <a:solidFill>
                  <a:srgbClr val="920000"/>
                </a:solidFill>
                <a:effectLst>
                  <a:outerShdw blurRad="38100" dist="38100" dir="2700000" algn="tl">
                    <a:srgbClr val="000000">
                      <a:alpha val="43137"/>
                    </a:srgbClr>
                  </a:outerShdw>
                </a:effectLst>
              </a:rPr>
              <a:t>Spring 2012</a:t>
            </a:r>
          </a:p>
        </p:txBody>
      </p:sp>
      <p:sp>
        <p:nvSpPr>
          <p:cNvPr id="2" name="Footer Placeholder 1"/>
          <p:cNvSpPr>
            <a:spLocks noGrp="1"/>
          </p:cNvSpPr>
          <p:nvPr>
            <p:ph type="ftr" sz="quarter" idx="11"/>
          </p:nvPr>
        </p:nvSpPr>
        <p:spPr>
          <a:xfrm>
            <a:off x="2484438" y="6165850"/>
            <a:ext cx="4032250" cy="469900"/>
          </a:xfrm>
        </p:spPr>
        <p:txBody>
          <a:bodyPr/>
          <a:lstStyle/>
          <a:p>
            <a:pPr>
              <a:defRPr/>
            </a:pPr>
            <a:r>
              <a:rPr lang="en-GB" sz="1800" i="1" dirty="0" smtClean="0">
                <a:solidFill>
                  <a:srgbClr val="920000"/>
                </a:solidFill>
                <a:effectLst>
                  <a:outerShdw blurRad="38100" dist="38100" dir="2700000" algn="tl">
                    <a:srgbClr val="000000">
                      <a:alpha val="43137"/>
                    </a:srgbClr>
                  </a:outerShdw>
                </a:effectLst>
              </a:rPr>
              <a:t>VT-MENA, </a:t>
            </a:r>
            <a:r>
              <a:rPr lang="en-GB" sz="1800" i="1" dirty="0">
                <a:solidFill>
                  <a:srgbClr val="920000"/>
                </a:solidFill>
                <a:effectLst>
                  <a:outerShdw blurRad="38100" dist="38100" dir="2700000" algn="tl">
                    <a:srgbClr val="000000">
                      <a:alpha val="43137"/>
                    </a:srgbClr>
                  </a:outerShdw>
                </a:effectLst>
              </a:rPr>
              <a:t>Egypt.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467544" y="1700808"/>
            <a:ext cx="8208912" cy="4464496"/>
          </a:xfrm>
        </p:spPr>
        <p:txBody>
          <a:bodyPr/>
          <a:lstStyle/>
          <a:p>
            <a:r>
              <a:rPr lang="en-GB" dirty="0" smtClean="0"/>
              <a:t>How </a:t>
            </a:r>
            <a:r>
              <a:rPr lang="en-GB" dirty="0"/>
              <a:t>does the student prefer to process information</a:t>
            </a:r>
            <a:r>
              <a:rPr lang="en-GB" dirty="0" smtClean="0"/>
              <a:t>:</a:t>
            </a:r>
            <a:endParaRPr lang="en-GB" dirty="0"/>
          </a:p>
          <a:p>
            <a:endParaRPr lang="en-GB" dirty="0"/>
          </a:p>
        </p:txBody>
      </p:sp>
      <p:sp>
        <p:nvSpPr>
          <p:cNvPr id="3" name="Text Placeholder 2"/>
          <p:cNvSpPr>
            <a:spLocks noGrp="1"/>
          </p:cNvSpPr>
          <p:nvPr>
            <p:ph type="body" sz="quarter" idx="12"/>
          </p:nvPr>
        </p:nvSpPr>
        <p:spPr/>
        <p:txBody>
          <a:bodyPr/>
          <a:lstStyle/>
          <a:p>
            <a:r>
              <a:rPr lang="en-US" sz="3600" dirty="0" smtClean="0"/>
              <a:t>1- ILS: Active vs. Reflective</a:t>
            </a:r>
            <a:endParaRPr lang="en-GB" sz="3600"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10</a:t>
            </a:fld>
            <a:endParaRPr lang="en-GB" dirty="0"/>
          </a:p>
        </p:txBody>
      </p:sp>
      <p:sp>
        <p:nvSpPr>
          <p:cNvPr id="12" name="AutoShape 1066"/>
          <p:cNvSpPr>
            <a:spLocks noChangeArrowheads="1"/>
          </p:cNvSpPr>
          <p:nvPr/>
        </p:nvSpPr>
        <p:spPr bwMode="auto">
          <a:xfrm>
            <a:off x="1475657" y="2492896"/>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000" b="1" dirty="0">
                <a:solidFill>
                  <a:srgbClr val="C00000"/>
                </a:solidFill>
              </a:rPr>
              <a:t>Active</a:t>
            </a:r>
          </a:p>
        </p:txBody>
      </p:sp>
      <p:sp>
        <p:nvSpPr>
          <p:cNvPr id="13" name="Rectangle 1040"/>
          <p:cNvSpPr>
            <a:spLocks noChangeArrowheads="1"/>
          </p:cNvSpPr>
          <p:nvPr/>
        </p:nvSpPr>
        <p:spPr bwMode="auto">
          <a:xfrm>
            <a:off x="683568" y="3573016"/>
            <a:ext cx="3600400" cy="1804749"/>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smtClean="0">
                <a:solidFill>
                  <a:schemeClr val="tx2">
                    <a:lumMod val="50000"/>
                  </a:schemeClr>
                </a:solidFill>
                <a:effectLst/>
                <a:latin typeface="Times New Roman" pitchFamily="16" charset="0"/>
                <a:cs typeface="+mj-cs"/>
              </a:rPr>
              <a:t>Learn </a:t>
            </a:r>
            <a:r>
              <a:rPr lang="en-GB" sz="2000" dirty="0">
                <a:solidFill>
                  <a:schemeClr val="tx2">
                    <a:lumMod val="50000"/>
                  </a:schemeClr>
                </a:solidFill>
                <a:effectLst/>
                <a:latin typeface="Times New Roman" pitchFamily="16" charset="0"/>
                <a:cs typeface="+mj-cs"/>
              </a:rPr>
              <a:t>info by doing something active with it: discussing, applying, or explaining to others</a:t>
            </a:r>
          </a:p>
          <a:p>
            <a:pPr marL="342900" indent="-342900">
              <a:buSzPct val="97000"/>
              <a:buFont typeface="Arial" pitchFamily="34" charset="0"/>
              <a:buChar char="•"/>
            </a:pPr>
            <a:r>
              <a:rPr lang="en-GB" sz="2000" dirty="0" smtClean="0">
                <a:solidFill>
                  <a:schemeClr val="tx2">
                    <a:lumMod val="50000"/>
                  </a:schemeClr>
                </a:solidFill>
                <a:latin typeface="Times New Roman" pitchFamily="16" charset="0"/>
                <a:cs typeface="+mj-cs"/>
              </a:rPr>
              <a:t>L</a:t>
            </a:r>
            <a:r>
              <a:rPr lang="en-GB" sz="2000" dirty="0" smtClean="0">
                <a:solidFill>
                  <a:schemeClr val="tx2">
                    <a:lumMod val="50000"/>
                  </a:schemeClr>
                </a:solidFill>
                <a:effectLst/>
                <a:latin typeface="Times New Roman" pitchFamily="16" charset="0"/>
                <a:cs typeface="+mj-cs"/>
              </a:rPr>
              <a:t>ike </a:t>
            </a:r>
            <a:r>
              <a:rPr lang="en-GB" sz="2000" dirty="0">
                <a:solidFill>
                  <a:schemeClr val="tx2">
                    <a:lumMod val="50000"/>
                  </a:schemeClr>
                </a:solidFill>
                <a:effectLst/>
                <a:latin typeface="Times New Roman" pitchFamily="16" charset="0"/>
                <a:cs typeface="+mj-cs"/>
              </a:rPr>
              <a:t>group work more </a:t>
            </a:r>
            <a:endParaRPr lang="en-US" sz="2000" dirty="0">
              <a:solidFill>
                <a:schemeClr val="tx2">
                  <a:lumMod val="50000"/>
                </a:schemeClr>
              </a:solidFill>
              <a:effectLst/>
              <a:latin typeface="Times New Roman" pitchFamily="16" charset="0"/>
              <a:cs typeface="+mj-cs"/>
            </a:endParaRPr>
          </a:p>
        </p:txBody>
      </p:sp>
      <p:sp>
        <p:nvSpPr>
          <p:cNvPr id="37" name="AutoShape 1066"/>
          <p:cNvSpPr>
            <a:spLocks noChangeArrowheads="1"/>
          </p:cNvSpPr>
          <p:nvPr/>
        </p:nvSpPr>
        <p:spPr bwMode="auto">
          <a:xfrm>
            <a:off x="5652120" y="2492896"/>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sz="2000" b="1" dirty="0" smtClean="0">
                <a:solidFill>
                  <a:srgbClr val="C00000"/>
                </a:solidFill>
              </a:rPr>
              <a:t>Reflective</a:t>
            </a:r>
            <a:endParaRPr lang="en-US" b="1" dirty="0">
              <a:solidFill>
                <a:srgbClr val="C00000"/>
              </a:solidFill>
            </a:endParaRPr>
          </a:p>
        </p:txBody>
      </p:sp>
      <p:sp>
        <p:nvSpPr>
          <p:cNvPr id="38" name="Rectangle 1040"/>
          <p:cNvSpPr>
            <a:spLocks noChangeArrowheads="1"/>
          </p:cNvSpPr>
          <p:nvPr/>
        </p:nvSpPr>
        <p:spPr bwMode="auto">
          <a:xfrm>
            <a:off x="4716016" y="3573016"/>
            <a:ext cx="3744416" cy="1804749"/>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a:solidFill>
                  <a:schemeClr val="tx2">
                    <a:lumMod val="75000"/>
                  </a:schemeClr>
                </a:solidFill>
                <a:latin typeface="Times New Roman" pitchFamily="16" charset="0"/>
                <a:cs typeface="+mj-cs"/>
              </a:rPr>
              <a:t>P</a:t>
            </a:r>
            <a:r>
              <a:rPr lang="en-GB" sz="2000" dirty="0" smtClean="0">
                <a:solidFill>
                  <a:schemeClr val="tx2">
                    <a:lumMod val="75000"/>
                  </a:schemeClr>
                </a:solidFill>
                <a:effectLst/>
                <a:latin typeface="Times New Roman" pitchFamily="16" charset="0"/>
                <a:cs typeface="+mj-cs"/>
              </a:rPr>
              <a:t>refer </a:t>
            </a:r>
            <a:r>
              <a:rPr lang="en-GB" sz="2000" dirty="0">
                <a:solidFill>
                  <a:schemeClr val="tx2">
                    <a:lumMod val="75000"/>
                  </a:schemeClr>
                </a:solidFill>
                <a:effectLst/>
                <a:latin typeface="Times New Roman" pitchFamily="16" charset="0"/>
                <a:cs typeface="+mj-cs"/>
              </a:rPr>
              <a:t>to think about it quietly first</a:t>
            </a:r>
          </a:p>
          <a:p>
            <a:pPr marL="342900" indent="-342900">
              <a:buSzPct val="97000"/>
              <a:buFont typeface="Arial" pitchFamily="34" charset="0"/>
              <a:buChar char="•"/>
            </a:pPr>
            <a:r>
              <a:rPr lang="en-GB" sz="2000" dirty="0">
                <a:solidFill>
                  <a:schemeClr val="tx2">
                    <a:lumMod val="75000"/>
                  </a:schemeClr>
                </a:solidFill>
                <a:latin typeface="Times New Roman" pitchFamily="16" charset="0"/>
                <a:cs typeface="+mj-cs"/>
              </a:rPr>
              <a:t>P</a:t>
            </a:r>
            <a:r>
              <a:rPr lang="en-GB" sz="2000" dirty="0" smtClean="0">
                <a:solidFill>
                  <a:schemeClr val="tx2">
                    <a:lumMod val="75000"/>
                  </a:schemeClr>
                </a:solidFill>
                <a:effectLst/>
                <a:latin typeface="Times New Roman" pitchFamily="16" charset="0"/>
                <a:cs typeface="+mj-cs"/>
              </a:rPr>
              <a:t>refer </a:t>
            </a:r>
            <a:r>
              <a:rPr lang="en-GB" sz="2000" dirty="0">
                <a:solidFill>
                  <a:schemeClr val="tx2">
                    <a:lumMod val="75000"/>
                  </a:schemeClr>
                </a:solidFill>
                <a:effectLst/>
                <a:latin typeface="Times New Roman" pitchFamily="16" charset="0"/>
                <a:cs typeface="+mj-cs"/>
              </a:rPr>
              <a:t>working </a:t>
            </a:r>
            <a:r>
              <a:rPr lang="en-GB" sz="2000" dirty="0" smtClean="0">
                <a:solidFill>
                  <a:schemeClr val="tx2">
                    <a:lumMod val="75000"/>
                  </a:schemeClr>
                </a:solidFill>
                <a:effectLst/>
                <a:latin typeface="Times New Roman" pitchFamily="16" charset="0"/>
                <a:cs typeface="+mj-cs"/>
              </a:rPr>
              <a:t>alone</a:t>
            </a:r>
          </a:p>
          <a:p>
            <a:pPr marL="342900" indent="-342900">
              <a:buSzPct val="97000"/>
              <a:buFont typeface="Arial" pitchFamily="34" charset="0"/>
              <a:buChar char="•"/>
            </a:pPr>
            <a:endParaRPr lang="en-US" sz="2000" dirty="0">
              <a:solidFill>
                <a:schemeClr val="tx2">
                  <a:lumMod val="75000"/>
                </a:schemeClr>
              </a:solidFill>
              <a:effectLst/>
              <a:latin typeface="Times New Roman" pitchFamily="16" charset="0"/>
              <a:cs typeface="+mj-cs"/>
            </a:endParaRPr>
          </a:p>
          <a:p>
            <a:pPr marL="342900" indent="-342900">
              <a:buSzPct val="97000"/>
              <a:buFont typeface="Arial" pitchFamily="34" charset="0"/>
              <a:buChar char="•"/>
            </a:pPr>
            <a:endParaRPr lang="en-US" sz="2000" dirty="0">
              <a:solidFill>
                <a:schemeClr val="tx2">
                  <a:lumMod val="75000"/>
                </a:schemeClr>
              </a:solidFill>
              <a:effectLst/>
              <a:latin typeface="Times New Roman" pitchFamily="16" charset="0"/>
              <a:cs typeface="+mj-cs"/>
            </a:endParaRPr>
          </a:p>
        </p:txBody>
      </p:sp>
    </p:spTree>
    <p:extLst>
      <p:ext uri="{BB962C8B-B14F-4D97-AF65-F5344CB8AC3E}">
        <p14:creationId xmlns:p14="http://schemas.microsoft.com/office/powerpoint/2010/main" val="1375022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467544" y="1700808"/>
            <a:ext cx="8208912" cy="4464496"/>
          </a:xfrm>
        </p:spPr>
        <p:txBody>
          <a:bodyPr/>
          <a:lstStyle/>
          <a:p>
            <a:r>
              <a:rPr lang="en-GB" dirty="0" smtClean="0"/>
              <a:t>What </a:t>
            </a:r>
            <a:r>
              <a:rPr lang="en-GB" dirty="0"/>
              <a:t>type of information does the student </a:t>
            </a:r>
            <a:r>
              <a:rPr lang="en-GB" dirty="0" smtClean="0"/>
              <a:t>prefer to perceive</a:t>
            </a:r>
            <a:r>
              <a:rPr lang="en-GB" dirty="0"/>
              <a:t>:</a:t>
            </a:r>
          </a:p>
          <a:p>
            <a:pPr marL="106363" indent="0">
              <a:buNone/>
            </a:pPr>
            <a:endParaRPr lang="en-GB" dirty="0"/>
          </a:p>
          <a:p>
            <a:endParaRPr lang="en-GB" dirty="0"/>
          </a:p>
        </p:txBody>
      </p:sp>
      <p:sp>
        <p:nvSpPr>
          <p:cNvPr id="3" name="Text Placeholder 2"/>
          <p:cNvSpPr>
            <a:spLocks noGrp="1"/>
          </p:cNvSpPr>
          <p:nvPr>
            <p:ph type="body" sz="quarter" idx="12"/>
          </p:nvPr>
        </p:nvSpPr>
        <p:spPr/>
        <p:txBody>
          <a:bodyPr/>
          <a:lstStyle/>
          <a:p>
            <a:r>
              <a:rPr lang="en-US" sz="3600" dirty="0" smtClean="0"/>
              <a:t>2- </a:t>
            </a:r>
            <a:r>
              <a:rPr lang="en-US" sz="3600" dirty="0"/>
              <a:t>ILS: </a:t>
            </a:r>
            <a:r>
              <a:rPr lang="en-US" sz="3600" dirty="0" smtClean="0"/>
              <a:t>Sensory vs</a:t>
            </a:r>
            <a:r>
              <a:rPr lang="en-US" sz="3600" dirty="0"/>
              <a:t>. </a:t>
            </a:r>
            <a:r>
              <a:rPr lang="en-US" sz="3600" dirty="0" smtClean="0"/>
              <a:t>Intuitive</a:t>
            </a:r>
            <a:endParaRPr lang="en-GB" sz="3600"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11</a:t>
            </a:fld>
            <a:endParaRPr lang="en-GB" dirty="0"/>
          </a:p>
        </p:txBody>
      </p:sp>
      <p:sp>
        <p:nvSpPr>
          <p:cNvPr id="12" name="AutoShape 1066"/>
          <p:cNvSpPr>
            <a:spLocks noChangeArrowheads="1"/>
          </p:cNvSpPr>
          <p:nvPr/>
        </p:nvSpPr>
        <p:spPr bwMode="auto">
          <a:xfrm>
            <a:off x="1475657" y="2492896"/>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b="1" dirty="0" smtClean="0">
                <a:solidFill>
                  <a:srgbClr val="C00000"/>
                </a:solidFill>
              </a:rPr>
              <a:t>Sensory</a:t>
            </a:r>
          </a:p>
          <a:p>
            <a:pPr algn="ctr">
              <a:defRPr/>
            </a:pPr>
            <a:r>
              <a:rPr lang="en-GB" b="1" dirty="0">
                <a:solidFill>
                  <a:srgbClr val="C00000"/>
                </a:solidFill>
              </a:rPr>
              <a:t>(external)</a:t>
            </a:r>
            <a:endParaRPr lang="en-US" b="1" dirty="0">
              <a:solidFill>
                <a:srgbClr val="C00000"/>
              </a:solidFill>
              <a:latin typeface="Arial" charset="0"/>
              <a:cs typeface="Arial Unicode MS" charset="0"/>
            </a:endParaRPr>
          </a:p>
        </p:txBody>
      </p:sp>
      <p:sp>
        <p:nvSpPr>
          <p:cNvPr id="13" name="Rectangle 1040"/>
          <p:cNvSpPr>
            <a:spLocks noChangeArrowheads="1"/>
          </p:cNvSpPr>
          <p:nvPr/>
        </p:nvSpPr>
        <p:spPr bwMode="auto">
          <a:xfrm>
            <a:off x="683568" y="3573016"/>
            <a:ext cx="3600400" cy="2145268"/>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smtClean="0">
                <a:solidFill>
                  <a:schemeClr val="tx2">
                    <a:lumMod val="50000"/>
                  </a:schemeClr>
                </a:solidFill>
                <a:effectLst/>
                <a:latin typeface="Times New Roman" pitchFamily="16" charset="0"/>
                <a:cs typeface="+mj-cs"/>
              </a:rPr>
              <a:t>Tend </a:t>
            </a:r>
            <a:r>
              <a:rPr lang="en-GB" sz="2000" dirty="0">
                <a:solidFill>
                  <a:schemeClr val="tx2">
                    <a:lumMod val="50000"/>
                  </a:schemeClr>
                </a:solidFill>
                <a:effectLst/>
                <a:latin typeface="Times New Roman" pitchFamily="16" charset="0"/>
                <a:cs typeface="+mj-cs"/>
              </a:rPr>
              <a:t>to like learning facts </a:t>
            </a:r>
            <a:endParaRPr lang="en-GB" sz="2000" dirty="0" smtClean="0">
              <a:solidFill>
                <a:schemeClr val="tx2">
                  <a:lumMod val="50000"/>
                </a:schemeClr>
              </a:solidFill>
              <a:effectLst/>
              <a:latin typeface="Times New Roman" pitchFamily="16" charset="0"/>
              <a:cs typeface="+mj-cs"/>
            </a:endParaRPr>
          </a:p>
          <a:p>
            <a:pPr marL="342900" indent="-342900">
              <a:buSzPct val="97000"/>
              <a:buFont typeface="Arial" pitchFamily="34" charset="0"/>
              <a:buChar char="•"/>
            </a:pPr>
            <a:r>
              <a:rPr lang="en-GB" sz="2000" dirty="0" smtClean="0">
                <a:solidFill>
                  <a:schemeClr val="tx2">
                    <a:lumMod val="50000"/>
                  </a:schemeClr>
                </a:solidFill>
                <a:effectLst/>
                <a:latin typeface="Times New Roman" pitchFamily="16" charset="0"/>
                <a:cs typeface="+mj-cs"/>
              </a:rPr>
              <a:t>Learn through sights, sounds, physical sensations</a:t>
            </a:r>
          </a:p>
          <a:p>
            <a:pPr marL="342900" indent="-342900">
              <a:buSzPct val="97000"/>
              <a:buFont typeface="Arial" pitchFamily="34" charset="0"/>
              <a:buChar char="•"/>
            </a:pPr>
            <a:r>
              <a:rPr lang="en-GB" sz="2000" dirty="0">
                <a:solidFill>
                  <a:schemeClr val="tx2">
                    <a:lumMod val="50000"/>
                  </a:schemeClr>
                </a:solidFill>
                <a:latin typeface="Times New Roman" pitchFamily="16" charset="0"/>
                <a:cs typeface="+mj-cs"/>
              </a:rPr>
              <a:t>P</a:t>
            </a:r>
            <a:r>
              <a:rPr lang="en-GB" sz="2000" dirty="0" smtClean="0">
                <a:solidFill>
                  <a:schemeClr val="tx2">
                    <a:lumMod val="50000"/>
                  </a:schemeClr>
                </a:solidFill>
                <a:effectLst/>
                <a:latin typeface="Times New Roman" pitchFamily="16" charset="0"/>
                <a:cs typeface="+mj-cs"/>
              </a:rPr>
              <a:t>atient </a:t>
            </a:r>
            <a:r>
              <a:rPr lang="en-GB" sz="2000" dirty="0">
                <a:solidFill>
                  <a:schemeClr val="tx2">
                    <a:lumMod val="50000"/>
                  </a:schemeClr>
                </a:solidFill>
                <a:effectLst/>
                <a:latin typeface="Times New Roman" pitchFamily="16" charset="0"/>
                <a:cs typeface="+mj-cs"/>
              </a:rPr>
              <a:t>with details and good at memorizing facts and doing hands-on </a:t>
            </a:r>
            <a:endParaRPr lang="en-US" sz="2000" dirty="0">
              <a:solidFill>
                <a:schemeClr val="tx2">
                  <a:lumMod val="50000"/>
                </a:schemeClr>
              </a:solidFill>
              <a:effectLst/>
              <a:latin typeface="Times New Roman" pitchFamily="16" charset="0"/>
              <a:cs typeface="+mj-cs"/>
            </a:endParaRPr>
          </a:p>
        </p:txBody>
      </p:sp>
      <p:sp>
        <p:nvSpPr>
          <p:cNvPr id="37" name="AutoShape 1066"/>
          <p:cNvSpPr>
            <a:spLocks noChangeArrowheads="1"/>
          </p:cNvSpPr>
          <p:nvPr/>
        </p:nvSpPr>
        <p:spPr bwMode="auto">
          <a:xfrm>
            <a:off x="5652120" y="2492896"/>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b="1" dirty="0">
                <a:solidFill>
                  <a:srgbClr val="C00000"/>
                </a:solidFill>
              </a:rPr>
              <a:t>Intuitive </a:t>
            </a:r>
          </a:p>
          <a:p>
            <a:pPr algn="ctr">
              <a:defRPr/>
            </a:pPr>
            <a:r>
              <a:rPr lang="en-GB" b="1" dirty="0">
                <a:solidFill>
                  <a:srgbClr val="C00000"/>
                </a:solidFill>
              </a:rPr>
              <a:t>(internal)</a:t>
            </a:r>
            <a:endParaRPr lang="en-US" b="1" dirty="0">
              <a:solidFill>
                <a:srgbClr val="C00000"/>
              </a:solidFill>
            </a:endParaRPr>
          </a:p>
        </p:txBody>
      </p:sp>
      <p:sp>
        <p:nvSpPr>
          <p:cNvPr id="38" name="Rectangle 1040"/>
          <p:cNvSpPr>
            <a:spLocks noChangeArrowheads="1"/>
          </p:cNvSpPr>
          <p:nvPr/>
        </p:nvSpPr>
        <p:spPr bwMode="auto">
          <a:xfrm>
            <a:off x="4716016" y="3573016"/>
            <a:ext cx="3744416" cy="2145268"/>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a:solidFill>
                  <a:schemeClr val="tx2">
                    <a:lumMod val="50000"/>
                  </a:schemeClr>
                </a:solidFill>
                <a:latin typeface="Times New Roman" pitchFamily="16" charset="0"/>
                <a:cs typeface="+mj-cs"/>
              </a:rPr>
              <a:t>P</a:t>
            </a:r>
            <a:r>
              <a:rPr lang="en-GB" sz="2000" dirty="0" smtClean="0">
                <a:solidFill>
                  <a:schemeClr val="tx2">
                    <a:lumMod val="50000"/>
                  </a:schemeClr>
                </a:solidFill>
                <a:effectLst/>
                <a:latin typeface="Times New Roman" pitchFamily="16" charset="0"/>
                <a:cs typeface="+mj-cs"/>
              </a:rPr>
              <a:t>refer </a:t>
            </a:r>
            <a:r>
              <a:rPr lang="en-GB" sz="2000" dirty="0">
                <a:solidFill>
                  <a:schemeClr val="tx2">
                    <a:lumMod val="50000"/>
                  </a:schemeClr>
                </a:solidFill>
                <a:effectLst/>
                <a:latin typeface="Times New Roman" pitchFamily="16" charset="0"/>
                <a:cs typeface="+mj-cs"/>
              </a:rPr>
              <a:t>discovering possibilities &amp; relationships</a:t>
            </a:r>
          </a:p>
          <a:p>
            <a:pPr marL="342900" indent="-342900">
              <a:buSzPct val="97000"/>
              <a:buFont typeface="Arial" pitchFamily="34" charset="0"/>
              <a:buChar char="•"/>
            </a:pPr>
            <a:r>
              <a:rPr lang="en-GB" sz="2000" dirty="0">
                <a:solidFill>
                  <a:schemeClr val="tx2">
                    <a:lumMod val="50000"/>
                  </a:schemeClr>
                </a:solidFill>
                <a:latin typeface="Times New Roman" pitchFamily="16" charset="0"/>
                <a:cs typeface="+mj-cs"/>
              </a:rPr>
              <a:t>L</a:t>
            </a:r>
            <a:r>
              <a:rPr lang="en-GB" sz="2000" dirty="0" smtClean="0">
                <a:solidFill>
                  <a:schemeClr val="tx2">
                    <a:lumMod val="50000"/>
                  </a:schemeClr>
                </a:solidFill>
                <a:effectLst/>
                <a:latin typeface="Times New Roman" pitchFamily="16" charset="0"/>
                <a:cs typeface="+mj-cs"/>
              </a:rPr>
              <a:t>ike </a:t>
            </a:r>
            <a:r>
              <a:rPr lang="en-GB" sz="2000" dirty="0">
                <a:solidFill>
                  <a:schemeClr val="tx2">
                    <a:lumMod val="50000"/>
                  </a:schemeClr>
                </a:solidFill>
                <a:effectLst/>
                <a:latin typeface="Times New Roman" pitchFamily="16" charset="0"/>
                <a:cs typeface="+mj-cs"/>
              </a:rPr>
              <a:t>innovation and dislike repetition</a:t>
            </a:r>
          </a:p>
          <a:p>
            <a:pPr marL="342900" indent="-342900">
              <a:buSzPct val="97000"/>
              <a:buFont typeface="Arial" pitchFamily="34" charset="0"/>
              <a:buChar char="•"/>
            </a:pPr>
            <a:r>
              <a:rPr lang="en-GB" sz="2000" dirty="0" smtClean="0">
                <a:solidFill>
                  <a:schemeClr val="tx2">
                    <a:lumMod val="50000"/>
                  </a:schemeClr>
                </a:solidFill>
                <a:effectLst/>
                <a:latin typeface="Times New Roman" pitchFamily="16" charset="0"/>
                <a:cs typeface="+mj-cs"/>
              </a:rPr>
              <a:t>Comfortable </a:t>
            </a:r>
            <a:r>
              <a:rPr lang="en-GB" sz="2000" dirty="0">
                <a:solidFill>
                  <a:schemeClr val="tx2">
                    <a:lumMod val="50000"/>
                  </a:schemeClr>
                </a:solidFill>
                <a:effectLst/>
                <a:latin typeface="Times New Roman" pitchFamily="16" charset="0"/>
                <a:cs typeface="+mj-cs"/>
              </a:rPr>
              <a:t>abstractions and mathematical formulations</a:t>
            </a:r>
            <a:endParaRPr lang="en-US" sz="2000" dirty="0">
              <a:solidFill>
                <a:schemeClr val="tx2">
                  <a:lumMod val="50000"/>
                </a:schemeClr>
              </a:solidFill>
              <a:effectLst/>
              <a:latin typeface="Times New Roman" pitchFamily="16" charset="0"/>
              <a:cs typeface="+mj-cs"/>
            </a:endParaRPr>
          </a:p>
        </p:txBody>
      </p:sp>
    </p:spTree>
    <p:extLst>
      <p:ext uri="{BB962C8B-B14F-4D97-AF65-F5344CB8AC3E}">
        <p14:creationId xmlns:p14="http://schemas.microsoft.com/office/powerpoint/2010/main" val="4285152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467544" y="1700808"/>
            <a:ext cx="8208912" cy="4464496"/>
          </a:xfrm>
        </p:spPr>
        <p:txBody>
          <a:bodyPr/>
          <a:lstStyle/>
          <a:p>
            <a:r>
              <a:rPr lang="en-GB" dirty="0"/>
              <a:t>Through which sensory channel is external information most </a:t>
            </a:r>
            <a:r>
              <a:rPr lang="en-GB" dirty="0" smtClean="0"/>
              <a:t>effectively</a:t>
            </a:r>
            <a:r>
              <a:rPr lang="en-GB" dirty="0"/>
              <a:t> </a:t>
            </a:r>
            <a:r>
              <a:rPr lang="en-GB" dirty="0" smtClean="0"/>
              <a:t>perceived:</a:t>
            </a:r>
          </a:p>
          <a:p>
            <a:endParaRPr lang="en-US" dirty="0"/>
          </a:p>
          <a:p>
            <a:endParaRPr lang="en-US" dirty="0" smtClean="0"/>
          </a:p>
          <a:p>
            <a:endParaRPr lang="en-US" dirty="0"/>
          </a:p>
          <a:p>
            <a:endParaRPr lang="en-US" dirty="0" smtClean="0"/>
          </a:p>
          <a:p>
            <a:endParaRPr lang="en-US" dirty="0"/>
          </a:p>
          <a:p>
            <a:endParaRPr lang="en-GB" sz="2000" dirty="0" smtClean="0"/>
          </a:p>
          <a:p>
            <a:pPr>
              <a:spcAft>
                <a:spcPts val="1200"/>
              </a:spcAft>
            </a:pPr>
            <a:r>
              <a:rPr lang="en-GB" sz="2000" dirty="0" smtClean="0"/>
              <a:t>Most </a:t>
            </a:r>
            <a:r>
              <a:rPr lang="en-GB" sz="2000" dirty="0"/>
              <a:t>people of college age and older are </a:t>
            </a:r>
            <a:r>
              <a:rPr lang="en-GB" sz="2000" dirty="0" smtClean="0"/>
              <a:t>visual, while </a:t>
            </a:r>
            <a:r>
              <a:rPr lang="en-GB" sz="2000" dirty="0"/>
              <a:t>most college teaching is </a:t>
            </a:r>
            <a:r>
              <a:rPr lang="en-GB" sz="2000" dirty="0" smtClean="0"/>
              <a:t>verbal.</a:t>
            </a:r>
            <a:endParaRPr lang="en-GB" dirty="0"/>
          </a:p>
          <a:p>
            <a:pPr marL="106363" indent="0">
              <a:buNone/>
            </a:pPr>
            <a:endParaRPr lang="en-GB" dirty="0"/>
          </a:p>
          <a:p>
            <a:endParaRPr lang="en-GB" dirty="0"/>
          </a:p>
        </p:txBody>
      </p:sp>
      <p:sp>
        <p:nvSpPr>
          <p:cNvPr id="3" name="Text Placeholder 2"/>
          <p:cNvSpPr>
            <a:spLocks noGrp="1"/>
          </p:cNvSpPr>
          <p:nvPr>
            <p:ph type="body" sz="quarter" idx="12"/>
          </p:nvPr>
        </p:nvSpPr>
        <p:spPr/>
        <p:txBody>
          <a:bodyPr/>
          <a:lstStyle/>
          <a:p>
            <a:r>
              <a:rPr lang="en-US" sz="3600" dirty="0"/>
              <a:t>3- ILS: Visual vs. Verbal</a:t>
            </a:r>
            <a:endParaRPr lang="en-GB" sz="3600"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12</a:t>
            </a:fld>
            <a:endParaRPr lang="en-GB" dirty="0"/>
          </a:p>
        </p:txBody>
      </p:sp>
      <p:sp>
        <p:nvSpPr>
          <p:cNvPr id="12" name="AutoShape 1066"/>
          <p:cNvSpPr>
            <a:spLocks noChangeArrowheads="1"/>
          </p:cNvSpPr>
          <p:nvPr/>
        </p:nvSpPr>
        <p:spPr bwMode="auto">
          <a:xfrm>
            <a:off x="1475657" y="2645807"/>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sz="2000" b="1" dirty="0" smtClean="0">
                <a:solidFill>
                  <a:srgbClr val="C00000"/>
                </a:solidFill>
              </a:rPr>
              <a:t>Visual</a:t>
            </a:r>
            <a:endParaRPr lang="en-US" b="1" dirty="0">
              <a:solidFill>
                <a:srgbClr val="C00000"/>
              </a:solidFill>
              <a:latin typeface="Arial" charset="0"/>
              <a:cs typeface="Arial Unicode MS" charset="0"/>
            </a:endParaRPr>
          </a:p>
        </p:txBody>
      </p:sp>
      <p:sp>
        <p:nvSpPr>
          <p:cNvPr id="13" name="Rectangle 1040"/>
          <p:cNvSpPr>
            <a:spLocks noChangeArrowheads="1"/>
          </p:cNvSpPr>
          <p:nvPr/>
        </p:nvSpPr>
        <p:spPr bwMode="auto">
          <a:xfrm>
            <a:off x="683568" y="3745448"/>
            <a:ext cx="3600400" cy="1123712"/>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a:solidFill>
                  <a:schemeClr val="tx2">
                    <a:lumMod val="50000"/>
                  </a:schemeClr>
                </a:solidFill>
                <a:latin typeface="Times New Roman" pitchFamily="16" charset="0"/>
              </a:rPr>
              <a:t>R</a:t>
            </a:r>
            <a:r>
              <a:rPr lang="en-GB" sz="2000" dirty="0" smtClean="0">
                <a:solidFill>
                  <a:schemeClr val="tx2">
                    <a:lumMod val="50000"/>
                  </a:schemeClr>
                </a:solidFill>
                <a:latin typeface="Times New Roman" pitchFamily="16" charset="0"/>
              </a:rPr>
              <a:t>emember </a:t>
            </a:r>
            <a:r>
              <a:rPr lang="en-GB" sz="2000" dirty="0">
                <a:solidFill>
                  <a:schemeClr val="tx2">
                    <a:lumMod val="50000"/>
                  </a:schemeClr>
                </a:solidFill>
                <a:latin typeface="Times New Roman" pitchFamily="16" charset="0"/>
              </a:rPr>
              <a:t>best what they </a:t>
            </a:r>
            <a:r>
              <a:rPr lang="en-GB" sz="2000" dirty="0" smtClean="0">
                <a:solidFill>
                  <a:schemeClr val="tx2">
                    <a:lumMod val="50000"/>
                  </a:schemeClr>
                </a:solidFill>
                <a:latin typeface="Times New Roman" pitchFamily="16" charset="0"/>
              </a:rPr>
              <a:t>see: pictures</a:t>
            </a:r>
            <a:r>
              <a:rPr lang="en-GB" sz="2000" dirty="0">
                <a:solidFill>
                  <a:schemeClr val="tx2">
                    <a:lumMod val="50000"/>
                  </a:schemeClr>
                </a:solidFill>
                <a:latin typeface="Times New Roman" pitchFamily="16" charset="0"/>
              </a:rPr>
              <a:t>, </a:t>
            </a:r>
            <a:r>
              <a:rPr lang="en-GB" sz="2000" dirty="0" smtClean="0">
                <a:solidFill>
                  <a:schemeClr val="tx2">
                    <a:lumMod val="50000"/>
                  </a:schemeClr>
                </a:solidFill>
                <a:latin typeface="Times New Roman" pitchFamily="16" charset="0"/>
              </a:rPr>
              <a:t>diagrams, flow charts, and </a:t>
            </a:r>
            <a:r>
              <a:rPr lang="en-GB" sz="2000" dirty="0">
                <a:solidFill>
                  <a:schemeClr val="tx2">
                    <a:lumMod val="50000"/>
                  </a:schemeClr>
                </a:solidFill>
                <a:latin typeface="Times New Roman" pitchFamily="16" charset="0"/>
              </a:rPr>
              <a:t>demonstrations</a:t>
            </a:r>
          </a:p>
        </p:txBody>
      </p:sp>
      <p:sp>
        <p:nvSpPr>
          <p:cNvPr id="37" name="AutoShape 1066"/>
          <p:cNvSpPr>
            <a:spLocks noChangeArrowheads="1"/>
          </p:cNvSpPr>
          <p:nvPr/>
        </p:nvSpPr>
        <p:spPr bwMode="auto">
          <a:xfrm>
            <a:off x="5652120" y="2645807"/>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000" b="1" dirty="0" smtClean="0">
                <a:solidFill>
                  <a:srgbClr val="C00000"/>
                </a:solidFill>
              </a:rPr>
              <a:t>Verbal</a:t>
            </a:r>
            <a:endParaRPr lang="en-US" b="1" dirty="0">
              <a:solidFill>
                <a:srgbClr val="C00000"/>
              </a:solidFill>
            </a:endParaRPr>
          </a:p>
        </p:txBody>
      </p:sp>
      <p:sp>
        <p:nvSpPr>
          <p:cNvPr id="38" name="Rectangle 1040"/>
          <p:cNvSpPr>
            <a:spLocks noChangeArrowheads="1"/>
          </p:cNvSpPr>
          <p:nvPr/>
        </p:nvSpPr>
        <p:spPr bwMode="auto">
          <a:xfrm>
            <a:off x="4788024" y="3745448"/>
            <a:ext cx="3600400" cy="1123712"/>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smtClean="0">
                <a:solidFill>
                  <a:schemeClr val="tx2">
                    <a:lumMod val="50000"/>
                  </a:schemeClr>
                </a:solidFill>
                <a:latin typeface="Times New Roman" pitchFamily="16" charset="0"/>
              </a:rPr>
              <a:t>Get </a:t>
            </a:r>
            <a:r>
              <a:rPr lang="en-GB" sz="2000" dirty="0">
                <a:solidFill>
                  <a:schemeClr val="tx2">
                    <a:lumMod val="50000"/>
                  </a:schemeClr>
                </a:solidFill>
                <a:latin typeface="Times New Roman" pitchFamily="16" charset="0"/>
              </a:rPr>
              <a:t>more out of words, written and spoken </a:t>
            </a:r>
            <a:r>
              <a:rPr lang="en-GB" sz="2000" dirty="0" smtClean="0">
                <a:solidFill>
                  <a:schemeClr val="tx2">
                    <a:lumMod val="50000"/>
                  </a:schemeClr>
                </a:solidFill>
                <a:latin typeface="Times New Roman" pitchFamily="16" charset="0"/>
              </a:rPr>
              <a:t>explanations</a:t>
            </a:r>
            <a:endParaRPr lang="en-US" sz="2000" dirty="0">
              <a:solidFill>
                <a:srgbClr val="57257D"/>
              </a:solidFill>
              <a:latin typeface="Times New Roman" pitchFamily="16" charset="0"/>
            </a:endParaRPr>
          </a:p>
        </p:txBody>
      </p:sp>
    </p:spTree>
    <p:extLst>
      <p:ext uri="{BB962C8B-B14F-4D97-AF65-F5344CB8AC3E}">
        <p14:creationId xmlns:p14="http://schemas.microsoft.com/office/powerpoint/2010/main" val="705812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467544" y="1700808"/>
            <a:ext cx="8208912" cy="4464496"/>
          </a:xfrm>
        </p:spPr>
        <p:txBody>
          <a:bodyPr/>
          <a:lstStyle/>
          <a:p>
            <a:r>
              <a:rPr lang="en-GB" dirty="0"/>
              <a:t>How does the student progress toward understanding</a:t>
            </a:r>
            <a:r>
              <a:rPr lang="en-GB" dirty="0" smtClean="0"/>
              <a:t>:</a:t>
            </a:r>
            <a:endParaRPr lang="en-US" dirty="0"/>
          </a:p>
          <a:p>
            <a:endParaRPr lang="en-US" dirty="0" smtClean="0"/>
          </a:p>
          <a:p>
            <a:endParaRPr lang="en-US" dirty="0"/>
          </a:p>
          <a:p>
            <a:endParaRPr lang="en-US" dirty="0" smtClean="0"/>
          </a:p>
          <a:p>
            <a:endParaRPr lang="en-US" dirty="0"/>
          </a:p>
          <a:p>
            <a:endParaRPr lang="en-GB" sz="2000" dirty="0" smtClean="0"/>
          </a:p>
          <a:p>
            <a:endParaRPr lang="en-GB" dirty="0"/>
          </a:p>
        </p:txBody>
      </p:sp>
      <p:sp>
        <p:nvSpPr>
          <p:cNvPr id="3" name="Text Placeholder 2"/>
          <p:cNvSpPr>
            <a:spLocks noGrp="1"/>
          </p:cNvSpPr>
          <p:nvPr>
            <p:ph type="body" sz="quarter" idx="12"/>
          </p:nvPr>
        </p:nvSpPr>
        <p:spPr/>
        <p:txBody>
          <a:bodyPr/>
          <a:lstStyle/>
          <a:p>
            <a:r>
              <a:rPr lang="en-US" sz="3600" dirty="0" smtClean="0"/>
              <a:t>4- </a:t>
            </a:r>
            <a:r>
              <a:rPr lang="en-US" sz="3600" dirty="0"/>
              <a:t>ILS: </a:t>
            </a:r>
            <a:r>
              <a:rPr lang="en-US" sz="3600" dirty="0" smtClean="0"/>
              <a:t>Sequential vs</a:t>
            </a:r>
            <a:r>
              <a:rPr lang="en-US" sz="3600" dirty="0"/>
              <a:t>. </a:t>
            </a:r>
            <a:r>
              <a:rPr lang="en-US" sz="3600" dirty="0" smtClean="0"/>
              <a:t>Global</a:t>
            </a:r>
            <a:endParaRPr lang="en-GB" sz="3600"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13</a:t>
            </a:fld>
            <a:endParaRPr lang="en-GB" dirty="0"/>
          </a:p>
        </p:txBody>
      </p:sp>
      <p:sp>
        <p:nvSpPr>
          <p:cNvPr id="12" name="AutoShape 1066"/>
          <p:cNvSpPr>
            <a:spLocks noChangeArrowheads="1"/>
          </p:cNvSpPr>
          <p:nvPr/>
        </p:nvSpPr>
        <p:spPr bwMode="auto">
          <a:xfrm>
            <a:off x="1475657" y="2564904"/>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sz="2000" b="1" dirty="0" smtClean="0">
                <a:solidFill>
                  <a:srgbClr val="C00000"/>
                </a:solidFill>
              </a:rPr>
              <a:t>Sequential</a:t>
            </a:r>
            <a:endParaRPr lang="en-US" b="1" dirty="0">
              <a:solidFill>
                <a:srgbClr val="C00000"/>
              </a:solidFill>
              <a:latin typeface="Arial" charset="0"/>
              <a:cs typeface="Arial Unicode MS" charset="0"/>
            </a:endParaRPr>
          </a:p>
        </p:txBody>
      </p:sp>
      <p:sp>
        <p:nvSpPr>
          <p:cNvPr id="13" name="Rectangle 1040"/>
          <p:cNvSpPr>
            <a:spLocks noChangeArrowheads="1"/>
          </p:cNvSpPr>
          <p:nvPr/>
        </p:nvSpPr>
        <p:spPr bwMode="auto">
          <a:xfrm>
            <a:off x="611560" y="3745448"/>
            <a:ext cx="3600400" cy="1804749"/>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smtClean="0">
                <a:solidFill>
                  <a:schemeClr val="tx2">
                    <a:lumMod val="50000"/>
                  </a:schemeClr>
                </a:solidFill>
                <a:latin typeface="Times New Roman" pitchFamily="16" charset="0"/>
              </a:rPr>
              <a:t>Gain </a:t>
            </a:r>
            <a:r>
              <a:rPr lang="en-GB" sz="2000" dirty="0">
                <a:solidFill>
                  <a:schemeClr val="tx2">
                    <a:lumMod val="50000"/>
                  </a:schemeClr>
                </a:solidFill>
                <a:latin typeface="Times New Roman" pitchFamily="16" charset="0"/>
              </a:rPr>
              <a:t>understanding in linear continual </a:t>
            </a:r>
            <a:r>
              <a:rPr lang="en-GB" sz="2000" dirty="0" smtClean="0">
                <a:solidFill>
                  <a:schemeClr val="tx2">
                    <a:lumMod val="50000"/>
                  </a:schemeClr>
                </a:solidFill>
                <a:latin typeface="Times New Roman" pitchFamily="16" charset="0"/>
              </a:rPr>
              <a:t>steps</a:t>
            </a:r>
          </a:p>
          <a:p>
            <a:pPr marL="342900" indent="-342900">
              <a:buSzPct val="97000"/>
              <a:buFont typeface="Arial" pitchFamily="34" charset="0"/>
              <a:buChar char="•"/>
            </a:pPr>
            <a:r>
              <a:rPr lang="en-GB" sz="2000" dirty="0">
                <a:solidFill>
                  <a:schemeClr val="tx2">
                    <a:lumMod val="50000"/>
                  </a:schemeClr>
                </a:solidFill>
                <a:latin typeface="Times New Roman" pitchFamily="16" charset="0"/>
              </a:rPr>
              <a:t>F</a:t>
            </a:r>
            <a:r>
              <a:rPr lang="en-GB" sz="2000" dirty="0" smtClean="0">
                <a:solidFill>
                  <a:schemeClr val="tx2">
                    <a:lumMod val="50000"/>
                  </a:schemeClr>
                </a:solidFill>
                <a:latin typeface="Times New Roman" pitchFamily="16" charset="0"/>
              </a:rPr>
              <a:t>ollow </a:t>
            </a:r>
            <a:r>
              <a:rPr lang="en-GB" sz="2000" dirty="0">
                <a:solidFill>
                  <a:schemeClr val="tx2">
                    <a:lumMod val="50000"/>
                  </a:schemeClr>
                </a:solidFill>
                <a:latin typeface="Times New Roman" pitchFamily="16" charset="0"/>
              </a:rPr>
              <a:t>logical stepwise paths in finding solutions</a:t>
            </a:r>
          </a:p>
          <a:p>
            <a:pPr marL="342900" indent="-342900">
              <a:buSzPct val="97000"/>
              <a:buFont typeface="Arial" pitchFamily="34" charset="0"/>
              <a:buChar char="•"/>
            </a:pPr>
            <a:endParaRPr lang="en-GB" sz="2000" dirty="0">
              <a:solidFill>
                <a:schemeClr val="tx2">
                  <a:lumMod val="50000"/>
                </a:schemeClr>
              </a:solidFill>
              <a:latin typeface="Times New Roman" pitchFamily="16" charset="0"/>
            </a:endParaRPr>
          </a:p>
        </p:txBody>
      </p:sp>
      <p:sp>
        <p:nvSpPr>
          <p:cNvPr id="37" name="AutoShape 1066"/>
          <p:cNvSpPr>
            <a:spLocks noChangeArrowheads="1"/>
          </p:cNvSpPr>
          <p:nvPr/>
        </p:nvSpPr>
        <p:spPr bwMode="auto">
          <a:xfrm>
            <a:off x="5652120" y="2564904"/>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000" b="1" dirty="0" smtClean="0">
                <a:solidFill>
                  <a:srgbClr val="C00000"/>
                </a:solidFill>
              </a:rPr>
              <a:t>Global</a:t>
            </a:r>
            <a:endParaRPr lang="en-US" b="1" dirty="0">
              <a:solidFill>
                <a:srgbClr val="C00000"/>
              </a:solidFill>
            </a:endParaRPr>
          </a:p>
        </p:txBody>
      </p:sp>
      <p:sp>
        <p:nvSpPr>
          <p:cNvPr id="38" name="Rectangle 1040"/>
          <p:cNvSpPr>
            <a:spLocks noChangeArrowheads="1"/>
          </p:cNvSpPr>
          <p:nvPr/>
        </p:nvSpPr>
        <p:spPr bwMode="auto">
          <a:xfrm>
            <a:off x="4644008" y="3745448"/>
            <a:ext cx="3888432" cy="1804749"/>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smtClean="0">
                <a:solidFill>
                  <a:schemeClr val="tx2">
                    <a:lumMod val="50000"/>
                  </a:schemeClr>
                </a:solidFill>
                <a:latin typeface="Times New Roman" pitchFamily="16" charset="0"/>
              </a:rPr>
              <a:t>Tend </a:t>
            </a:r>
            <a:r>
              <a:rPr lang="en-GB" sz="2000" dirty="0">
                <a:solidFill>
                  <a:schemeClr val="tx2">
                    <a:lumMod val="50000"/>
                  </a:schemeClr>
                </a:solidFill>
                <a:latin typeface="Times New Roman" pitchFamily="16" charset="0"/>
              </a:rPr>
              <a:t>to learn globally in large jumps</a:t>
            </a:r>
          </a:p>
          <a:p>
            <a:pPr marL="342900" indent="-342900">
              <a:buSzPct val="97000"/>
              <a:buFont typeface="Arial" pitchFamily="34" charset="0"/>
              <a:buChar char="•"/>
            </a:pPr>
            <a:r>
              <a:rPr lang="en-GB" sz="2000" dirty="0">
                <a:solidFill>
                  <a:schemeClr val="tx2">
                    <a:lumMod val="50000"/>
                  </a:schemeClr>
                </a:solidFill>
                <a:latin typeface="Times New Roman" pitchFamily="16" charset="0"/>
              </a:rPr>
              <a:t>M</a:t>
            </a:r>
            <a:r>
              <a:rPr lang="en-GB" sz="2000" dirty="0" smtClean="0">
                <a:solidFill>
                  <a:schemeClr val="tx2">
                    <a:lumMod val="50000"/>
                  </a:schemeClr>
                </a:solidFill>
                <a:latin typeface="Times New Roman" pitchFamily="16" charset="0"/>
              </a:rPr>
              <a:t>ay </a:t>
            </a:r>
            <a:r>
              <a:rPr lang="en-GB" sz="2000" dirty="0">
                <a:solidFill>
                  <a:schemeClr val="tx2">
                    <a:lumMod val="50000"/>
                  </a:schemeClr>
                </a:solidFill>
                <a:latin typeface="Times New Roman" pitchFamily="16" charset="0"/>
              </a:rPr>
              <a:t>be able to solve complex problems quickly or put things together in novel ways</a:t>
            </a:r>
            <a:endParaRPr lang="en-US" sz="2000" dirty="0">
              <a:solidFill>
                <a:schemeClr val="tx2">
                  <a:lumMod val="50000"/>
                </a:schemeClr>
              </a:solidFill>
              <a:latin typeface="Times New Roman" pitchFamily="16" charset="0"/>
            </a:endParaRPr>
          </a:p>
        </p:txBody>
      </p:sp>
    </p:spTree>
    <p:extLst>
      <p:ext uri="{BB962C8B-B14F-4D97-AF65-F5344CB8AC3E}">
        <p14:creationId xmlns:p14="http://schemas.microsoft.com/office/powerpoint/2010/main" val="1193146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467544" y="1556792"/>
            <a:ext cx="8352928" cy="4464496"/>
          </a:xfrm>
        </p:spPr>
        <p:txBody>
          <a:bodyPr/>
          <a:lstStyle/>
          <a:p>
            <a:r>
              <a:rPr lang="en-GB" dirty="0"/>
              <a:t>With which organization of information is the student most </a:t>
            </a:r>
            <a:r>
              <a:rPr lang="en-GB" dirty="0" smtClean="0"/>
              <a:t>comfortable</a:t>
            </a:r>
            <a:r>
              <a:rPr lang="en-GB" dirty="0"/>
              <a:t>: </a:t>
            </a:r>
            <a:endParaRPr lang="en-GB" dirty="0" smtClean="0"/>
          </a:p>
          <a:p>
            <a:endParaRPr lang="en-US" dirty="0"/>
          </a:p>
          <a:p>
            <a:endParaRPr lang="en-US" dirty="0" smtClean="0"/>
          </a:p>
          <a:p>
            <a:endParaRPr lang="en-US" dirty="0"/>
          </a:p>
          <a:p>
            <a:endParaRPr lang="en-US" dirty="0" smtClean="0"/>
          </a:p>
          <a:p>
            <a:endParaRPr lang="en-US" dirty="0"/>
          </a:p>
          <a:p>
            <a:pPr>
              <a:spcBef>
                <a:spcPts val="1200"/>
              </a:spcBef>
              <a:spcAft>
                <a:spcPts val="900"/>
              </a:spcAft>
            </a:pPr>
            <a:r>
              <a:rPr lang="en-GB" sz="1800" dirty="0" smtClean="0"/>
              <a:t>Deduction </a:t>
            </a:r>
            <a:r>
              <a:rPr lang="en-GB" sz="1800" dirty="0"/>
              <a:t>is the natural human teaching </a:t>
            </a:r>
            <a:r>
              <a:rPr lang="en-GB" sz="1800" dirty="0" smtClean="0"/>
              <a:t>style.</a:t>
            </a:r>
          </a:p>
          <a:p>
            <a:pPr>
              <a:spcAft>
                <a:spcPts val="900"/>
              </a:spcAft>
            </a:pPr>
            <a:r>
              <a:rPr lang="en-GB" sz="1800" dirty="0" smtClean="0"/>
              <a:t>The “</a:t>
            </a:r>
            <a:r>
              <a:rPr lang="en-GB" sz="1800" dirty="0"/>
              <a:t>best” method of </a:t>
            </a:r>
            <a:r>
              <a:rPr lang="en-GB" sz="1800" dirty="0" smtClean="0"/>
              <a:t>teaching - at </a:t>
            </a:r>
            <a:r>
              <a:rPr lang="en-GB" sz="1800" dirty="0"/>
              <a:t>least </a:t>
            </a:r>
            <a:r>
              <a:rPr lang="en-GB" sz="1800" dirty="0" smtClean="0"/>
              <a:t>below the graduate level - is induction</a:t>
            </a:r>
          </a:p>
          <a:p>
            <a:r>
              <a:rPr lang="en-GB" sz="1800" dirty="0"/>
              <a:t>How to teach both </a:t>
            </a:r>
            <a:r>
              <a:rPr lang="en-GB" sz="1800" dirty="0" smtClean="0"/>
              <a:t>learners</a:t>
            </a:r>
            <a:r>
              <a:rPr lang="en-GB" sz="1800" dirty="0"/>
              <a:t>: first induction, then deduction. </a:t>
            </a:r>
            <a:endParaRPr lang="en-US" sz="1800" dirty="0"/>
          </a:p>
          <a:p>
            <a:endParaRPr lang="en-US" dirty="0" smtClean="0"/>
          </a:p>
          <a:p>
            <a:endParaRPr lang="en-US" dirty="0"/>
          </a:p>
          <a:p>
            <a:endParaRPr lang="en-GB" sz="2000" dirty="0" smtClean="0"/>
          </a:p>
          <a:p>
            <a:endParaRPr lang="en-GB" dirty="0"/>
          </a:p>
        </p:txBody>
      </p:sp>
      <p:sp>
        <p:nvSpPr>
          <p:cNvPr id="3" name="Text Placeholder 2"/>
          <p:cNvSpPr>
            <a:spLocks noGrp="1"/>
          </p:cNvSpPr>
          <p:nvPr>
            <p:ph type="body" sz="quarter" idx="12"/>
          </p:nvPr>
        </p:nvSpPr>
        <p:spPr/>
        <p:txBody>
          <a:bodyPr/>
          <a:lstStyle/>
          <a:p>
            <a:r>
              <a:rPr lang="en-US" sz="3600" dirty="0"/>
              <a:t>5</a:t>
            </a:r>
            <a:r>
              <a:rPr lang="en-US" sz="3600" dirty="0" smtClean="0"/>
              <a:t>- </a:t>
            </a:r>
            <a:r>
              <a:rPr lang="en-US" sz="3600" dirty="0"/>
              <a:t>ILS: </a:t>
            </a:r>
            <a:r>
              <a:rPr lang="en-US" sz="3600" dirty="0" smtClean="0"/>
              <a:t>Inductive vs</a:t>
            </a:r>
            <a:r>
              <a:rPr lang="en-US" sz="3600" dirty="0"/>
              <a:t>. </a:t>
            </a:r>
            <a:r>
              <a:rPr lang="en-US" sz="3600" dirty="0" smtClean="0"/>
              <a:t>Deductive</a:t>
            </a:r>
            <a:endParaRPr lang="en-GB" sz="3600"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14</a:t>
            </a:fld>
            <a:endParaRPr lang="en-GB" dirty="0"/>
          </a:p>
        </p:txBody>
      </p:sp>
      <p:sp>
        <p:nvSpPr>
          <p:cNvPr id="12" name="AutoShape 1066"/>
          <p:cNvSpPr>
            <a:spLocks noChangeArrowheads="1"/>
          </p:cNvSpPr>
          <p:nvPr/>
        </p:nvSpPr>
        <p:spPr bwMode="auto">
          <a:xfrm>
            <a:off x="1475657" y="2492896"/>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sz="2000" b="1" dirty="0" smtClean="0">
                <a:solidFill>
                  <a:srgbClr val="C00000"/>
                </a:solidFill>
              </a:rPr>
              <a:t>Inductive</a:t>
            </a:r>
            <a:endParaRPr lang="en-US" b="1" dirty="0">
              <a:solidFill>
                <a:srgbClr val="C00000"/>
              </a:solidFill>
              <a:latin typeface="Arial" charset="0"/>
              <a:cs typeface="Arial Unicode MS" charset="0"/>
            </a:endParaRPr>
          </a:p>
        </p:txBody>
      </p:sp>
      <p:sp>
        <p:nvSpPr>
          <p:cNvPr id="13" name="Rectangle 1040"/>
          <p:cNvSpPr>
            <a:spLocks noChangeArrowheads="1"/>
          </p:cNvSpPr>
          <p:nvPr/>
        </p:nvSpPr>
        <p:spPr bwMode="auto">
          <a:xfrm>
            <a:off x="683568" y="3573016"/>
            <a:ext cx="3600400" cy="1123712"/>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a:solidFill>
                  <a:schemeClr val="tx2">
                    <a:lumMod val="50000"/>
                  </a:schemeClr>
                </a:solidFill>
                <a:latin typeface="Times New Roman" pitchFamily="16" charset="0"/>
              </a:rPr>
              <a:t>F</a:t>
            </a:r>
            <a:r>
              <a:rPr lang="en-GB" sz="2000" dirty="0" smtClean="0">
                <a:solidFill>
                  <a:schemeClr val="tx2">
                    <a:lumMod val="50000"/>
                  </a:schemeClr>
                </a:solidFill>
                <a:latin typeface="Times New Roman" pitchFamily="16" charset="0"/>
              </a:rPr>
              <a:t>acts  </a:t>
            </a:r>
            <a:r>
              <a:rPr lang="en-GB" sz="2000" dirty="0">
                <a:solidFill>
                  <a:schemeClr val="tx2">
                    <a:lumMod val="50000"/>
                  </a:schemeClr>
                </a:solidFill>
                <a:latin typeface="Times New Roman" pitchFamily="16" charset="0"/>
              </a:rPr>
              <a:t>and observations are </a:t>
            </a:r>
            <a:r>
              <a:rPr lang="en-GB" sz="2000" dirty="0" smtClean="0">
                <a:solidFill>
                  <a:schemeClr val="tx2">
                    <a:lumMod val="50000"/>
                  </a:schemeClr>
                </a:solidFill>
                <a:latin typeface="Times New Roman" pitchFamily="16" charset="0"/>
              </a:rPr>
              <a:t>given first, then principles are inferred</a:t>
            </a:r>
            <a:endParaRPr lang="en-GB" sz="2000" dirty="0">
              <a:solidFill>
                <a:schemeClr val="tx2">
                  <a:lumMod val="50000"/>
                </a:schemeClr>
              </a:solidFill>
              <a:latin typeface="Times New Roman" pitchFamily="16" charset="0"/>
            </a:endParaRPr>
          </a:p>
        </p:txBody>
      </p:sp>
      <p:sp>
        <p:nvSpPr>
          <p:cNvPr id="37" name="AutoShape 1066"/>
          <p:cNvSpPr>
            <a:spLocks noChangeArrowheads="1"/>
          </p:cNvSpPr>
          <p:nvPr/>
        </p:nvSpPr>
        <p:spPr bwMode="auto">
          <a:xfrm>
            <a:off x="5652120" y="2492896"/>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000" b="1" dirty="0" smtClean="0">
                <a:solidFill>
                  <a:srgbClr val="C00000"/>
                </a:solidFill>
              </a:rPr>
              <a:t>Deductive</a:t>
            </a:r>
            <a:endParaRPr lang="en-US" b="1" dirty="0">
              <a:solidFill>
                <a:srgbClr val="C00000"/>
              </a:solidFill>
            </a:endParaRPr>
          </a:p>
        </p:txBody>
      </p:sp>
      <p:sp>
        <p:nvSpPr>
          <p:cNvPr id="38" name="Rectangle 1040"/>
          <p:cNvSpPr>
            <a:spLocks noChangeArrowheads="1"/>
          </p:cNvSpPr>
          <p:nvPr/>
        </p:nvSpPr>
        <p:spPr bwMode="auto">
          <a:xfrm>
            <a:off x="4716016" y="3573016"/>
            <a:ext cx="3744416" cy="1123712"/>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a:solidFill>
                  <a:schemeClr val="tx2">
                    <a:lumMod val="50000"/>
                  </a:schemeClr>
                </a:solidFill>
                <a:latin typeface="Times New Roman" pitchFamily="16" charset="0"/>
              </a:rPr>
              <a:t>P</a:t>
            </a:r>
            <a:r>
              <a:rPr lang="en-GB" sz="2000" dirty="0" smtClean="0">
                <a:solidFill>
                  <a:schemeClr val="tx2">
                    <a:lumMod val="50000"/>
                  </a:schemeClr>
                </a:solidFill>
                <a:latin typeface="Times New Roman" pitchFamily="16" charset="0"/>
              </a:rPr>
              <a:t>rinciples </a:t>
            </a:r>
            <a:r>
              <a:rPr lang="en-GB" sz="2000" dirty="0">
                <a:solidFill>
                  <a:schemeClr val="tx2">
                    <a:lumMod val="50000"/>
                  </a:schemeClr>
                </a:solidFill>
                <a:latin typeface="Times New Roman" pitchFamily="16" charset="0"/>
              </a:rPr>
              <a:t>are </a:t>
            </a:r>
            <a:r>
              <a:rPr lang="en-GB" sz="2000" dirty="0" smtClean="0">
                <a:solidFill>
                  <a:schemeClr val="tx2">
                    <a:lumMod val="50000"/>
                  </a:schemeClr>
                </a:solidFill>
                <a:latin typeface="Times New Roman" pitchFamily="16" charset="0"/>
              </a:rPr>
              <a:t>given first, then </a:t>
            </a:r>
            <a:r>
              <a:rPr lang="en-GB" sz="2000" dirty="0">
                <a:solidFill>
                  <a:schemeClr val="tx2">
                    <a:lumMod val="50000"/>
                  </a:schemeClr>
                </a:solidFill>
                <a:latin typeface="Times New Roman" pitchFamily="16" charset="0"/>
              </a:rPr>
              <a:t>consequences </a:t>
            </a:r>
            <a:r>
              <a:rPr lang="en-GB" sz="2000" dirty="0" smtClean="0">
                <a:solidFill>
                  <a:schemeClr val="tx2">
                    <a:lumMod val="50000"/>
                  </a:schemeClr>
                </a:solidFill>
                <a:latin typeface="Times New Roman" pitchFamily="16" charset="0"/>
              </a:rPr>
              <a:t>and applications </a:t>
            </a:r>
            <a:r>
              <a:rPr lang="en-GB" sz="2000" dirty="0">
                <a:solidFill>
                  <a:schemeClr val="tx2">
                    <a:lumMod val="50000"/>
                  </a:schemeClr>
                </a:solidFill>
                <a:latin typeface="Times New Roman" pitchFamily="16" charset="0"/>
              </a:rPr>
              <a:t>are </a:t>
            </a:r>
            <a:r>
              <a:rPr lang="en-GB" sz="2000" dirty="0" smtClean="0">
                <a:solidFill>
                  <a:schemeClr val="tx2">
                    <a:lumMod val="50000"/>
                  </a:schemeClr>
                </a:solidFill>
                <a:latin typeface="Times New Roman" pitchFamily="16" charset="0"/>
              </a:rPr>
              <a:t>deduced</a:t>
            </a:r>
            <a:endParaRPr lang="en-GB" sz="2000" dirty="0">
              <a:solidFill>
                <a:schemeClr val="tx2">
                  <a:lumMod val="50000"/>
                </a:schemeClr>
              </a:solidFill>
              <a:latin typeface="Times New Roman" pitchFamily="16" charset="0"/>
            </a:endParaRPr>
          </a:p>
        </p:txBody>
      </p:sp>
    </p:spTree>
    <p:extLst>
      <p:ext uri="{BB962C8B-B14F-4D97-AF65-F5344CB8AC3E}">
        <p14:creationId xmlns:p14="http://schemas.microsoft.com/office/powerpoint/2010/main" val="3733584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467544" y="1556792"/>
            <a:ext cx="8352928" cy="4464496"/>
          </a:xfrm>
        </p:spPr>
        <p:txBody>
          <a:bodyPr/>
          <a:lstStyle/>
          <a:p>
            <a:r>
              <a:rPr lang="en-GB" dirty="0"/>
              <a:t>With which organization of information is the student most </a:t>
            </a:r>
            <a:r>
              <a:rPr lang="en-GB" dirty="0" smtClean="0"/>
              <a:t>comfortable</a:t>
            </a:r>
            <a:r>
              <a:rPr lang="en-GB" dirty="0"/>
              <a:t>: </a:t>
            </a:r>
            <a:endParaRPr lang="en-GB" dirty="0" smtClean="0"/>
          </a:p>
          <a:p>
            <a:endParaRPr lang="en-US" dirty="0"/>
          </a:p>
          <a:p>
            <a:endParaRPr lang="en-US" dirty="0" smtClean="0"/>
          </a:p>
          <a:p>
            <a:endParaRPr lang="en-US" dirty="0"/>
          </a:p>
          <a:p>
            <a:endParaRPr lang="en-US" dirty="0" smtClean="0"/>
          </a:p>
          <a:p>
            <a:endParaRPr lang="en-US" dirty="0"/>
          </a:p>
          <a:p>
            <a:pPr>
              <a:spcBef>
                <a:spcPts val="1200"/>
              </a:spcBef>
              <a:spcAft>
                <a:spcPts val="900"/>
              </a:spcAft>
            </a:pPr>
            <a:r>
              <a:rPr lang="en-GB" sz="1800" dirty="0" smtClean="0"/>
              <a:t>Deduction </a:t>
            </a:r>
            <a:r>
              <a:rPr lang="en-GB" sz="1800" dirty="0"/>
              <a:t>is the natural human teaching </a:t>
            </a:r>
            <a:r>
              <a:rPr lang="en-GB" sz="1800" dirty="0" smtClean="0"/>
              <a:t>style.</a:t>
            </a:r>
          </a:p>
          <a:p>
            <a:pPr>
              <a:spcAft>
                <a:spcPts val="900"/>
              </a:spcAft>
            </a:pPr>
            <a:r>
              <a:rPr lang="en-GB" sz="1800" dirty="0" smtClean="0"/>
              <a:t>The “</a:t>
            </a:r>
            <a:r>
              <a:rPr lang="en-GB" sz="1800" dirty="0"/>
              <a:t>best” method of </a:t>
            </a:r>
            <a:r>
              <a:rPr lang="en-GB" sz="1800" dirty="0" smtClean="0"/>
              <a:t>teaching - at </a:t>
            </a:r>
            <a:r>
              <a:rPr lang="en-GB" sz="1800" dirty="0"/>
              <a:t>least </a:t>
            </a:r>
            <a:r>
              <a:rPr lang="en-GB" sz="1800" dirty="0" smtClean="0"/>
              <a:t>below the graduate level - is induction</a:t>
            </a:r>
          </a:p>
          <a:p>
            <a:r>
              <a:rPr lang="en-GB" sz="1800" dirty="0"/>
              <a:t>How to teach both </a:t>
            </a:r>
            <a:r>
              <a:rPr lang="en-GB" sz="1800" dirty="0" smtClean="0"/>
              <a:t>learners</a:t>
            </a:r>
            <a:r>
              <a:rPr lang="en-GB" sz="1800" dirty="0"/>
              <a:t>: first induction, then deduction. </a:t>
            </a:r>
            <a:endParaRPr lang="en-US" sz="1800" dirty="0"/>
          </a:p>
          <a:p>
            <a:endParaRPr lang="en-US" dirty="0" smtClean="0"/>
          </a:p>
          <a:p>
            <a:endParaRPr lang="en-US" dirty="0"/>
          </a:p>
          <a:p>
            <a:endParaRPr lang="en-GB" sz="2000" dirty="0" smtClean="0"/>
          </a:p>
          <a:p>
            <a:endParaRPr lang="en-GB" dirty="0"/>
          </a:p>
        </p:txBody>
      </p:sp>
      <p:sp>
        <p:nvSpPr>
          <p:cNvPr id="3" name="Text Placeholder 2"/>
          <p:cNvSpPr>
            <a:spLocks noGrp="1"/>
          </p:cNvSpPr>
          <p:nvPr>
            <p:ph type="body" sz="quarter" idx="12"/>
          </p:nvPr>
        </p:nvSpPr>
        <p:spPr/>
        <p:txBody>
          <a:bodyPr/>
          <a:lstStyle/>
          <a:p>
            <a:r>
              <a:rPr lang="en-US" sz="3600" dirty="0"/>
              <a:t>5</a:t>
            </a:r>
            <a:r>
              <a:rPr lang="en-US" sz="3600" dirty="0" smtClean="0"/>
              <a:t>- </a:t>
            </a:r>
            <a:r>
              <a:rPr lang="en-US" sz="3600" dirty="0"/>
              <a:t>ILS: </a:t>
            </a:r>
            <a:r>
              <a:rPr lang="en-US" sz="3600" dirty="0" smtClean="0"/>
              <a:t>Inductive vs</a:t>
            </a:r>
            <a:r>
              <a:rPr lang="en-US" sz="3600" dirty="0"/>
              <a:t>. </a:t>
            </a:r>
            <a:r>
              <a:rPr lang="en-US" sz="3600" dirty="0" smtClean="0"/>
              <a:t>Deductive</a:t>
            </a:r>
            <a:endParaRPr lang="en-GB" sz="3600"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15</a:t>
            </a:fld>
            <a:endParaRPr lang="en-GB" dirty="0"/>
          </a:p>
        </p:txBody>
      </p:sp>
      <p:sp>
        <p:nvSpPr>
          <p:cNvPr id="12" name="AutoShape 1066"/>
          <p:cNvSpPr>
            <a:spLocks noChangeArrowheads="1"/>
          </p:cNvSpPr>
          <p:nvPr/>
        </p:nvSpPr>
        <p:spPr bwMode="auto">
          <a:xfrm>
            <a:off x="1475657" y="2492896"/>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sz="2000" b="1" dirty="0" smtClean="0">
                <a:solidFill>
                  <a:srgbClr val="C00000"/>
                </a:solidFill>
              </a:rPr>
              <a:t>Inductive</a:t>
            </a:r>
            <a:endParaRPr lang="en-US" b="1" dirty="0">
              <a:solidFill>
                <a:srgbClr val="C00000"/>
              </a:solidFill>
              <a:latin typeface="Arial" charset="0"/>
              <a:cs typeface="Arial Unicode MS" charset="0"/>
            </a:endParaRPr>
          </a:p>
        </p:txBody>
      </p:sp>
      <p:sp>
        <p:nvSpPr>
          <p:cNvPr id="13" name="Rectangle 1040"/>
          <p:cNvSpPr>
            <a:spLocks noChangeArrowheads="1"/>
          </p:cNvSpPr>
          <p:nvPr/>
        </p:nvSpPr>
        <p:spPr bwMode="auto">
          <a:xfrm>
            <a:off x="683568" y="3573016"/>
            <a:ext cx="3600400" cy="1123712"/>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a:solidFill>
                  <a:schemeClr val="tx2">
                    <a:lumMod val="50000"/>
                  </a:schemeClr>
                </a:solidFill>
                <a:latin typeface="Times New Roman" pitchFamily="16" charset="0"/>
              </a:rPr>
              <a:t>F</a:t>
            </a:r>
            <a:r>
              <a:rPr lang="en-GB" sz="2000" dirty="0" smtClean="0">
                <a:solidFill>
                  <a:schemeClr val="tx2">
                    <a:lumMod val="50000"/>
                  </a:schemeClr>
                </a:solidFill>
                <a:latin typeface="Times New Roman" pitchFamily="16" charset="0"/>
              </a:rPr>
              <a:t>acts  </a:t>
            </a:r>
            <a:r>
              <a:rPr lang="en-GB" sz="2000" dirty="0">
                <a:solidFill>
                  <a:schemeClr val="tx2">
                    <a:lumMod val="50000"/>
                  </a:schemeClr>
                </a:solidFill>
                <a:latin typeface="Times New Roman" pitchFamily="16" charset="0"/>
              </a:rPr>
              <a:t>and observations are </a:t>
            </a:r>
            <a:r>
              <a:rPr lang="en-GB" sz="2000" dirty="0" smtClean="0">
                <a:solidFill>
                  <a:schemeClr val="tx2">
                    <a:lumMod val="50000"/>
                  </a:schemeClr>
                </a:solidFill>
                <a:latin typeface="Times New Roman" pitchFamily="16" charset="0"/>
              </a:rPr>
              <a:t>given first, then principles are inferred</a:t>
            </a:r>
            <a:endParaRPr lang="en-GB" sz="2000" dirty="0">
              <a:solidFill>
                <a:schemeClr val="tx2">
                  <a:lumMod val="50000"/>
                </a:schemeClr>
              </a:solidFill>
              <a:latin typeface="Times New Roman" pitchFamily="16" charset="0"/>
            </a:endParaRPr>
          </a:p>
        </p:txBody>
      </p:sp>
      <p:sp>
        <p:nvSpPr>
          <p:cNvPr id="37" name="AutoShape 1066"/>
          <p:cNvSpPr>
            <a:spLocks noChangeArrowheads="1"/>
          </p:cNvSpPr>
          <p:nvPr/>
        </p:nvSpPr>
        <p:spPr bwMode="auto">
          <a:xfrm>
            <a:off x="5652120" y="2492896"/>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000" b="1" dirty="0" smtClean="0">
                <a:solidFill>
                  <a:srgbClr val="C00000"/>
                </a:solidFill>
              </a:rPr>
              <a:t>Deductive</a:t>
            </a:r>
            <a:endParaRPr lang="en-US" b="1" dirty="0">
              <a:solidFill>
                <a:srgbClr val="C00000"/>
              </a:solidFill>
            </a:endParaRPr>
          </a:p>
        </p:txBody>
      </p:sp>
      <p:sp>
        <p:nvSpPr>
          <p:cNvPr id="38" name="Rectangle 1040"/>
          <p:cNvSpPr>
            <a:spLocks noChangeArrowheads="1"/>
          </p:cNvSpPr>
          <p:nvPr/>
        </p:nvSpPr>
        <p:spPr bwMode="auto">
          <a:xfrm>
            <a:off x="4716016" y="3573016"/>
            <a:ext cx="3744416" cy="1123712"/>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a:solidFill>
                  <a:schemeClr val="tx2">
                    <a:lumMod val="50000"/>
                  </a:schemeClr>
                </a:solidFill>
                <a:latin typeface="Times New Roman" pitchFamily="16" charset="0"/>
              </a:rPr>
              <a:t>P</a:t>
            </a:r>
            <a:r>
              <a:rPr lang="en-GB" sz="2000" dirty="0" smtClean="0">
                <a:solidFill>
                  <a:schemeClr val="tx2">
                    <a:lumMod val="50000"/>
                  </a:schemeClr>
                </a:solidFill>
                <a:latin typeface="Times New Roman" pitchFamily="16" charset="0"/>
              </a:rPr>
              <a:t>rinciples </a:t>
            </a:r>
            <a:r>
              <a:rPr lang="en-GB" sz="2000" dirty="0">
                <a:solidFill>
                  <a:schemeClr val="tx2">
                    <a:lumMod val="50000"/>
                  </a:schemeClr>
                </a:solidFill>
                <a:latin typeface="Times New Roman" pitchFamily="16" charset="0"/>
              </a:rPr>
              <a:t>are </a:t>
            </a:r>
            <a:r>
              <a:rPr lang="en-GB" sz="2000" dirty="0" smtClean="0">
                <a:solidFill>
                  <a:schemeClr val="tx2">
                    <a:lumMod val="50000"/>
                  </a:schemeClr>
                </a:solidFill>
                <a:latin typeface="Times New Roman" pitchFamily="16" charset="0"/>
              </a:rPr>
              <a:t>given first, then </a:t>
            </a:r>
            <a:r>
              <a:rPr lang="en-GB" sz="2000" dirty="0">
                <a:solidFill>
                  <a:schemeClr val="tx2">
                    <a:lumMod val="50000"/>
                  </a:schemeClr>
                </a:solidFill>
                <a:latin typeface="Times New Roman" pitchFamily="16" charset="0"/>
              </a:rPr>
              <a:t>consequences </a:t>
            </a:r>
            <a:r>
              <a:rPr lang="en-GB" sz="2000" dirty="0" smtClean="0">
                <a:solidFill>
                  <a:schemeClr val="tx2">
                    <a:lumMod val="50000"/>
                  </a:schemeClr>
                </a:solidFill>
                <a:latin typeface="Times New Roman" pitchFamily="16" charset="0"/>
              </a:rPr>
              <a:t>and applications </a:t>
            </a:r>
            <a:r>
              <a:rPr lang="en-GB" sz="2000" dirty="0">
                <a:solidFill>
                  <a:schemeClr val="tx2">
                    <a:lumMod val="50000"/>
                  </a:schemeClr>
                </a:solidFill>
                <a:latin typeface="Times New Roman" pitchFamily="16" charset="0"/>
              </a:rPr>
              <a:t>are </a:t>
            </a:r>
            <a:r>
              <a:rPr lang="en-GB" sz="2000" dirty="0" smtClean="0">
                <a:solidFill>
                  <a:schemeClr val="tx2">
                    <a:lumMod val="50000"/>
                  </a:schemeClr>
                </a:solidFill>
                <a:latin typeface="Times New Roman" pitchFamily="16" charset="0"/>
              </a:rPr>
              <a:t>deduced</a:t>
            </a:r>
            <a:endParaRPr lang="en-GB" sz="2000" dirty="0">
              <a:solidFill>
                <a:schemeClr val="tx2">
                  <a:lumMod val="50000"/>
                </a:schemeClr>
              </a:solidFill>
              <a:latin typeface="Times New Roman" pitchFamily="16" charset="0"/>
            </a:endParaRPr>
          </a:p>
        </p:txBody>
      </p:sp>
      <p:sp>
        <p:nvSpPr>
          <p:cNvPr id="10" name="&quot;No&quot; Symbol 9"/>
          <p:cNvSpPr/>
          <p:nvPr/>
        </p:nvSpPr>
        <p:spPr bwMode="auto">
          <a:xfrm>
            <a:off x="3563888" y="2860550"/>
            <a:ext cx="1944216" cy="1728192"/>
          </a:xfrm>
          <a:prstGeom prst="noSmoking">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Calibri" pitchFamily="32" charset="0"/>
              <a:buNone/>
              <a:tabLst/>
            </a:pPr>
            <a:endParaRPr kumimoji="0" lang="en-GB" sz="1600" b="0" i="0" u="none" strike="noStrike" cap="none" normalizeH="0" baseline="0" smtClean="0">
              <a:ln>
                <a:noFill/>
              </a:ln>
              <a:solidFill>
                <a:schemeClr val="bg1"/>
              </a:solidFill>
              <a:effectLst/>
              <a:latin typeface="Calibri" pitchFamily="32" charset="0"/>
              <a:cs typeface="Arial Unicode MS" charset="0"/>
            </a:endParaRPr>
          </a:p>
        </p:txBody>
      </p:sp>
    </p:spTree>
    <p:extLst>
      <p:ext uri="{BB962C8B-B14F-4D97-AF65-F5344CB8AC3E}">
        <p14:creationId xmlns:p14="http://schemas.microsoft.com/office/powerpoint/2010/main" val="991461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p:txBody>
          <a:bodyPr/>
          <a:lstStyle/>
          <a:p>
            <a:r>
              <a:rPr lang="en-GB" sz="2000" dirty="0" smtClean="0"/>
              <a:t>The </a:t>
            </a:r>
            <a:r>
              <a:rPr lang="en-GB" sz="2000" dirty="0"/>
              <a:t>usual methods of </a:t>
            </a:r>
            <a:r>
              <a:rPr lang="en-GB" sz="2000" dirty="0" smtClean="0"/>
              <a:t>engineering </a:t>
            </a:r>
            <a:r>
              <a:rPr lang="en-GB" sz="2000" dirty="0"/>
              <a:t>education </a:t>
            </a:r>
            <a:r>
              <a:rPr lang="en-GB" sz="2000" dirty="0" smtClean="0"/>
              <a:t>mainly address five </a:t>
            </a:r>
            <a:r>
              <a:rPr lang="en-GB" sz="2000" dirty="0"/>
              <a:t>categories (</a:t>
            </a:r>
            <a:r>
              <a:rPr lang="en-GB" sz="2000" dirty="0">
                <a:solidFill>
                  <a:srgbClr val="920000"/>
                </a:solidFill>
              </a:rPr>
              <a:t>intuitive, </a:t>
            </a:r>
            <a:r>
              <a:rPr lang="en-GB" sz="2000" dirty="0" smtClean="0">
                <a:solidFill>
                  <a:srgbClr val="920000"/>
                </a:solidFill>
              </a:rPr>
              <a:t>verbal, deductive</a:t>
            </a:r>
            <a:r>
              <a:rPr lang="en-GB" sz="2000" dirty="0">
                <a:solidFill>
                  <a:srgbClr val="920000"/>
                </a:solidFill>
              </a:rPr>
              <a:t>, </a:t>
            </a:r>
            <a:r>
              <a:rPr lang="en-GB" sz="2000" dirty="0" smtClean="0">
                <a:solidFill>
                  <a:srgbClr val="920000"/>
                </a:solidFill>
              </a:rPr>
              <a:t>reflective, </a:t>
            </a:r>
            <a:r>
              <a:rPr lang="en-GB" sz="2000" dirty="0">
                <a:solidFill>
                  <a:srgbClr val="920000"/>
                </a:solidFill>
              </a:rPr>
              <a:t>and sequential</a:t>
            </a:r>
            <a:r>
              <a:rPr lang="en-GB" sz="2000" dirty="0" smtClean="0"/>
              <a:t>),</a:t>
            </a:r>
          </a:p>
          <a:p>
            <a:r>
              <a:rPr lang="en-GB" sz="2000" dirty="0"/>
              <a:t>Most people of college age and older are </a:t>
            </a:r>
            <a:r>
              <a:rPr lang="en-GB" sz="2000" b="1" dirty="0">
                <a:solidFill>
                  <a:srgbClr val="920000"/>
                </a:solidFill>
              </a:rPr>
              <a:t>visual</a:t>
            </a:r>
            <a:r>
              <a:rPr lang="en-GB" sz="2000" dirty="0"/>
              <a:t> while most college teaching is </a:t>
            </a:r>
            <a:r>
              <a:rPr lang="en-GB" sz="2000" b="1" dirty="0" smtClean="0">
                <a:solidFill>
                  <a:srgbClr val="920000"/>
                </a:solidFill>
              </a:rPr>
              <a:t>verbal</a:t>
            </a:r>
            <a:r>
              <a:rPr lang="en-GB" sz="2000" dirty="0" smtClean="0"/>
              <a:t>.</a:t>
            </a:r>
            <a:endParaRPr lang="en-GB" sz="2000" dirty="0"/>
          </a:p>
          <a:p>
            <a:r>
              <a:rPr lang="en-GB" sz="2000" b="1" dirty="0">
                <a:solidFill>
                  <a:srgbClr val="920000"/>
                </a:solidFill>
              </a:rPr>
              <a:t>Active</a:t>
            </a:r>
            <a:r>
              <a:rPr lang="en-GB" sz="2000" dirty="0"/>
              <a:t> learners do not </a:t>
            </a:r>
            <a:r>
              <a:rPr lang="en-GB" sz="2000" dirty="0" smtClean="0"/>
              <a:t>learn much </a:t>
            </a:r>
            <a:r>
              <a:rPr lang="en-GB" sz="2000" dirty="0"/>
              <a:t>in situations that </a:t>
            </a:r>
            <a:r>
              <a:rPr lang="en-GB" sz="2000" dirty="0" smtClean="0"/>
              <a:t>require them </a:t>
            </a:r>
            <a:r>
              <a:rPr lang="en-GB" sz="2000" dirty="0"/>
              <a:t>to be passive, and </a:t>
            </a:r>
            <a:r>
              <a:rPr lang="en-GB" sz="2000" b="1" dirty="0" smtClean="0">
                <a:solidFill>
                  <a:srgbClr val="920000"/>
                </a:solidFill>
              </a:rPr>
              <a:t>reflective</a:t>
            </a:r>
            <a:r>
              <a:rPr lang="en-GB" sz="2000" dirty="0" smtClean="0"/>
              <a:t> learners </a:t>
            </a:r>
            <a:r>
              <a:rPr lang="en-GB" sz="2000" dirty="0"/>
              <a:t>do not learn much </a:t>
            </a:r>
            <a:r>
              <a:rPr lang="en-GB" sz="2000" dirty="0" smtClean="0"/>
              <a:t>in situations </a:t>
            </a:r>
            <a:r>
              <a:rPr lang="en-GB" sz="2000" dirty="0"/>
              <a:t>that provide </a:t>
            </a:r>
            <a:r>
              <a:rPr lang="en-GB" sz="2000" dirty="0" smtClean="0"/>
              <a:t>no opportunity </a:t>
            </a:r>
            <a:r>
              <a:rPr lang="en-GB" sz="2000" dirty="0"/>
              <a:t>to think about </a:t>
            </a:r>
            <a:r>
              <a:rPr lang="en-GB" sz="2000" dirty="0" smtClean="0"/>
              <a:t>the information </a:t>
            </a:r>
            <a:r>
              <a:rPr lang="en-GB" sz="2000" dirty="0"/>
              <a:t>being presented</a:t>
            </a:r>
            <a:r>
              <a:rPr lang="en-GB" sz="2000" dirty="0" smtClean="0"/>
              <a:t>.</a:t>
            </a:r>
          </a:p>
          <a:p>
            <a:r>
              <a:rPr lang="en-GB" sz="2000" b="1" dirty="0">
                <a:solidFill>
                  <a:srgbClr val="920000"/>
                </a:solidFill>
              </a:rPr>
              <a:t>Global</a:t>
            </a:r>
            <a:r>
              <a:rPr lang="en-GB" sz="2000" dirty="0"/>
              <a:t> learners should be given the freedom to </a:t>
            </a:r>
            <a:r>
              <a:rPr lang="en-GB" sz="2000" b="1" dirty="0"/>
              <a:t>devise their own methods</a:t>
            </a:r>
            <a:r>
              <a:rPr lang="en-GB" sz="2000" dirty="0"/>
              <a:t> of solving problems rather than being forced to adopt the professor’s strategy, and they should be exposed </a:t>
            </a:r>
            <a:r>
              <a:rPr lang="en-GB" sz="2000" dirty="0" smtClean="0"/>
              <a:t>to </a:t>
            </a:r>
            <a:r>
              <a:rPr lang="en-GB" sz="2000" b="1" dirty="0"/>
              <a:t>advanced concepts </a:t>
            </a:r>
            <a:r>
              <a:rPr lang="en-GB" sz="2000" dirty="0"/>
              <a:t>before </a:t>
            </a:r>
            <a:r>
              <a:rPr lang="en-GB" sz="2000" dirty="0" smtClean="0"/>
              <a:t>they are </a:t>
            </a:r>
            <a:r>
              <a:rPr lang="en-GB" sz="2000" dirty="0"/>
              <a:t>introduced.</a:t>
            </a:r>
          </a:p>
          <a:p>
            <a:endParaRPr lang="en-GB" sz="2000" dirty="0" smtClean="0"/>
          </a:p>
        </p:txBody>
      </p:sp>
      <p:sp>
        <p:nvSpPr>
          <p:cNvPr id="3" name="Text Placeholder 2"/>
          <p:cNvSpPr>
            <a:spLocks noGrp="1"/>
          </p:cNvSpPr>
          <p:nvPr>
            <p:ph type="body" sz="quarter" idx="12"/>
          </p:nvPr>
        </p:nvSpPr>
        <p:spPr/>
        <p:txBody>
          <a:bodyPr/>
          <a:lstStyle/>
          <a:p>
            <a:r>
              <a:rPr lang="en-US" sz="3600" dirty="0" smtClean="0"/>
              <a:t>Recommendations</a:t>
            </a:r>
            <a:endParaRPr lang="en-GB" sz="3600"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16</a:t>
            </a:fld>
            <a:endParaRPr lang="en-GB" dirty="0"/>
          </a:p>
        </p:txBody>
      </p:sp>
    </p:spTree>
    <p:extLst>
      <p:ext uri="{BB962C8B-B14F-4D97-AF65-F5344CB8AC3E}">
        <p14:creationId xmlns:p14="http://schemas.microsoft.com/office/powerpoint/2010/main" val="3321991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p:txBody>
          <a:bodyPr/>
          <a:lstStyle/>
          <a:p>
            <a:r>
              <a:rPr lang="en-GB" dirty="0" smtClean="0"/>
              <a:t>Started in 1994 by </a:t>
            </a:r>
            <a:r>
              <a:rPr lang="en-GB" dirty="0"/>
              <a:t>Susan Rundle and Rita </a:t>
            </a:r>
            <a:r>
              <a:rPr lang="en-GB" dirty="0" smtClean="0"/>
              <a:t>Dunn.</a:t>
            </a:r>
            <a:endParaRPr lang="en-GB" dirty="0"/>
          </a:p>
          <a:p>
            <a:r>
              <a:rPr lang="en-GB" b="1" dirty="0">
                <a:solidFill>
                  <a:srgbClr val="920000"/>
                </a:solidFill>
                <a:effectLst>
                  <a:outerShdw blurRad="38100" dist="38100" dir="2700000" algn="tl">
                    <a:srgbClr val="000000">
                      <a:alpha val="43137"/>
                    </a:srgbClr>
                  </a:outerShdw>
                </a:effectLst>
              </a:rPr>
              <a:t>The Building Excellence Survey (BE) </a:t>
            </a:r>
            <a:r>
              <a:rPr lang="en-GB" dirty="0" smtClean="0"/>
              <a:t>is a web-based </a:t>
            </a:r>
            <a:r>
              <a:rPr lang="en-GB" dirty="0"/>
              <a:t>online learning </a:t>
            </a:r>
            <a:r>
              <a:rPr lang="en-GB" dirty="0" smtClean="0"/>
              <a:t>style </a:t>
            </a:r>
            <a:r>
              <a:rPr lang="en-GB" dirty="0"/>
              <a:t>assessment </a:t>
            </a:r>
            <a:r>
              <a:rPr lang="en-GB" dirty="0" smtClean="0"/>
              <a:t>tool based on Rundle-Dunn model.</a:t>
            </a:r>
            <a:r>
              <a:rPr lang="en-GB" dirty="0"/>
              <a:t/>
            </a:r>
            <a:br>
              <a:rPr lang="en-GB" dirty="0"/>
            </a:br>
            <a:r>
              <a:rPr lang="en-GB" sz="2000" dirty="0"/>
              <a:t>(1996-2007 S. Rundle </a:t>
            </a:r>
            <a:r>
              <a:rPr lang="en-GB" sz="2000" dirty="0" smtClean="0"/>
              <a:t>&amp; R</a:t>
            </a:r>
            <a:r>
              <a:rPr lang="en-GB" sz="2000" dirty="0"/>
              <a:t>. </a:t>
            </a:r>
            <a:r>
              <a:rPr lang="en-GB" sz="2000" dirty="0" smtClean="0"/>
              <a:t>Dunn)</a:t>
            </a:r>
            <a:endParaRPr lang="en-GB" sz="2000" dirty="0"/>
          </a:p>
          <a:p>
            <a:r>
              <a:rPr lang="en-GB" dirty="0"/>
              <a:t>BE </a:t>
            </a:r>
            <a:r>
              <a:rPr lang="en-GB" dirty="0" smtClean="0"/>
              <a:t>identifies 26 </a:t>
            </a:r>
            <a:r>
              <a:rPr lang="en-GB" dirty="0"/>
              <a:t>elements that may </a:t>
            </a:r>
            <a:r>
              <a:rPr lang="en-GB" dirty="0" smtClean="0"/>
              <a:t>affect individuals’ learning.</a:t>
            </a:r>
          </a:p>
          <a:p>
            <a:r>
              <a:rPr lang="en-US" dirty="0" smtClean="0"/>
              <a:t>The </a:t>
            </a:r>
            <a:r>
              <a:rPr lang="en-US" dirty="0"/>
              <a:t>survey costs </a:t>
            </a:r>
            <a:r>
              <a:rPr lang="en-US" dirty="0" smtClean="0"/>
              <a:t>5$ </a:t>
            </a:r>
            <a:r>
              <a:rPr lang="en-US" dirty="0"/>
              <a:t>per </a:t>
            </a:r>
            <a:r>
              <a:rPr lang="en-US" dirty="0" smtClean="0"/>
              <a:t>person.</a:t>
            </a:r>
          </a:p>
          <a:p>
            <a:r>
              <a:rPr lang="en-GB" dirty="0">
                <a:hlinkClick r:id="rId3"/>
              </a:rPr>
              <a:t>http://www.learningstyles.net/</a:t>
            </a:r>
            <a:endParaRPr lang="en-GB" dirty="0"/>
          </a:p>
          <a:p>
            <a:endParaRPr lang="en-GB" dirty="0"/>
          </a:p>
          <a:p>
            <a:endParaRPr lang="en-GB" dirty="0"/>
          </a:p>
        </p:txBody>
      </p:sp>
      <p:sp>
        <p:nvSpPr>
          <p:cNvPr id="3" name="Text Placeholder 2"/>
          <p:cNvSpPr>
            <a:spLocks noGrp="1"/>
          </p:cNvSpPr>
          <p:nvPr>
            <p:ph type="body" sz="quarter" idx="12"/>
          </p:nvPr>
        </p:nvSpPr>
        <p:spPr/>
        <p:txBody>
          <a:bodyPr/>
          <a:lstStyle/>
          <a:p>
            <a:r>
              <a:rPr lang="en-US" sz="3600" dirty="0" smtClean="0">
                <a:solidFill>
                  <a:srgbClr val="FFFFFF"/>
                </a:solidFill>
                <a:latin typeface="Arial" charset="0"/>
              </a:rPr>
              <a:t>Example2: Rundle and Dunn Model</a:t>
            </a:r>
            <a:endParaRPr lang="en-US" sz="3600" dirty="0">
              <a:solidFill>
                <a:srgbClr val="FFFFFF"/>
              </a:solidFill>
              <a:latin typeface="Arial" charset="0"/>
            </a:endParaRPr>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17</a:t>
            </a:fld>
            <a:endParaRPr lang="en-GB" dirty="0"/>
          </a:p>
        </p:txBody>
      </p:sp>
    </p:spTree>
    <p:extLst>
      <p:ext uri="{BB962C8B-B14F-4D97-AF65-F5344CB8AC3E}">
        <p14:creationId xmlns:p14="http://schemas.microsoft.com/office/powerpoint/2010/main" val="2038226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sz="3600" dirty="0">
                <a:solidFill>
                  <a:srgbClr val="FFFFFF"/>
                </a:solidFill>
                <a:latin typeface="Arial" charset="0"/>
              </a:rPr>
              <a:t>Example2: Rundle and Dunn Model</a:t>
            </a:r>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18</a:t>
            </a:fld>
            <a:endParaRPr lang="en-GB" dirty="0"/>
          </a:p>
        </p:txBody>
      </p:sp>
      <p:pic>
        <p:nvPicPr>
          <p:cNvPr id="1026" name="Picture 2" descr="D:\PhD\Dropbox\Courses spring 2012\CS-6604 eTextbook\Learning Style\Paper\images\Dun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3508" y="1268760"/>
            <a:ext cx="6296844"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677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pPr>
              <a:defRPr/>
            </a:pPr>
            <a:r>
              <a:rPr lang="en-US" dirty="0" smtClean="0">
                <a:solidFill>
                  <a:srgbClr val="FFFFFF"/>
                </a:solidFill>
                <a:effectLst>
                  <a:outerShdw blurRad="38100" dist="38100" dir="2700000" algn="tl">
                    <a:srgbClr val="000000"/>
                  </a:outerShdw>
                </a:effectLst>
              </a:rPr>
              <a:t>Perceptual </a:t>
            </a:r>
            <a:r>
              <a:rPr lang="en-US" dirty="0">
                <a:solidFill>
                  <a:srgbClr val="FFFFFF"/>
                </a:solidFill>
                <a:effectLst>
                  <a:outerShdw blurRad="38100" dist="38100" dir="2700000" algn="tl">
                    <a:srgbClr val="000000"/>
                  </a:outerShdw>
                </a:effectLst>
              </a:rPr>
              <a:t>Elements</a:t>
            </a:r>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19</a:t>
            </a:fld>
            <a:endParaRPr lang="en-GB" dirty="0"/>
          </a:p>
        </p:txBody>
      </p:sp>
      <p:pic>
        <p:nvPicPr>
          <p:cNvPr id="6" name="Picture 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340768"/>
            <a:ext cx="6089228" cy="5001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658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Vertical Text Placeholder 1"/>
          <p:cNvSpPr>
            <a:spLocks noGrp="1"/>
          </p:cNvSpPr>
          <p:nvPr>
            <p:ph type="body" orient="vert" idx="1"/>
          </p:nvPr>
        </p:nvSpPr>
        <p:spPr>
          <a:xfrm>
            <a:off x="685105" y="1556792"/>
            <a:ext cx="8207375" cy="4608512"/>
          </a:xfrm>
        </p:spPr>
        <p:txBody>
          <a:bodyPr/>
          <a:lstStyle/>
          <a:p>
            <a:pPr>
              <a:buFont typeface="Wingdings" charset="2"/>
              <a:buChar char="q"/>
            </a:pPr>
            <a:r>
              <a:rPr lang="en-GB" dirty="0" smtClean="0">
                <a:cs typeface="Times New Roman" pitchFamily="16" charset="0"/>
              </a:rPr>
              <a:t>Definitions of Learning Styles</a:t>
            </a:r>
          </a:p>
          <a:p>
            <a:pPr>
              <a:buFont typeface="Wingdings" charset="2"/>
              <a:buChar char="q"/>
            </a:pPr>
            <a:r>
              <a:rPr lang="en-US" dirty="0"/>
              <a:t>Learning </a:t>
            </a:r>
            <a:r>
              <a:rPr lang="en-US" dirty="0" smtClean="0"/>
              <a:t>Styles </a:t>
            </a:r>
            <a:r>
              <a:rPr lang="en-US" dirty="0"/>
              <a:t>vs. Cognitive </a:t>
            </a:r>
            <a:r>
              <a:rPr lang="en-US" dirty="0" smtClean="0"/>
              <a:t>Styles</a:t>
            </a:r>
            <a:endParaRPr lang="en-GB" dirty="0"/>
          </a:p>
          <a:p>
            <a:pPr>
              <a:buFont typeface="Wingdings" charset="2"/>
              <a:buChar char="q"/>
            </a:pPr>
            <a:r>
              <a:rPr lang="en-US" dirty="0" smtClean="0"/>
              <a:t>Cognitive </a:t>
            </a:r>
            <a:r>
              <a:rPr lang="en-US" dirty="0"/>
              <a:t>Theory of Multimedia Learning</a:t>
            </a:r>
            <a:endParaRPr lang="en-GB" dirty="0"/>
          </a:p>
          <a:p>
            <a:r>
              <a:rPr lang="en-US" dirty="0" smtClean="0"/>
              <a:t>Learning </a:t>
            </a:r>
            <a:r>
              <a:rPr lang="en-US" dirty="0"/>
              <a:t>Styles Models</a:t>
            </a:r>
            <a:endParaRPr lang="en-GB" dirty="0"/>
          </a:p>
          <a:p>
            <a:pPr lvl="1"/>
            <a:r>
              <a:rPr lang="en-US" dirty="0" smtClean="0"/>
              <a:t>Example 1</a:t>
            </a:r>
            <a:r>
              <a:rPr lang="en-US" dirty="0"/>
              <a:t>: </a:t>
            </a:r>
            <a:r>
              <a:rPr lang="en-GB" dirty="0"/>
              <a:t>Felder-Silverman Model</a:t>
            </a:r>
          </a:p>
          <a:p>
            <a:pPr lvl="1"/>
            <a:r>
              <a:rPr lang="en-US" dirty="0" smtClean="0"/>
              <a:t>Example 2</a:t>
            </a:r>
            <a:r>
              <a:rPr lang="en-US" dirty="0"/>
              <a:t>: Rundle and Dunn </a:t>
            </a:r>
            <a:r>
              <a:rPr lang="en-US" dirty="0" smtClean="0"/>
              <a:t>Model</a:t>
            </a:r>
          </a:p>
          <a:p>
            <a:r>
              <a:rPr lang="en-US" dirty="0" smtClean="0">
                <a:cs typeface="Times New Roman" pitchFamily="16" charset="0"/>
              </a:rPr>
              <a:t>Validity:</a:t>
            </a:r>
          </a:p>
          <a:p>
            <a:pPr lvl="1"/>
            <a:r>
              <a:rPr lang="en-US" dirty="0" smtClean="0">
                <a:cs typeface="Times New Roman" pitchFamily="16" charset="0"/>
              </a:rPr>
              <a:t>Felder’s </a:t>
            </a:r>
            <a:r>
              <a:rPr lang="en-US" dirty="0" smtClean="0">
                <a:cs typeface="Times New Roman" pitchFamily="16" charset="0"/>
              </a:rPr>
              <a:t>model validity</a:t>
            </a:r>
            <a:endParaRPr lang="en-US" dirty="0" smtClean="0">
              <a:cs typeface="Times New Roman" pitchFamily="16" charset="0"/>
            </a:endParaRPr>
          </a:p>
          <a:p>
            <a:pPr lvl="1"/>
            <a:r>
              <a:rPr lang="en-US" dirty="0" smtClean="0">
                <a:cs typeface="Times New Roman" pitchFamily="16" charset="0"/>
              </a:rPr>
              <a:t>Two Criticisms</a:t>
            </a:r>
            <a:endParaRPr lang="en-GB" dirty="0" smtClean="0">
              <a:cs typeface="Times New Roman" pitchFamily="16" charset="0"/>
            </a:endParaRPr>
          </a:p>
          <a:p>
            <a:pPr lvl="1"/>
            <a:r>
              <a:rPr lang="en-GB" dirty="0" smtClean="0">
                <a:cs typeface="Times New Roman" pitchFamily="16" charset="0"/>
              </a:rPr>
              <a:t>Testing the Cognitive theory</a:t>
            </a:r>
            <a:r>
              <a:rPr lang="en-GB" dirty="0">
                <a:cs typeface="Times New Roman" pitchFamily="16" charset="0"/>
              </a:rPr>
              <a:t> </a:t>
            </a:r>
            <a:r>
              <a:rPr lang="en-GB" dirty="0" smtClean="0">
                <a:cs typeface="Times New Roman" pitchFamily="16" charset="0"/>
              </a:rPr>
              <a:t>of multimedia learning</a:t>
            </a:r>
          </a:p>
        </p:txBody>
      </p:sp>
      <p:sp>
        <p:nvSpPr>
          <p:cNvPr id="7171" name="Footer Placeholder 2"/>
          <p:cNvSpPr>
            <a:spLocks noGrp="1"/>
          </p:cNvSpPr>
          <p:nvPr>
            <p:ph type="ftr" sz="quarter" idx="13"/>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a:defRPr/>
            </a:pPr>
            <a:r>
              <a:rPr lang="en-GB" dirty="0">
                <a:solidFill>
                  <a:srgbClr val="C00000"/>
                </a:solidFill>
                <a:latin typeface="Times New Roman" pitchFamily="16" charset="0"/>
              </a:rPr>
              <a:t>VT-MENA</a:t>
            </a:r>
            <a:r>
              <a:rPr lang="en-GB" dirty="0">
                <a:solidFill>
                  <a:srgbClr val="920000"/>
                </a:solidFill>
              </a:rPr>
              <a:t>, </a:t>
            </a:r>
            <a:r>
              <a:rPr lang="en-GB" dirty="0">
                <a:solidFill>
                  <a:srgbClr val="C00000"/>
                </a:solidFill>
                <a:latin typeface="Times New Roman" pitchFamily="16" charset="0"/>
              </a:rPr>
              <a:t>Egypt</a:t>
            </a:r>
            <a:r>
              <a:rPr lang="en-GB" dirty="0">
                <a:solidFill>
                  <a:srgbClr val="920000"/>
                </a:solidFill>
              </a:rPr>
              <a:t>.</a:t>
            </a:r>
          </a:p>
        </p:txBody>
      </p:sp>
      <p:sp>
        <p:nvSpPr>
          <p:cNvPr id="7172" name="Slide Number Placeholder 3"/>
          <p:cNvSpPr>
            <a:spLocks noGrp="1"/>
          </p:cNvSpPr>
          <p:nvPr>
            <p:ph type="sldNum" sz="quarter" idx="14"/>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fld id="{8258981F-E8B9-438A-A7A3-4438B648F779}" type="slidenum">
              <a:rPr lang="en-GB" smtClean="0">
                <a:solidFill>
                  <a:srgbClr val="C00000"/>
                </a:solidFill>
                <a:latin typeface="Times New Roman" pitchFamily="16" charset="0"/>
              </a:rPr>
              <a:pPr eaLnBrk="1" hangingPunct="1"/>
              <a:t>2</a:t>
            </a:fld>
            <a:endParaRPr lang="en-GB" smtClean="0">
              <a:solidFill>
                <a:srgbClr val="C00000"/>
              </a:solidFill>
              <a:latin typeface="Times New Roman" pitchFamily="16" charset="0"/>
            </a:endParaRPr>
          </a:p>
        </p:txBody>
      </p:sp>
      <p:sp>
        <p:nvSpPr>
          <p:cNvPr id="5" name="Text Placeholder 4"/>
          <p:cNvSpPr>
            <a:spLocks noGrp="1"/>
          </p:cNvSpPr>
          <p:nvPr>
            <p:ph type="body" sz="quarter" idx="12"/>
          </p:nvPr>
        </p:nvSpPr>
        <p:spPr>
          <a:xfrm>
            <a:off x="468313" y="274638"/>
            <a:ext cx="8229600" cy="854075"/>
          </a:xfrm>
        </p:spPr>
        <p:txBody>
          <a:bodyPr/>
          <a:lstStyle/>
          <a:p>
            <a:pPr>
              <a:defRPr/>
            </a:pPr>
            <a:r>
              <a:rPr lang="en-US" dirty="0" smtClean="0"/>
              <a:t>Topics</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468313" y="260648"/>
            <a:ext cx="8229600" cy="854075"/>
          </a:xfrm>
        </p:spPr>
        <p:txBody>
          <a:bodyPr/>
          <a:lstStyle/>
          <a:p>
            <a:pPr>
              <a:defRPr/>
            </a:pPr>
            <a:r>
              <a:rPr lang="en-US" smtClean="0">
                <a:solidFill>
                  <a:srgbClr val="FFFFFF"/>
                </a:solidFill>
                <a:effectLst>
                  <a:outerShdw blurRad="38100" dist="38100" dir="2700000" algn="tl">
                    <a:srgbClr val="000000"/>
                  </a:outerShdw>
                </a:effectLst>
              </a:rPr>
              <a:t>Perceptual </a:t>
            </a:r>
            <a:r>
              <a:rPr lang="en-US" dirty="0" smtClean="0">
                <a:solidFill>
                  <a:srgbClr val="FFFFFF"/>
                </a:solidFill>
                <a:effectLst>
                  <a:outerShdw blurRad="38100" dist="38100" dir="2700000" algn="tl">
                    <a:srgbClr val="000000"/>
                  </a:outerShdw>
                </a:effectLst>
              </a:rPr>
              <a:t>Elements</a:t>
            </a:r>
            <a:endParaRPr lang="en-US" dirty="0">
              <a:solidFill>
                <a:srgbClr val="FFFFFF"/>
              </a:solidFill>
              <a:effectLst>
                <a:outerShdw blurRad="38100" dist="38100" dir="2700000" algn="tl">
                  <a:srgbClr val="000000"/>
                </a:outerShdw>
              </a:effectLst>
            </a:endParaRPr>
          </a:p>
        </p:txBody>
      </p:sp>
      <p:sp>
        <p:nvSpPr>
          <p:cNvPr id="10243" name="Footer Placeholder 3"/>
          <p:cNvSpPr>
            <a:spLocks noGrp="1"/>
          </p:cNvSpPr>
          <p:nvPr>
            <p:ph type="ftr" sz="quarter" idx="13"/>
          </p:nvPr>
        </p:nvSpPr>
        <p:spPr>
          <a:xfrm>
            <a:off x="2699792" y="6453336"/>
            <a:ext cx="3322637" cy="334962"/>
          </a:xfrm>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r>
              <a:rPr lang="en-GB" dirty="0" smtClean="0">
                <a:solidFill>
                  <a:srgbClr val="C00000"/>
                </a:solidFill>
                <a:latin typeface="Times New Roman" pitchFamily="16" charset="0"/>
              </a:rPr>
              <a:t>VT-MENA, Egypt.</a:t>
            </a:r>
          </a:p>
        </p:txBody>
      </p:sp>
      <p:sp>
        <p:nvSpPr>
          <p:cNvPr id="10244" name="Slide Number Placeholder 4"/>
          <p:cNvSpPr>
            <a:spLocks noGrp="1"/>
          </p:cNvSpPr>
          <p:nvPr>
            <p:ph type="sldNum" sz="quarter" idx="14"/>
          </p:nvPr>
        </p:nvSpPr>
        <p:spPr>
          <a:xfrm>
            <a:off x="6517803" y="6467996"/>
            <a:ext cx="2127250" cy="334962"/>
          </a:xfrm>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fld id="{94010E2A-B6AC-4814-B555-4BA4C57C89FA}" type="slidenum">
              <a:rPr lang="en-GB" smtClean="0">
                <a:solidFill>
                  <a:srgbClr val="C00000"/>
                </a:solidFill>
                <a:latin typeface="Times New Roman" pitchFamily="16" charset="0"/>
              </a:rPr>
              <a:pPr eaLnBrk="1" hangingPunct="1"/>
              <a:t>20</a:t>
            </a:fld>
            <a:endParaRPr lang="en-GB" dirty="0" smtClean="0">
              <a:solidFill>
                <a:srgbClr val="C00000"/>
              </a:solidFill>
              <a:latin typeface="Times New Roman" pitchFamily="16" charset="0"/>
            </a:endParaRPr>
          </a:p>
        </p:txBody>
      </p:sp>
      <p:sp>
        <p:nvSpPr>
          <p:cNvPr id="10246" name="Rectangle 1035"/>
          <p:cNvSpPr>
            <a:spLocks noChangeArrowheads="1"/>
          </p:cNvSpPr>
          <p:nvPr/>
        </p:nvSpPr>
        <p:spPr bwMode="auto">
          <a:xfrm>
            <a:off x="396875" y="1735657"/>
            <a:ext cx="1595438" cy="4067995"/>
          </a:xfrm>
          <a:prstGeom prst="rect">
            <a:avLst/>
          </a:prstGeom>
          <a:noFill/>
          <a:ln w="635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247" name="Group 1036"/>
          <p:cNvGrpSpPr>
            <a:grpSpLocks/>
          </p:cNvGrpSpPr>
          <p:nvPr/>
        </p:nvGrpSpPr>
        <p:grpSpPr bwMode="auto">
          <a:xfrm>
            <a:off x="539552" y="2092920"/>
            <a:ext cx="1281112" cy="831850"/>
            <a:chOff x="2208" y="3456"/>
            <a:chExt cx="576" cy="240"/>
          </a:xfrm>
        </p:grpSpPr>
        <p:sp>
          <p:nvSpPr>
            <p:cNvPr id="10279" name="Line 1037"/>
            <p:cNvSpPr>
              <a:spLocks noChangeShapeType="1"/>
            </p:cNvSpPr>
            <p:nvPr/>
          </p:nvSpPr>
          <p:spPr bwMode="auto">
            <a:xfrm>
              <a:off x="2496" y="3456"/>
              <a:ext cx="0" cy="24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 name="AutoShape 1038"/>
            <p:cNvSpPr>
              <a:spLocks noChangeArrowheads="1"/>
            </p:cNvSpPr>
            <p:nvPr/>
          </p:nvSpPr>
          <p:spPr bwMode="auto">
            <a:xfrm>
              <a:off x="2208" y="3456"/>
              <a:ext cx="576" cy="240"/>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GB"/>
            </a:p>
          </p:txBody>
        </p:sp>
      </p:grpSp>
      <p:sp>
        <p:nvSpPr>
          <p:cNvPr id="12" name="Rectangle 1040"/>
          <p:cNvSpPr>
            <a:spLocks noChangeArrowheads="1"/>
          </p:cNvSpPr>
          <p:nvPr/>
        </p:nvSpPr>
        <p:spPr bwMode="auto">
          <a:xfrm>
            <a:off x="696913" y="2348706"/>
            <a:ext cx="1066800" cy="492443"/>
          </a:xfrm>
          <a:prstGeom prst="rect">
            <a:avLst/>
          </a:prstGeom>
          <a:noFill/>
          <a:ln>
            <a:noFill/>
          </a:ln>
          <a:effectLst/>
        </p:spPr>
        <p:txBody>
          <a:bodyPr>
            <a:spAutoFit/>
          </a:bodyPr>
          <a:lstStyle/>
          <a:p>
            <a:pPr algn="ctr">
              <a:defRPr/>
            </a:pPr>
            <a:r>
              <a:rPr lang="en-US" sz="1600" b="1" dirty="0">
                <a:effectLst>
                  <a:outerShdw blurRad="38100" dist="38100" dir="2700000" algn="tl">
                    <a:srgbClr val="000000">
                      <a:alpha val="43137"/>
                    </a:srgbClr>
                  </a:outerShdw>
                </a:effectLst>
                <a:latin typeface="Arial" charset="0"/>
              </a:rPr>
              <a:t>Auditory</a:t>
            </a:r>
          </a:p>
          <a:p>
            <a:pPr algn="ctr">
              <a:defRPr/>
            </a:pPr>
            <a:endParaRPr lang="en-US" sz="1000" b="1" dirty="0">
              <a:effectLst>
                <a:outerShdw blurRad="38100" dist="38100" dir="2700000" algn="tl">
                  <a:srgbClr val="000000">
                    <a:alpha val="43137"/>
                  </a:srgbClr>
                </a:outerShdw>
              </a:effectLst>
              <a:latin typeface="Arial Narrow" pitchFamily="34" charset="0"/>
            </a:endParaRPr>
          </a:p>
        </p:txBody>
      </p:sp>
      <p:sp>
        <p:nvSpPr>
          <p:cNvPr id="13" name="Rectangle 1041"/>
          <p:cNvSpPr>
            <a:spLocks noChangeArrowheads="1"/>
          </p:cNvSpPr>
          <p:nvPr/>
        </p:nvSpPr>
        <p:spPr bwMode="auto">
          <a:xfrm>
            <a:off x="7151688" y="2878658"/>
            <a:ext cx="1576387"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algn="ctr">
              <a:lnSpc>
                <a:spcPct val="115000"/>
              </a:lnSpc>
              <a:spcBef>
                <a:spcPct val="75000"/>
              </a:spcBef>
              <a:spcAft>
                <a:spcPct val="25000"/>
              </a:spcAft>
              <a:buClr>
                <a:srgbClr val="FFFBFD"/>
              </a:buClr>
              <a:buSzPct val="70000"/>
              <a:defRPr/>
            </a:pPr>
            <a:endParaRPr lang="en-US" dirty="0">
              <a:solidFill>
                <a:srgbClr val="57257D"/>
              </a:solidFill>
              <a:latin typeface="+mn-lt"/>
              <a:cs typeface="Times New Roman" pitchFamily="18" charset="0"/>
            </a:endParaRPr>
          </a:p>
        </p:txBody>
      </p:sp>
      <p:sp>
        <p:nvSpPr>
          <p:cNvPr id="10250" name="Rectangle 1042"/>
          <p:cNvSpPr>
            <a:spLocks noChangeArrowheads="1"/>
          </p:cNvSpPr>
          <p:nvPr/>
        </p:nvSpPr>
        <p:spPr bwMode="auto">
          <a:xfrm>
            <a:off x="7151688" y="1735658"/>
            <a:ext cx="1595437" cy="4067995"/>
          </a:xfrm>
          <a:prstGeom prst="rect">
            <a:avLst/>
          </a:prstGeom>
          <a:noFill/>
          <a:ln w="12700">
            <a:solidFill>
              <a:srgbClr val="92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251" name="Group 1043"/>
          <p:cNvGrpSpPr>
            <a:grpSpLocks/>
          </p:cNvGrpSpPr>
          <p:nvPr/>
        </p:nvGrpSpPr>
        <p:grpSpPr bwMode="auto">
          <a:xfrm>
            <a:off x="7308304" y="2132682"/>
            <a:ext cx="1304925" cy="839788"/>
            <a:chOff x="2208" y="3456"/>
            <a:chExt cx="576" cy="240"/>
          </a:xfrm>
        </p:grpSpPr>
        <p:sp>
          <p:nvSpPr>
            <p:cNvPr id="10275" name="Line 1044"/>
            <p:cNvSpPr>
              <a:spLocks noChangeShapeType="1"/>
            </p:cNvSpPr>
            <p:nvPr/>
          </p:nvSpPr>
          <p:spPr bwMode="auto">
            <a:xfrm>
              <a:off x="2496" y="3456"/>
              <a:ext cx="0" cy="24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 name="AutoShape 1045"/>
            <p:cNvSpPr>
              <a:spLocks noChangeArrowheads="1"/>
            </p:cNvSpPr>
            <p:nvPr/>
          </p:nvSpPr>
          <p:spPr bwMode="auto">
            <a:xfrm>
              <a:off x="2208" y="3456"/>
              <a:ext cx="576" cy="240"/>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GB"/>
            </a:p>
          </p:txBody>
        </p:sp>
      </p:grpSp>
      <p:sp>
        <p:nvSpPr>
          <p:cNvPr id="19" name="Rectangle 1047"/>
          <p:cNvSpPr>
            <a:spLocks noChangeArrowheads="1"/>
          </p:cNvSpPr>
          <p:nvPr/>
        </p:nvSpPr>
        <p:spPr bwMode="auto">
          <a:xfrm>
            <a:off x="7403504" y="2384080"/>
            <a:ext cx="1120775" cy="338554"/>
          </a:xfrm>
          <a:prstGeom prst="rect">
            <a:avLst/>
          </a:prstGeom>
          <a:noFill/>
          <a:ln>
            <a:noFill/>
          </a:ln>
          <a:effectLst/>
        </p:spPr>
        <p:txBody>
          <a:bodyPr>
            <a:spAutoFit/>
          </a:bodyPr>
          <a:lstStyle/>
          <a:p>
            <a:pPr algn="ctr">
              <a:defRPr/>
            </a:pPr>
            <a:r>
              <a:rPr lang="en-US" sz="1600" b="1" dirty="0" smtClean="0">
                <a:effectLst>
                  <a:outerShdw blurRad="38100" dist="38100" dir="2700000" algn="tl">
                    <a:srgbClr val="000000">
                      <a:alpha val="43137"/>
                    </a:srgbClr>
                  </a:outerShdw>
                </a:effectLst>
                <a:latin typeface="Arial" charset="0"/>
              </a:rPr>
              <a:t>Verbal</a:t>
            </a:r>
            <a:endParaRPr lang="en-US" sz="1600" b="1" dirty="0">
              <a:effectLst>
                <a:outerShdw blurRad="38100" dist="38100" dir="2700000" algn="tl">
                  <a:srgbClr val="000000">
                    <a:alpha val="43137"/>
                  </a:srgbClr>
                </a:outerShdw>
              </a:effectLst>
              <a:latin typeface="Arial" charset="0"/>
            </a:endParaRPr>
          </a:p>
        </p:txBody>
      </p:sp>
      <p:grpSp>
        <p:nvGrpSpPr>
          <p:cNvPr id="10253" name="Group 1084"/>
          <p:cNvGrpSpPr>
            <a:grpSpLocks/>
          </p:cNvGrpSpPr>
          <p:nvPr/>
        </p:nvGrpSpPr>
        <p:grpSpPr bwMode="auto">
          <a:xfrm>
            <a:off x="3776663" y="1737269"/>
            <a:ext cx="1595437" cy="4067995"/>
            <a:chOff x="2376" y="912"/>
            <a:chExt cx="1020" cy="2928"/>
          </a:xfrm>
        </p:grpSpPr>
        <p:sp>
          <p:nvSpPr>
            <p:cNvPr id="21" name="Rectangle 1048"/>
            <p:cNvSpPr>
              <a:spLocks noChangeArrowheads="1"/>
            </p:cNvSpPr>
            <p:nvPr/>
          </p:nvSpPr>
          <p:spPr bwMode="auto">
            <a:xfrm>
              <a:off x="2376" y="1632"/>
              <a:ext cx="1008" cy="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algn="ctr">
                <a:lnSpc>
                  <a:spcPct val="115000"/>
                </a:lnSpc>
                <a:spcBef>
                  <a:spcPct val="75000"/>
                </a:spcBef>
                <a:spcAft>
                  <a:spcPct val="25000"/>
                </a:spcAft>
                <a:buClr>
                  <a:srgbClr val="FFFBFD"/>
                </a:buClr>
                <a:buSzPct val="70000"/>
                <a:buFont typeface="Monotype Sorts" charset="2"/>
                <a:buNone/>
                <a:defRPr/>
              </a:pPr>
              <a:endParaRPr lang="en-US" dirty="0">
                <a:solidFill>
                  <a:srgbClr val="57257D"/>
                </a:solidFill>
                <a:latin typeface="+mn-lt"/>
                <a:cs typeface="Times New Roman" pitchFamily="18" charset="0"/>
              </a:endParaRPr>
            </a:p>
          </p:txBody>
        </p:sp>
        <p:sp>
          <p:nvSpPr>
            <p:cNvPr id="10267" name="Rectangle 1049"/>
            <p:cNvSpPr>
              <a:spLocks noChangeArrowheads="1"/>
            </p:cNvSpPr>
            <p:nvPr/>
          </p:nvSpPr>
          <p:spPr bwMode="auto">
            <a:xfrm>
              <a:off x="2376" y="912"/>
              <a:ext cx="1020" cy="2928"/>
            </a:xfrm>
            <a:prstGeom prst="rect">
              <a:avLst/>
            </a:prstGeom>
            <a:noFill/>
            <a:ln w="12700">
              <a:solidFill>
                <a:srgbClr val="92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268" name="Group 1074"/>
            <p:cNvGrpSpPr>
              <a:grpSpLocks/>
            </p:cNvGrpSpPr>
            <p:nvPr/>
          </p:nvGrpSpPr>
          <p:grpSpPr bwMode="auto">
            <a:xfrm>
              <a:off x="2447" y="1194"/>
              <a:ext cx="864" cy="599"/>
              <a:chOff x="2441" y="1194"/>
              <a:chExt cx="864" cy="599"/>
            </a:xfrm>
          </p:grpSpPr>
          <p:sp>
            <p:nvSpPr>
              <p:cNvPr id="27" name="AutoShape 1052"/>
              <p:cNvSpPr>
                <a:spLocks noChangeArrowheads="1"/>
              </p:cNvSpPr>
              <p:nvPr/>
            </p:nvSpPr>
            <p:spPr bwMode="auto">
              <a:xfrm>
                <a:off x="2472" y="1194"/>
                <a:ext cx="816" cy="599"/>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GB"/>
              </a:p>
            </p:txBody>
          </p:sp>
          <p:sp>
            <p:nvSpPr>
              <p:cNvPr id="25" name="Rectangle 1054"/>
              <p:cNvSpPr>
                <a:spLocks noChangeArrowheads="1"/>
              </p:cNvSpPr>
              <p:nvPr/>
            </p:nvSpPr>
            <p:spPr bwMode="auto">
              <a:xfrm>
                <a:off x="2441" y="1233"/>
                <a:ext cx="864" cy="368"/>
              </a:xfrm>
              <a:prstGeom prst="rect">
                <a:avLst/>
              </a:prstGeom>
              <a:noFill/>
              <a:ln>
                <a:noFill/>
              </a:ln>
              <a:effectLst/>
              <a:extLst>
                <a:ext uri="{909E8E84-426E-40DD-AFC4-6F175D3DCCD1}">
                  <a14:hiddenFill xmlns:a14="http://schemas.microsoft.com/office/drawing/2010/main">
                    <a:solidFill>
                      <a:srgbClr val="EB61B3"/>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600" b="1" dirty="0">
                    <a:effectLst>
                      <a:outerShdw blurRad="38100" dist="38100" dir="2700000" algn="tl">
                        <a:srgbClr val="000000">
                          <a:alpha val="43137"/>
                        </a:srgbClr>
                      </a:outerShdw>
                    </a:effectLst>
                    <a:latin typeface="Arial" charset="0"/>
                  </a:rPr>
                  <a:t>Visual </a:t>
                </a:r>
                <a:br>
                  <a:rPr lang="en-US" sz="1600" b="1" dirty="0">
                    <a:effectLst>
                      <a:outerShdw blurRad="38100" dist="38100" dir="2700000" algn="tl">
                        <a:srgbClr val="000000">
                          <a:alpha val="43137"/>
                        </a:srgbClr>
                      </a:outerShdw>
                    </a:effectLst>
                    <a:latin typeface="Arial" charset="0"/>
                  </a:rPr>
                </a:br>
                <a:r>
                  <a:rPr lang="en-US" sz="1600" b="1" dirty="0" smtClean="0">
                    <a:effectLst>
                      <a:outerShdw blurRad="38100" dist="38100" dir="2700000" algn="tl">
                        <a:srgbClr val="000000">
                          <a:alpha val="43137"/>
                        </a:srgbClr>
                      </a:outerShdw>
                    </a:effectLst>
                    <a:latin typeface="Arial" charset="0"/>
                  </a:rPr>
                  <a:t>Text</a:t>
                </a:r>
                <a:endParaRPr lang="en-US" sz="1600" b="1" dirty="0">
                  <a:effectLst>
                    <a:outerShdw blurRad="38100" dist="38100" dir="2700000" algn="tl">
                      <a:srgbClr val="000000">
                        <a:alpha val="43137"/>
                      </a:srgbClr>
                    </a:outerShdw>
                  </a:effectLst>
                  <a:latin typeface="Arial" charset="0"/>
                </a:endParaRPr>
              </a:p>
            </p:txBody>
          </p:sp>
        </p:grpSp>
      </p:grpSp>
      <p:sp>
        <p:nvSpPr>
          <p:cNvPr id="29" name="Rectangle 1055"/>
          <p:cNvSpPr>
            <a:spLocks noChangeArrowheads="1"/>
          </p:cNvSpPr>
          <p:nvPr/>
        </p:nvSpPr>
        <p:spPr bwMode="auto">
          <a:xfrm>
            <a:off x="5462588" y="2878658"/>
            <a:ext cx="157797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algn="ctr">
              <a:lnSpc>
                <a:spcPct val="115000"/>
              </a:lnSpc>
              <a:spcBef>
                <a:spcPct val="75000"/>
              </a:spcBef>
              <a:spcAft>
                <a:spcPct val="25000"/>
              </a:spcAft>
              <a:buClr>
                <a:srgbClr val="FFFBFD"/>
              </a:buClr>
              <a:buSzPct val="70000"/>
              <a:defRPr/>
            </a:pPr>
            <a:endParaRPr lang="en-US" dirty="0">
              <a:solidFill>
                <a:srgbClr val="57257D"/>
              </a:solidFill>
              <a:latin typeface="+mn-lt"/>
              <a:cs typeface="Times New Roman" pitchFamily="18" charset="0"/>
            </a:endParaRPr>
          </a:p>
        </p:txBody>
      </p:sp>
      <p:sp>
        <p:nvSpPr>
          <p:cNvPr id="10255" name="Rectangle 1056"/>
          <p:cNvSpPr>
            <a:spLocks noChangeArrowheads="1"/>
          </p:cNvSpPr>
          <p:nvPr/>
        </p:nvSpPr>
        <p:spPr bwMode="auto">
          <a:xfrm>
            <a:off x="5462588" y="1735658"/>
            <a:ext cx="1597025" cy="4067995"/>
          </a:xfrm>
          <a:prstGeom prst="rect">
            <a:avLst/>
          </a:prstGeom>
          <a:noFill/>
          <a:ln w="12700">
            <a:solidFill>
              <a:srgbClr val="92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AutoShape 1059"/>
          <p:cNvSpPr>
            <a:spLocks noChangeArrowheads="1"/>
          </p:cNvSpPr>
          <p:nvPr/>
        </p:nvSpPr>
        <p:spPr bwMode="auto">
          <a:xfrm>
            <a:off x="5534596" y="2091332"/>
            <a:ext cx="1485676" cy="833438"/>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en-US" sz="1600" b="1" dirty="0">
                <a:solidFill>
                  <a:schemeClr val="bg1"/>
                </a:solidFill>
                <a:effectLst>
                  <a:outerShdw blurRad="38100" dist="38100" dir="2700000" algn="tl">
                    <a:srgbClr val="000000">
                      <a:alpha val="43137"/>
                    </a:srgbClr>
                  </a:outerShdw>
                </a:effectLst>
                <a:latin typeface="Arial" charset="0"/>
                <a:cs typeface="Arial Unicode MS" charset="0"/>
              </a:rPr>
              <a:t>Tactile and/or </a:t>
            </a:r>
            <a:br>
              <a:rPr lang="en-US" sz="1600" b="1" dirty="0">
                <a:solidFill>
                  <a:schemeClr val="bg1"/>
                </a:solidFill>
                <a:effectLst>
                  <a:outerShdw blurRad="38100" dist="38100" dir="2700000" algn="tl">
                    <a:srgbClr val="000000">
                      <a:alpha val="43137"/>
                    </a:srgbClr>
                  </a:outerShdw>
                </a:effectLst>
                <a:latin typeface="Arial" charset="0"/>
                <a:cs typeface="Arial Unicode MS" charset="0"/>
              </a:rPr>
            </a:br>
            <a:r>
              <a:rPr lang="en-US" sz="1600" b="1" dirty="0" smtClean="0">
                <a:solidFill>
                  <a:schemeClr val="bg1"/>
                </a:solidFill>
                <a:effectLst>
                  <a:outerShdw blurRad="38100" dist="38100" dir="2700000" algn="tl">
                    <a:srgbClr val="000000">
                      <a:alpha val="43137"/>
                    </a:srgbClr>
                  </a:outerShdw>
                </a:effectLst>
                <a:latin typeface="Arial" charset="0"/>
                <a:cs typeface="Arial Unicode MS" charset="0"/>
              </a:rPr>
              <a:t>Kinesthetic</a:t>
            </a:r>
            <a:endParaRPr lang="en-US" sz="1600" b="1" dirty="0">
              <a:solidFill>
                <a:schemeClr val="bg1"/>
              </a:solidFill>
              <a:effectLst>
                <a:outerShdw blurRad="38100" dist="38100" dir="2700000" algn="tl">
                  <a:srgbClr val="000000">
                    <a:alpha val="43137"/>
                  </a:srgbClr>
                </a:outerShdw>
              </a:effectLst>
              <a:latin typeface="Arial" charset="0"/>
              <a:cs typeface="Arial Unicode MS" charset="0"/>
            </a:endParaRPr>
          </a:p>
        </p:txBody>
      </p:sp>
      <p:sp>
        <p:nvSpPr>
          <p:cNvPr id="33" name="Rectangle 1062"/>
          <p:cNvSpPr>
            <a:spLocks noChangeArrowheads="1"/>
          </p:cNvSpPr>
          <p:nvPr/>
        </p:nvSpPr>
        <p:spPr bwMode="auto">
          <a:xfrm>
            <a:off x="2082800" y="2878658"/>
            <a:ext cx="157797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algn="ctr">
              <a:lnSpc>
                <a:spcPct val="115000"/>
              </a:lnSpc>
              <a:spcBef>
                <a:spcPct val="75000"/>
              </a:spcBef>
              <a:spcAft>
                <a:spcPct val="25000"/>
              </a:spcAft>
              <a:buClr>
                <a:srgbClr val="FFFBFD"/>
              </a:buClr>
              <a:buSzPct val="70000"/>
              <a:buFont typeface="Monotype Sorts" charset="2"/>
              <a:buNone/>
              <a:defRPr/>
            </a:pPr>
            <a:endParaRPr lang="en-US" sz="2000" dirty="0">
              <a:solidFill>
                <a:schemeClr val="tx1"/>
              </a:solidFill>
              <a:latin typeface="Comic Sans MS" pitchFamily="66" charset="0"/>
            </a:endParaRPr>
          </a:p>
        </p:txBody>
      </p:sp>
      <p:sp>
        <p:nvSpPr>
          <p:cNvPr id="10261" name="Rectangle 1063"/>
          <p:cNvSpPr>
            <a:spLocks noChangeArrowheads="1"/>
          </p:cNvSpPr>
          <p:nvPr/>
        </p:nvSpPr>
        <p:spPr bwMode="auto">
          <a:xfrm>
            <a:off x="2087563" y="1735658"/>
            <a:ext cx="1597025" cy="4067995"/>
          </a:xfrm>
          <a:prstGeom prst="rect">
            <a:avLst/>
          </a:prstGeom>
          <a:noFill/>
          <a:ln w="3175">
            <a:solidFill>
              <a:srgbClr val="92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AutoShape 1066"/>
          <p:cNvSpPr>
            <a:spLocks noChangeArrowheads="1"/>
          </p:cNvSpPr>
          <p:nvPr/>
        </p:nvSpPr>
        <p:spPr bwMode="auto">
          <a:xfrm>
            <a:off x="2243138" y="2085156"/>
            <a:ext cx="1276350" cy="839788"/>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en-US" sz="1600" b="1" dirty="0">
                <a:solidFill>
                  <a:schemeClr val="bg1"/>
                </a:solidFill>
                <a:effectLst>
                  <a:outerShdw blurRad="38100" dist="38100" dir="2700000" algn="tl">
                    <a:srgbClr val="000000">
                      <a:alpha val="43137"/>
                    </a:srgbClr>
                  </a:outerShdw>
                </a:effectLst>
                <a:latin typeface="Arial" charset="0"/>
                <a:cs typeface="Arial Unicode MS" charset="0"/>
              </a:rPr>
              <a:t>Visual </a:t>
            </a:r>
            <a:br>
              <a:rPr lang="en-US" sz="1600" b="1" dirty="0">
                <a:solidFill>
                  <a:schemeClr val="bg1"/>
                </a:solidFill>
                <a:effectLst>
                  <a:outerShdw blurRad="38100" dist="38100" dir="2700000" algn="tl">
                    <a:srgbClr val="000000">
                      <a:alpha val="43137"/>
                    </a:srgbClr>
                  </a:outerShdw>
                </a:effectLst>
                <a:latin typeface="Arial" charset="0"/>
                <a:cs typeface="Arial Unicode MS" charset="0"/>
              </a:rPr>
            </a:br>
            <a:r>
              <a:rPr lang="en-US" sz="1600" b="1" dirty="0" smtClean="0">
                <a:solidFill>
                  <a:schemeClr val="bg1"/>
                </a:solidFill>
                <a:effectLst>
                  <a:outerShdw blurRad="38100" dist="38100" dir="2700000" algn="tl">
                    <a:srgbClr val="000000">
                      <a:alpha val="43137"/>
                    </a:srgbClr>
                  </a:outerShdw>
                </a:effectLst>
                <a:latin typeface="Arial" charset="0"/>
                <a:cs typeface="Arial Unicode MS" charset="0"/>
              </a:rPr>
              <a:t>Picture</a:t>
            </a:r>
            <a:endParaRPr lang="en-US" sz="1600" b="1" dirty="0">
              <a:solidFill>
                <a:schemeClr val="bg1"/>
              </a:solidFill>
              <a:effectLst>
                <a:outerShdw blurRad="38100" dist="38100" dir="2700000" algn="tl">
                  <a:srgbClr val="000000">
                    <a:alpha val="43137"/>
                  </a:srgbClr>
                </a:outerShdw>
              </a:effectLst>
              <a:latin typeface="Arial" charset="0"/>
              <a:cs typeface="Arial Unicode MS" charset="0"/>
            </a:endParaRPr>
          </a:p>
        </p:txBody>
      </p:sp>
      <p:sp>
        <p:nvSpPr>
          <p:cNvPr id="35" name="Line 1037"/>
          <p:cNvSpPr>
            <a:spLocks noChangeShapeType="1"/>
          </p:cNvSpPr>
          <p:nvPr/>
        </p:nvSpPr>
        <p:spPr bwMode="auto">
          <a:xfrm>
            <a:off x="-4361642" y="5157018"/>
            <a:ext cx="0" cy="8318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8" name="Rectangle 1040"/>
          <p:cNvSpPr>
            <a:spLocks noChangeArrowheads="1"/>
          </p:cNvSpPr>
          <p:nvPr/>
        </p:nvSpPr>
        <p:spPr bwMode="auto">
          <a:xfrm>
            <a:off x="554038" y="4431202"/>
            <a:ext cx="1281112" cy="476726"/>
          </a:xfrm>
          <a:prstGeom prst="flowChartAlternateProcess">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2200" b="1" dirty="0" smtClean="0">
                <a:ln w="10541" cmpd="sng">
                  <a:solidFill>
                    <a:srgbClr val="57257D"/>
                  </a:solidFill>
                  <a:prstDash val="solid"/>
                </a:ln>
                <a:solidFill>
                  <a:srgbClr val="57257D"/>
                </a:solidFill>
                <a:latin typeface="Arial Narrow" pitchFamily="34" charset="0"/>
              </a:rPr>
              <a:t>LISTEN</a:t>
            </a:r>
            <a:endParaRPr lang="en-US" sz="2200" b="1" spc="50" dirty="0">
              <a:ln w="10541" cmpd="sng">
                <a:solidFill>
                  <a:srgbClr val="57257D"/>
                </a:solidFill>
                <a:prstDash val="solid"/>
              </a:ln>
              <a:solidFill>
                <a:srgbClr val="57257D"/>
              </a:solidFill>
              <a:effectLst>
                <a:outerShdw blurRad="76200" dist="50800" dir="5400000" algn="tl" rotWithShape="0">
                  <a:srgbClr val="000000">
                    <a:alpha val="65000"/>
                  </a:srgbClr>
                </a:outerShdw>
              </a:effectLst>
              <a:latin typeface="Arial Narrow" pitchFamily="34" charset="0"/>
            </a:endParaRPr>
          </a:p>
        </p:txBody>
      </p:sp>
      <p:cxnSp>
        <p:nvCxnSpPr>
          <p:cNvPr id="8" name="Straight Arrow Connector 7"/>
          <p:cNvCxnSpPr>
            <a:stCxn id="10" idx="2"/>
            <a:endCxn id="38" idx="0"/>
          </p:cNvCxnSpPr>
          <p:nvPr/>
        </p:nvCxnSpPr>
        <p:spPr bwMode="auto">
          <a:xfrm>
            <a:off x="1180108" y="2924770"/>
            <a:ext cx="14486" cy="1506432"/>
          </a:xfrm>
          <a:prstGeom prst="straightConnector1">
            <a:avLst/>
          </a:prstGeom>
          <a:ln>
            <a:headEnd type="none" w="med" len="med"/>
            <a:tailEnd type="arrow"/>
          </a:ln>
          <a:extLst/>
        </p:spPr>
        <p:style>
          <a:lnRef idx="2">
            <a:schemeClr val="dk1"/>
          </a:lnRef>
          <a:fillRef idx="0">
            <a:schemeClr val="dk1"/>
          </a:fillRef>
          <a:effectRef idx="1">
            <a:schemeClr val="dk1"/>
          </a:effectRef>
          <a:fontRef idx="minor">
            <a:schemeClr val="tx1"/>
          </a:fontRef>
        </p:style>
      </p:cxnSp>
      <p:sp>
        <p:nvSpPr>
          <p:cNvPr id="46" name="Rectangle 1040"/>
          <p:cNvSpPr>
            <a:spLocks noChangeArrowheads="1"/>
          </p:cNvSpPr>
          <p:nvPr/>
        </p:nvSpPr>
        <p:spPr bwMode="auto">
          <a:xfrm>
            <a:off x="2231231" y="4451985"/>
            <a:ext cx="1281112" cy="476726"/>
          </a:xfrm>
          <a:prstGeom prst="flowChartAlternateProcess">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200" b="1" dirty="0">
                <a:ln w="10541" cmpd="sng">
                  <a:solidFill>
                    <a:srgbClr val="57257D"/>
                  </a:solidFill>
                  <a:prstDash val="solid"/>
                </a:ln>
                <a:solidFill>
                  <a:srgbClr val="57257D"/>
                </a:solidFill>
                <a:latin typeface="Arial Narrow" pitchFamily="34" charset="0"/>
              </a:rPr>
              <a:t>SEE</a:t>
            </a:r>
          </a:p>
        </p:txBody>
      </p:sp>
      <p:cxnSp>
        <p:nvCxnSpPr>
          <p:cNvPr id="47" name="Straight Arrow Connector 46"/>
          <p:cNvCxnSpPr>
            <a:stCxn id="33" idx="0"/>
            <a:endCxn id="46" idx="0"/>
          </p:cNvCxnSpPr>
          <p:nvPr/>
        </p:nvCxnSpPr>
        <p:spPr bwMode="auto">
          <a:xfrm flipH="1">
            <a:off x="2871787" y="2878658"/>
            <a:ext cx="1" cy="1573327"/>
          </a:xfrm>
          <a:prstGeom prst="straightConnector1">
            <a:avLst/>
          </a:prstGeom>
          <a:ln>
            <a:headEnd type="none" w="med" len="med"/>
            <a:tailEnd type="arrow"/>
          </a:ln>
          <a:extLst/>
        </p:spPr>
        <p:style>
          <a:lnRef idx="2">
            <a:schemeClr val="dk1"/>
          </a:lnRef>
          <a:fillRef idx="0">
            <a:schemeClr val="dk1"/>
          </a:fillRef>
          <a:effectRef idx="1">
            <a:schemeClr val="dk1"/>
          </a:effectRef>
          <a:fontRef idx="minor">
            <a:schemeClr val="tx1"/>
          </a:fontRef>
        </p:style>
      </p:cxnSp>
      <p:sp>
        <p:nvSpPr>
          <p:cNvPr id="48" name="Rectangle 1040"/>
          <p:cNvSpPr>
            <a:spLocks noChangeArrowheads="1"/>
          </p:cNvSpPr>
          <p:nvPr/>
        </p:nvSpPr>
        <p:spPr bwMode="auto">
          <a:xfrm>
            <a:off x="3938960" y="4437112"/>
            <a:ext cx="1281112" cy="476726"/>
          </a:xfrm>
          <a:prstGeom prst="flowChartAlternateProcess">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200" b="1" dirty="0">
                <a:ln w="10541" cmpd="sng">
                  <a:solidFill>
                    <a:srgbClr val="57257D"/>
                  </a:solidFill>
                  <a:prstDash val="solid"/>
                </a:ln>
                <a:solidFill>
                  <a:srgbClr val="57257D"/>
                </a:solidFill>
                <a:latin typeface="Arial Narrow" pitchFamily="34" charset="0"/>
              </a:rPr>
              <a:t>READ</a:t>
            </a:r>
          </a:p>
        </p:txBody>
      </p:sp>
      <p:sp>
        <p:nvSpPr>
          <p:cNvPr id="49" name="Rectangle 1040"/>
          <p:cNvSpPr>
            <a:spLocks noChangeArrowheads="1"/>
          </p:cNvSpPr>
          <p:nvPr/>
        </p:nvSpPr>
        <p:spPr bwMode="auto">
          <a:xfrm>
            <a:off x="5667152" y="4436938"/>
            <a:ext cx="1281112" cy="476726"/>
          </a:xfrm>
          <a:prstGeom prst="flowChartAlternateProcess">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200" b="1" dirty="0">
                <a:ln w="10541" cmpd="sng">
                  <a:solidFill>
                    <a:srgbClr val="57257D"/>
                  </a:solidFill>
                  <a:prstDash val="solid"/>
                </a:ln>
                <a:solidFill>
                  <a:srgbClr val="57257D"/>
                </a:solidFill>
                <a:latin typeface="Arial Narrow" pitchFamily="34" charset="0"/>
              </a:rPr>
              <a:t>DOING</a:t>
            </a:r>
          </a:p>
        </p:txBody>
      </p:sp>
      <p:sp>
        <p:nvSpPr>
          <p:cNvPr id="50" name="Rectangle 1040"/>
          <p:cNvSpPr>
            <a:spLocks noChangeArrowheads="1"/>
          </p:cNvSpPr>
          <p:nvPr/>
        </p:nvSpPr>
        <p:spPr bwMode="auto">
          <a:xfrm>
            <a:off x="7323336" y="4436938"/>
            <a:ext cx="1281112" cy="476726"/>
          </a:xfrm>
          <a:prstGeom prst="flowChartAlternateProcess">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200" b="1" dirty="0">
                <a:ln w="10541" cmpd="sng">
                  <a:solidFill>
                    <a:srgbClr val="57257D"/>
                  </a:solidFill>
                  <a:prstDash val="solid"/>
                </a:ln>
                <a:solidFill>
                  <a:srgbClr val="57257D"/>
                </a:solidFill>
                <a:latin typeface="Arial Narrow" pitchFamily="34" charset="0"/>
              </a:rPr>
              <a:t>DISCUSS</a:t>
            </a:r>
          </a:p>
        </p:txBody>
      </p:sp>
      <p:cxnSp>
        <p:nvCxnSpPr>
          <p:cNvPr id="54" name="Straight Arrow Connector 53"/>
          <p:cNvCxnSpPr>
            <a:stCxn id="27" idx="2"/>
            <a:endCxn id="48" idx="0"/>
          </p:cNvCxnSpPr>
          <p:nvPr/>
        </p:nvCxnSpPr>
        <p:spPr bwMode="auto">
          <a:xfrm>
            <a:off x="4574382" y="2961280"/>
            <a:ext cx="5134" cy="1475832"/>
          </a:xfrm>
          <a:prstGeom prst="straightConnector1">
            <a:avLst/>
          </a:prstGeom>
          <a:ln>
            <a:headEnd type="none" w="med" len="med"/>
            <a:tailEnd type="arrow"/>
          </a:ln>
          <a:extLst/>
        </p:spPr>
        <p:style>
          <a:lnRef idx="2">
            <a:schemeClr val="dk1"/>
          </a:lnRef>
          <a:fillRef idx="0">
            <a:schemeClr val="dk1"/>
          </a:fillRef>
          <a:effectRef idx="1">
            <a:schemeClr val="dk1"/>
          </a:effectRef>
          <a:fontRef idx="minor">
            <a:schemeClr val="tx1"/>
          </a:fontRef>
        </p:style>
      </p:cxnSp>
      <p:cxnSp>
        <p:nvCxnSpPr>
          <p:cNvPr id="60" name="Straight Arrow Connector 59"/>
          <p:cNvCxnSpPr>
            <a:stCxn id="32" idx="2"/>
            <a:endCxn id="49" idx="0"/>
          </p:cNvCxnSpPr>
          <p:nvPr/>
        </p:nvCxnSpPr>
        <p:spPr bwMode="auto">
          <a:xfrm>
            <a:off x="6277434" y="2924770"/>
            <a:ext cx="30274" cy="1512168"/>
          </a:xfrm>
          <a:prstGeom prst="straightConnector1">
            <a:avLst/>
          </a:prstGeom>
          <a:ln>
            <a:headEnd type="none" w="med" len="med"/>
            <a:tailEnd type="arrow"/>
          </a:ln>
          <a:extLst/>
        </p:spPr>
        <p:style>
          <a:lnRef idx="2">
            <a:schemeClr val="dk1"/>
          </a:lnRef>
          <a:fillRef idx="0">
            <a:schemeClr val="dk1"/>
          </a:fillRef>
          <a:effectRef idx="1">
            <a:schemeClr val="dk1"/>
          </a:effectRef>
          <a:fontRef idx="minor">
            <a:schemeClr val="tx1"/>
          </a:fontRef>
        </p:style>
      </p:cxnSp>
      <p:cxnSp>
        <p:nvCxnSpPr>
          <p:cNvPr id="68" name="Straight Arrow Connector 67"/>
          <p:cNvCxnSpPr>
            <a:stCxn id="17" idx="2"/>
            <a:endCxn id="50" idx="0"/>
          </p:cNvCxnSpPr>
          <p:nvPr/>
        </p:nvCxnSpPr>
        <p:spPr bwMode="auto">
          <a:xfrm>
            <a:off x="7960767" y="2972470"/>
            <a:ext cx="3125" cy="1464468"/>
          </a:xfrm>
          <a:prstGeom prst="straightConnector1">
            <a:avLst/>
          </a:prstGeom>
          <a:ln>
            <a:headEnd type="none" w="med" len="med"/>
            <a:tailEnd type="arrow"/>
          </a:ln>
          <a:extLst/>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smtClean="0">
                <a:solidFill>
                  <a:srgbClr val="FFFFFF"/>
                </a:solidFill>
                <a:latin typeface="Arial" charset="0"/>
              </a:rPr>
              <a:t>Psychological Elements</a:t>
            </a:r>
            <a:endParaRPr lang="en-US" dirty="0">
              <a:solidFill>
                <a:srgbClr val="FFFFFF"/>
              </a:solidFill>
              <a:latin typeface="Arial" charset="0"/>
            </a:endParaRPr>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21</a:t>
            </a:fld>
            <a:endParaRPr lang="en-GB" dirty="0"/>
          </a:p>
        </p:txBody>
      </p:sp>
      <p:pic>
        <p:nvPicPr>
          <p:cNvPr id="7"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412776"/>
            <a:ext cx="6089228"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3756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smtClean="0">
                <a:solidFill>
                  <a:srgbClr val="FFFFFF"/>
                </a:solidFill>
                <a:effectLst>
                  <a:outerShdw blurRad="38100" dist="38100" dir="2700000" algn="tl">
                    <a:srgbClr val="000000"/>
                  </a:outerShdw>
                </a:effectLst>
                <a:latin typeface="Arial" charset="0"/>
              </a:rPr>
              <a:t>a. Reflective </a:t>
            </a:r>
            <a:r>
              <a:rPr lang="en-US" dirty="0">
                <a:solidFill>
                  <a:srgbClr val="FFFFFF"/>
                </a:solidFill>
                <a:effectLst>
                  <a:outerShdw blurRad="38100" dist="38100" dir="2700000" algn="tl">
                    <a:srgbClr val="000000"/>
                  </a:outerShdw>
                </a:effectLst>
                <a:latin typeface="Arial" charset="0"/>
              </a:rPr>
              <a:t>/ </a:t>
            </a:r>
            <a:r>
              <a:rPr lang="en-US" dirty="0" smtClean="0">
                <a:solidFill>
                  <a:srgbClr val="FFFFFF"/>
                </a:solidFill>
                <a:effectLst>
                  <a:outerShdw blurRad="38100" dist="38100" dir="2700000" algn="tl">
                    <a:srgbClr val="000000"/>
                  </a:outerShdw>
                </a:effectLst>
                <a:latin typeface="Arial" charset="0"/>
              </a:rPr>
              <a:t>Impulsive</a:t>
            </a:r>
            <a:endParaRPr lang="en-US" dirty="0">
              <a:solidFill>
                <a:srgbClr val="FFFFFF"/>
              </a:solidFill>
              <a:latin typeface="Comic Sans MS" pitchFamily="66" charset="0"/>
            </a:endParaRPr>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22</a:t>
            </a:fld>
            <a:endParaRPr lang="en-GB" dirty="0"/>
          </a:p>
        </p:txBody>
      </p:sp>
      <p:sp>
        <p:nvSpPr>
          <p:cNvPr id="6" name="Rectangle 113"/>
          <p:cNvSpPr>
            <a:spLocks noChangeArrowheads="1"/>
          </p:cNvSpPr>
          <p:nvPr/>
        </p:nvSpPr>
        <p:spPr bwMode="auto">
          <a:xfrm>
            <a:off x="1066800" y="4114800"/>
            <a:ext cx="2743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a:spcBef>
                <a:spcPct val="75000"/>
              </a:spcBef>
              <a:spcAft>
                <a:spcPct val="25000"/>
              </a:spcAft>
              <a:buClr>
                <a:srgbClr val="FFFBFD"/>
              </a:buClr>
              <a:buSzPct val="70000"/>
              <a:buFont typeface="Monotype Sorts" charset="2"/>
              <a:buNone/>
            </a:pPr>
            <a:endParaRPr lang="da-DK">
              <a:solidFill>
                <a:schemeClr val="tx1"/>
              </a:solidFill>
              <a:effectLst>
                <a:outerShdw blurRad="38100" dist="38100" dir="2700000" algn="tl">
                  <a:srgbClr val="000000"/>
                </a:outerShdw>
              </a:effectLst>
              <a:latin typeface="Comic Sans MS" pitchFamily="66" charset="0"/>
            </a:endParaRPr>
          </a:p>
        </p:txBody>
      </p:sp>
      <p:sp>
        <p:nvSpPr>
          <p:cNvPr id="7" name="Rectangle 115"/>
          <p:cNvSpPr>
            <a:spLocks noChangeArrowheads="1"/>
          </p:cNvSpPr>
          <p:nvPr/>
        </p:nvSpPr>
        <p:spPr bwMode="auto">
          <a:xfrm>
            <a:off x="4953000" y="4038600"/>
            <a:ext cx="2743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algn="r">
              <a:spcBef>
                <a:spcPct val="75000"/>
              </a:spcBef>
              <a:spcAft>
                <a:spcPct val="25000"/>
              </a:spcAft>
              <a:buClr>
                <a:srgbClr val="FFFBFD"/>
              </a:buClr>
              <a:buSzPct val="70000"/>
              <a:buFont typeface="Monotype Sorts" charset="2"/>
              <a:buNone/>
            </a:pPr>
            <a:endParaRPr lang="da-DK">
              <a:solidFill>
                <a:schemeClr val="tx1"/>
              </a:solidFill>
              <a:latin typeface="Comic Sans MS" pitchFamily="66" charset="0"/>
            </a:endParaRPr>
          </a:p>
        </p:txBody>
      </p:sp>
      <p:sp>
        <p:nvSpPr>
          <p:cNvPr id="10" name="Rectangle 95"/>
          <p:cNvSpPr>
            <a:spLocks noChangeArrowheads="1"/>
          </p:cNvSpPr>
          <p:nvPr/>
        </p:nvSpPr>
        <p:spPr bwMode="auto">
          <a:xfrm>
            <a:off x="4841966" y="1591816"/>
            <a:ext cx="3352800" cy="4285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a:spcBef>
                <a:spcPct val="75000"/>
              </a:spcBef>
              <a:spcAft>
                <a:spcPts val="0"/>
              </a:spcAft>
              <a:buClr>
                <a:srgbClr val="FFFBFD"/>
              </a:buClr>
              <a:buSzPct val="70000"/>
            </a:pPr>
            <a:r>
              <a:rPr lang="en-US" sz="2400" b="1" dirty="0">
                <a:solidFill>
                  <a:srgbClr val="C00000"/>
                </a:solidFill>
                <a:effectLst>
                  <a:outerShdw blurRad="38100" dist="38100" dir="2700000" algn="tl">
                    <a:srgbClr val="000000">
                      <a:alpha val="43137"/>
                    </a:srgbClr>
                  </a:outerShdw>
                </a:effectLst>
                <a:latin typeface="+mn-lt"/>
                <a:cs typeface="Times New Roman" pitchFamily="18" charset="0"/>
              </a:rPr>
              <a:t>Impulsive </a:t>
            </a:r>
            <a:endParaRPr lang="en-US" sz="2400" b="1" dirty="0" smtClean="0">
              <a:solidFill>
                <a:srgbClr val="C00000"/>
              </a:solidFill>
              <a:effectLst>
                <a:outerShdw blurRad="38100" dist="38100" dir="2700000" algn="tl">
                  <a:srgbClr val="000000">
                    <a:alpha val="43137"/>
                  </a:srgbClr>
                </a:outerShdw>
              </a:effectLst>
              <a:latin typeface="+mn-lt"/>
              <a:cs typeface="Times New Roman" pitchFamily="18" charset="0"/>
            </a:endParaRPr>
          </a:p>
          <a:p>
            <a:pPr>
              <a:spcBef>
                <a:spcPct val="75000"/>
              </a:spcBef>
              <a:spcAft>
                <a:spcPts val="0"/>
              </a:spcAft>
              <a:buClr>
                <a:srgbClr val="FFFBFD"/>
              </a:buClr>
              <a:buSzPct val="70000"/>
            </a:pPr>
            <a:r>
              <a:rPr lang="en-US" sz="2000" dirty="0">
                <a:solidFill>
                  <a:schemeClr val="tx2">
                    <a:lumMod val="75000"/>
                  </a:schemeClr>
                </a:solidFill>
                <a:latin typeface="+mn-lt"/>
                <a:cs typeface="Times New Roman" pitchFamily="18" charset="0"/>
              </a:rPr>
              <a:t>P</a:t>
            </a:r>
            <a:r>
              <a:rPr lang="en-US" sz="2000" dirty="0" smtClean="0">
                <a:solidFill>
                  <a:schemeClr val="tx2">
                    <a:lumMod val="75000"/>
                  </a:schemeClr>
                </a:solidFill>
                <a:latin typeface="+mn-lt"/>
                <a:cs typeface="Times New Roman" pitchFamily="18" charset="0"/>
              </a:rPr>
              <a:t>refer </a:t>
            </a:r>
            <a:r>
              <a:rPr lang="en-US" sz="2000" dirty="0">
                <a:solidFill>
                  <a:schemeClr val="tx2">
                    <a:lumMod val="75000"/>
                  </a:schemeClr>
                </a:solidFill>
                <a:latin typeface="+mn-lt"/>
                <a:cs typeface="Times New Roman" pitchFamily="18" charset="0"/>
              </a:rPr>
              <a:t>less detail when making decisions and solving problems.</a:t>
            </a:r>
          </a:p>
          <a:p>
            <a:pPr>
              <a:spcBef>
                <a:spcPct val="75000"/>
              </a:spcBef>
              <a:spcAft>
                <a:spcPct val="25000"/>
              </a:spcAft>
              <a:buClr>
                <a:srgbClr val="FFFBFD"/>
              </a:buClr>
              <a:buSzPct val="70000"/>
            </a:pPr>
            <a:endParaRPr lang="en-US" sz="2000" dirty="0">
              <a:solidFill>
                <a:schemeClr val="tx2">
                  <a:lumMod val="75000"/>
                </a:schemeClr>
              </a:solidFill>
              <a:latin typeface="+mn-lt"/>
              <a:cs typeface="Times New Roman" pitchFamily="18" charset="0"/>
            </a:endParaRPr>
          </a:p>
          <a:p>
            <a:pPr>
              <a:spcBef>
                <a:spcPts val="600"/>
              </a:spcBef>
              <a:spcAft>
                <a:spcPct val="25000"/>
              </a:spcAft>
              <a:buClr>
                <a:srgbClr val="FFFBFD"/>
              </a:buClr>
              <a:buSzPct val="70000"/>
            </a:pPr>
            <a:endParaRPr lang="en-US" sz="2000" dirty="0" smtClean="0">
              <a:solidFill>
                <a:schemeClr val="tx2">
                  <a:lumMod val="75000"/>
                </a:schemeClr>
              </a:solidFill>
              <a:latin typeface="+mn-lt"/>
              <a:cs typeface="Times New Roman" pitchFamily="18" charset="0"/>
            </a:endParaRPr>
          </a:p>
          <a:p>
            <a:pPr>
              <a:spcBef>
                <a:spcPts val="0"/>
              </a:spcBef>
              <a:spcAft>
                <a:spcPts val="0"/>
              </a:spcAft>
              <a:buClr>
                <a:srgbClr val="FFFBFD"/>
              </a:buClr>
              <a:buSzPct val="70000"/>
            </a:pPr>
            <a:r>
              <a:rPr lang="en-US" sz="2000" dirty="0">
                <a:solidFill>
                  <a:schemeClr val="tx2">
                    <a:lumMod val="75000"/>
                  </a:schemeClr>
                </a:solidFill>
                <a:latin typeface="+mn-lt"/>
                <a:cs typeface="Times New Roman" pitchFamily="18" charset="0"/>
              </a:rPr>
              <a:t/>
            </a:r>
            <a:br>
              <a:rPr lang="en-US" sz="2000" dirty="0">
                <a:solidFill>
                  <a:schemeClr val="tx2">
                    <a:lumMod val="75000"/>
                  </a:schemeClr>
                </a:solidFill>
                <a:latin typeface="+mn-lt"/>
                <a:cs typeface="Times New Roman" pitchFamily="18" charset="0"/>
              </a:rPr>
            </a:br>
            <a:r>
              <a:rPr lang="en-US" sz="2000" dirty="0" smtClean="0">
                <a:solidFill>
                  <a:schemeClr val="tx2">
                    <a:lumMod val="75000"/>
                  </a:schemeClr>
                </a:solidFill>
                <a:latin typeface="+mn-lt"/>
                <a:cs typeface="Times New Roman" pitchFamily="18" charset="0"/>
              </a:rPr>
              <a:t>When </a:t>
            </a:r>
            <a:r>
              <a:rPr lang="en-US" sz="2000" dirty="0">
                <a:solidFill>
                  <a:schemeClr val="tx2">
                    <a:lumMod val="75000"/>
                  </a:schemeClr>
                </a:solidFill>
                <a:latin typeface="+mn-lt"/>
                <a:cs typeface="Times New Roman" pitchFamily="18" charset="0"/>
              </a:rPr>
              <a:t>taken to </a:t>
            </a:r>
            <a:r>
              <a:rPr lang="en-US" sz="2000" dirty="0" smtClean="0">
                <a:solidFill>
                  <a:schemeClr val="tx2">
                    <a:lumMod val="75000"/>
                  </a:schemeClr>
                </a:solidFill>
                <a:latin typeface="+mn-lt"/>
                <a:cs typeface="Times New Roman" pitchFamily="18" charset="0"/>
              </a:rPr>
              <a:t/>
            </a:r>
            <a:br>
              <a:rPr lang="en-US" sz="2000" dirty="0" smtClean="0">
                <a:solidFill>
                  <a:schemeClr val="tx2">
                    <a:lumMod val="75000"/>
                  </a:schemeClr>
                </a:solidFill>
                <a:latin typeface="+mn-lt"/>
                <a:cs typeface="Times New Roman" pitchFamily="18" charset="0"/>
              </a:rPr>
            </a:br>
            <a:r>
              <a:rPr lang="en-US" sz="2000" dirty="0" smtClean="0">
                <a:solidFill>
                  <a:schemeClr val="tx2">
                    <a:lumMod val="75000"/>
                  </a:schemeClr>
                </a:solidFill>
                <a:latin typeface="+mn-lt"/>
                <a:cs typeface="Times New Roman" pitchFamily="18" charset="0"/>
              </a:rPr>
              <a:t>the extreme, impulsive people want </a:t>
            </a:r>
            <a:r>
              <a:rPr lang="en-US" sz="2000" dirty="0">
                <a:solidFill>
                  <a:schemeClr val="tx2">
                    <a:lumMod val="75000"/>
                  </a:schemeClr>
                </a:solidFill>
                <a:latin typeface="+mn-lt"/>
                <a:cs typeface="Times New Roman" pitchFamily="18" charset="0"/>
              </a:rPr>
              <a:t>others to </a:t>
            </a:r>
            <a:r>
              <a:rPr lang="en-US" sz="2000" dirty="0">
                <a:solidFill>
                  <a:srgbClr val="57257D"/>
                </a:solidFill>
                <a:latin typeface="+mn-lt"/>
                <a:cs typeface="Times New Roman" pitchFamily="18" charset="0"/>
              </a:rPr>
              <a:t/>
            </a:r>
            <a:br>
              <a:rPr lang="en-US" sz="2000" dirty="0">
                <a:solidFill>
                  <a:srgbClr val="57257D"/>
                </a:solidFill>
                <a:latin typeface="+mn-lt"/>
                <a:cs typeface="Times New Roman" pitchFamily="18" charset="0"/>
              </a:rPr>
            </a:br>
            <a:r>
              <a:rPr lang="en-US" sz="2000" b="1" dirty="0">
                <a:solidFill>
                  <a:srgbClr val="C00000"/>
                </a:solidFill>
                <a:latin typeface="+mn-lt"/>
                <a:cs typeface="Times New Roman" pitchFamily="18" charset="0"/>
              </a:rPr>
              <a:t>be </a:t>
            </a:r>
            <a:r>
              <a:rPr lang="en-US" sz="2000" b="1" dirty="0" smtClean="0">
                <a:solidFill>
                  <a:srgbClr val="C00000"/>
                </a:solidFill>
                <a:latin typeface="+mn-lt"/>
                <a:cs typeface="Times New Roman" pitchFamily="18" charset="0"/>
              </a:rPr>
              <a:t>brief, and </a:t>
            </a:r>
            <a:r>
              <a:rPr lang="en-US" sz="2000" b="1" dirty="0">
                <a:solidFill>
                  <a:srgbClr val="C00000"/>
                </a:solidFill>
                <a:latin typeface="+mn-lt"/>
                <a:cs typeface="Times New Roman" pitchFamily="18" charset="0"/>
              </a:rPr>
              <a:t>be </a:t>
            </a:r>
            <a:r>
              <a:rPr lang="en-US" sz="2000" b="1" dirty="0" smtClean="0">
                <a:solidFill>
                  <a:srgbClr val="C00000"/>
                </a:solidFill>
                <a:latin typeface="+mn-lt"/>
                <a:cs typeface="Times New Roman" pitchFamily="18" charset="0"/>
              </a:rPr>
              <a:t>gone</a:t>
            </a:r>
            <a:r>
              <a:rPr lang="en-US" sz="2000" dirty="0" smtClean="0">
                <a:solidFill>
                  <a:srgbClr val="57257D"/>
                </a:solidFill>
                <a:latin typeface="+mn-lt"/>
                <a:cs typeface="Times New Roman" pitchFamily="18" charset="0"/>
              </a:rPr>
              <a:t>!</a:t>
            </a:r>
            <a:endParaRPr lang="en-US" dirty="0">
              <a:solidFill>
                <a:srgbClr val="FFFFFF"/>
              </a:solidFill>
              <a:latin typeface="Arial" charset="0"/>
            </a:endParaRPr>
          </a:p>
        </p:txBody>
      </p:sp>
      <p:pic>
        <p:nvPicPr>
          <p:cNvPr id="11" name="Picture 1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2092" y="3035672"/>
            <a:ext cx="1638300" cy="1041400"/>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27"/>
          <p:cNvGrpSpPr>
            <a:grpSpLocks/>
          </p:cNvGrpSpPr>
          <p:nvPr/>
        </p:nvGrpSpPr>
        <p:grpSpPr bwMode="auto">
          <a:xfrm>
            <a:off x="762001" y="1609727"/>
            <a:ext cx="3314700" cy="4267200"/>
            <a:chOff x="432" y="1014"/>
            <a:chExt cx="2088" cy="2688"/>
          </a:xfrm>
        </p:grpSpPr>
        <p:sp>
          <p:nvSpPr>
            <p:cNvPr id="13" name="Rectangle 22"/>
            <p:cNvSpPr>
              <a:spLocks noChangeArrowheads="1"/>
            </p:cNvSpPr>
            <p:nvPr/>
          </p:nvSpPr>
          <p:spPr bwMode="auto">
            <a:xfrm>
              <a:off x="432" y="1014"/>
              <a:ext cx="2088" cy="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a:spcBef>
                  <a:spcPct val="75000"/>
                </a:spcBef>
                <a:spcAft>
                  <a:spcPts val="0"/>
                </a:spcAft>
                <a:buClr>
                  <a:srgbClr val="FFFBFD"/>
                </a:buClr>
                <a:buSzPct val="70000"/>
                <a:buFont typeface="Monotype Sorts" charset="2"/>
                <a:buNone/>
              </a:pPr>
              <a:r>
                <a:rPr lang="en-US" sz="2400" b="1" dirty="0">
                  <a:solidFill>
                    <a:srgbClr val="C00000"/>
                  </a:solidFill>
                  <a:effectLst>
                    <a:outerShdw blurRad="38100" dist="38100" dir="2700000" algn="tl">
                      <a:srgbClr val="000000">
                        <a:alpha val="43137"/>
                      </a:srgbClr>
                    </a:outerShdw>
                  </a:effectLst>
                  <a:latin typeface="+mn-lt"/>
                  <a:cs typeface="Times New Roman" pitchFamily="18" charset="0"/>
                </a:rPr>
                <a:t>Reflective</a:t>
              </a:r>
              <a:r>
                <a:rPr lang="en-US" sz="2400" dirty="0">
                  <a:solidFill>
                    <a:srgbClr val="C00000"/>
                  </a:solidFill>
                  <a:latin typeface="+mn-lt"/>
                  <a:cs typeface="Times New Roman" pitchFamily="18" charset="0"/>
                </a:rPr>
                <a:t> </a:t>
              </a:r>
              <a:endParaRPr lang="en-US" sz="2400" dirty="0" smtClean="0">
                <a:solidFill>
                  <a:srgbClr val="C00000"/>
                </a:solidFill>
                <a:latin typeface="+mn-lt"/>
                <a:cs typeface="Times New Roman" pitchFamily="18" charset="0"/>
              </a:endParaRPr>
            </a:p>
            <a:p>
              <a:pPr>
                <a:spcBef>
                  <a:spcPct val="75000"/>
                </a:spcBef>
                <a:spcAft>
                  <a:spcPts val="0"/>
                </a:spcAft>
                <a:buClr>
                  <a:srgbClr val="FFFBFD"/>
                </a:buClr>
                <a:buSzPct val="70000"/>
                <a:buFont typeface="Monotype Sorts" charset="2"/>
                <a:buNone/>
              </a:pPr>
              <a:r>
                <a:rPr lang="en-US" sz="2000" dirty="0" smtClean="0">
                  <a:solidFill>
                    <a:schemeClr val="tx2">
                      <a:lumMod val="75000"/>
                    </a:schemeClr>
                  </a:solidFill>
                  <a:latin typeface="+mn-lt"/>
                  <a:cs typeface="Times New Roman" pitchFamily="18" charset="0"/>
                </a:rPr>
                <a:t>Take </a:t>
              </a:r>
              <a:r>
                <a:rPr lang="en-US" sz="2000" dirty="0">
                  <a:solidFill>
                    <a:schemeClr val="tx2">
                      <a:lumMod val="75000"/>
                    </a:schemeClr>
                  </a:solidFill>
                  <a:latin typeface="+mn-lt"/>
                  <a:cs typeface="Times New Roman" pitchFamily="18" charset="0"/>
                </a:rPr>
                <a:t>time to weigh their options before making decisions </a:t>
              </a:r>
              <a:r>
                <a:rPr lang="en-US" sz="2000" dirty="0" smtClean="0">
                  <a:solidFill>
                    <a:schemeClr val="tx2">
                      <a:lumMod val="75000"/>
                    </a:schemeClr>
                  </a:solidFill>
                  <a:latin typeface="+mn-lt"/>
                  <a:cs typeface="Times New Roman" pitchFamily="18" charset="0"/>
                </a:rPr>
                <a:t>and </a:t>
              </a:r>
              <a:r>
                <a:rPr lang="en-US" sz="2000" dirty="0">
                  <a:solidFill>
                    <a:schemeClr val="tx2">
                      <a:lumMod val="75000"/>
                    </a:schemeClr>
                  </a:solidFill>
                  <a:latin typeface="+mn-lt"/>
                  <a:cs typeface="Times New Roman" pitchFamily="18" charset="0"/>
                </a:rPr>
                <a:t>solving problems.</a:t>
              </a:r>
            </a:p>
            <a:p>
              <a:pPr>
                <a:spcBef>
                  <a:spcPct val="75000"/>
                </a:spcBef>
                <a:spcAft>
                  <a:spcPct val="25000"/>
                </a:spcAft>
                <a:buClr>
                  <a:srgbClr val="FFFBFD"/>
                </a:buClr>
                <a:buSzPct val="70000"/>
                <a:buFont typeface="Monotype Sorts" charset="2"/>
                <a:buNone/>
              </a:pPr>
              <a:endParaRPr lang="en-US" sz="2000" dirty="0">
                <a:solidFill>
                  <a:schemeClr val="tx2">
                    <a:lumMod val="75000"/>
                  </a:schemeClr>
                </a:solidFill>
                <a:latin typeface="+mn-lt"/>
                <a:cs typeface="Times New Roman" pitchFamily="18" charset="0"/>
              </a:endParaRPr>
            </a:p>
            <a:p>
              <a:pPr>
                <a:spcBef>
                  <a:spcPts val="0"/>
                </a:spcBef>
                <a:spcAft>
                  <a:spcPts val="0"/>
                </a:spcAft>
                <a:buClr>
                  <a:srgbClr val="FFFBFD"/>
                </a:buClr>
                <a:buSzPct val="70000"/>
                <a:buFont typeface="Monotype Sorts" charset="2"/>
                <a:buNone/>
              </a:pPr>
              <a:endParaRPr lang="en-US" sz="2000" dirty="0" smtClean="0">
                <a:solidFill>
                  <a:schemeClr val="tx2">
                    <a:lumMod val="75000"/>
                  </a:schemeClr>
                </a:solidFill>
                <a:latin typeface="+mn-lt"/>
                <a:cs typeface="Times New Roman" pitchFamily="18" charset="0"/>
              </a:endParaRPr>
            </a:p>
            <a:p>
              <a:pPr>
                <a:spcBef>
                  <a:spcPts val="1200"/>
                </a:spcBef>
                <a:spcAft>
                  <a:spcPct val="25000"/>
                </a:spcAft>
                <a:buClr>
                  <a:srgbClr val="FFFBFD"/>
                </a:buClr>
                <a:buSzPct val="70000"/>
                <a:buFont typeface="Monotype Sorts" charset="2"/>
                <a:buNone/>
              </a:pPr>
              <a:r>
                <a:rPr lang="en-US" sz="2000" dirty="0" smtClean="0">
                  <a:solidFill>
                    <a:schemeClr val="tx2">
                      <a:lumMod val="75000"/>
                    </a:schemeClr>
                  </a:solidFill>
                  <a:latin typeface="+mn-lt"/>
                  <a:cs typeface="Times New Roman" pitchFamily="18" charset="0"/>
                </a:rPr>
                <a:t>When </a:t>
              </a:r>
              <a:r>
                <a:rPr lang="en-US" sz="2000" dirty="0">
                  <a:solidFill>
                    <a:schemeClr val="tx2">
                      <a:lumMod val="75000"/>
                    </a:schemeClr>
                  </a:solidFill>
                  <a:latin typeface="+mn-lt"/>
                  <a:cs typeface="Times New Roman" pitchFamily="18" charset="0"/>
                </a:rPr>
                <a:t>taken to </a:t>
              </a:r>
              <a:br>
                <a:rPr lang="en-US" sz="2000" dirty="0">
                  <a:solidFill>
                    <a:schemeClr val="tx2">
                      <a:lumMod val="75000"/>
                    </a:schemeClr>
                  </a:solidFill>
                  <a:latin typeface="+mn-lt"/>
                  <a:cs typeface="Times New Roman" pitchFamily="18" charset="0"/>
                </a:rPr>
              </a:br>
              <a:r>
                <a:rPr lang="en-US" sz="2000" dirty="0">
                  <a:solidFill>
                    <a:schemeClr val="tx2">
                      <a:lumMod val="75000"/>
                    </a:schemeClr>
                  </a:solidFill>
                  <a:latin typeface="+mn-lt"/>
                  <a:cs typeface="Times New Roman" pitchFamily="18" charset="0"/>
                </a:rPr>
                <a:t>the extreme, this</a:t>
              </a:r>
              <a:br>
                <a:rPr lang="en-US" sz="2000" dirty="0">
                  <a:solidFill>
                    <a:schemeClr val="tx2">
                      <a:lumMod val="75000"/>
                    </a:schemeClr>
                  </a:solidFill>
                  <a:latin typeface="+mn-lt"/>
                  <a:cs typeface="Times New Roman" pitchFamily="18" charset="0"/>
                </a:rPr>
              </a:br>
              <a:r>
                <a:rPr lang="en-US" sz="2000" dirty="0">
                  <a:solidFill>
                    <a:schemeClr val="tx2">
                      <a:lumMod val="75000"/>
                    </a:schemeClr>
                  </a:solidFill>
                  <a:latin typeface="+mn-lt"/>
                  <a:cs typeface="Times New Roman" pitchFamily="18" charset="0"/>
                </a:rPr>
                <a:t>approach leads to </a:t>
              </a:r>
              <a:r>
                <a:rPr lang="en-US" sz="2000" dirty="0">
                  <a:solidFill>
                    <a:srgbClr val="57257D"/>
                  </a:solidFill>
                  <a:latin typeface="+mn-lt"/>
                  <a:cs typeface="Times New Roman" pitchFamily="18" charset="0"/>
                </a:rPr>
                <a:t/>
              </a:r>
              <a:br>
                <a:rPr lang="en-US" sz="2000" dirty="0">
                  <a:solidFill>
                    <a:srgbClr val="57257D"/>
                  </a:solidFill>
                  <a:latin typeface="+mn-lt"/>
                  <a:cs typeface="Times New Roman" pitchFamily="18" charset="0"/>
                </a:rPr>
              </a:br>
              <a:r>
                <a:rPr lang="en-US" sz="2000" b="1" dirty="0" smtClean="0">
                  <a:solidFill>
                    <a:srgbClr val="C00000"/>
                  </a:solidFill>
                  <a:latin typeface="+mn-lt"/>
                  <a:cs typeface="Times New Roman" pitchFamily="18" charset="0"/>
                </a:rPr>
                <a:t>analysis paralysis</a:t>
              </a:r>
              <a:r>
                <a:rPr lang="en-US" sz="2000" dirty="0">
                  <a:solidFill>
                    <a:srgbClr val="57257D"/>
                  </a:solidFill>
                  <a:latin typeface="+mn-lt"/>
                  <a:cs typeface="Times New Roman" pitchFamily="18" charset="0"/>
                </a:rPr>
                <a:t>!</a:t>
              </a:r>
            </a:p>
          </p:txBody>
        </p:sp>
        <p:pic>
          <p:nvPicPr>
            <p:cNvPr id="14" name="Picture 1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 y="2083"/>
              <a:ext cx="880" cy="576"/>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Vertical Text Placeholder 1"/>
          <p:cNvSpPr>
            <a:spLocks noGrp="1"/>
          </p:cNvSpPr>
          <p:nvPr>
            <p:ph type="body" orient="vert" idx="1"/>
          </p:nvPr>
        </p:nvSpPr>
        <p:spPr>
          <a:xfrm>
            <a:off x="611560" y="6093296"/>
            <a:ext cx="1512168" cy="216024"/>
          </a:xfrm>
        </p:spPr>
        <p:txBody>
          <a:bodyPr/>
          <a:lstStyle/>
          <a:p>
            <a:pPr marL="106363" indent="0">
              <a:buNone/>
            </a:pPr>
            <a:r>
              <a:rPr lang="en-US" sz="1600" dirty="0" smtClean="0"/>
              <a:t>© </a:t>
            </a:r>
            <a:r>
              <a:rPr lang="en-GB" sz="1600" dirty="0" err="1" smtClean="0"/>
              <a:t>NetDansk</a:t>
            </a:r>
            <a:endParaRPr lang="en-GB" sz="1600" dirty="0"/>
          </a:p>
        </p:txBody>
      </p:sp>
    </p:spTree>
    <p:extLst>
      <p:ext uri="{BB962C8B-B14F-4D97-AF65-F5344CB8AC3E}">
        <p14:creationId xmlns:p14="http://schemas.microsoft.com/office/powerpoint/2010/main" val="29014500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smtClean="0">
                <a:solidFill>
                  <a:srgbClr val="FFFFFF"/>
                </a:solidFill>
                <a:effectLst>
                  <a:outerShdw blurRad="38100" dist="38100" dir="2700000" algn="tl">
                    <a:srgbClr val="000000"/>
                  </a:outerShdw>
                </a:effectLst>
                <a:latin typeface="Arial" charset="0"/>
              </a:rPr>
              <a:t>b. Analytic </a:t>
            </a:r>
            <a:r>
              <a:rPr lang="en-US" dirty="0">
                <a:solidFill>
                  <a:srgbClr val="FFFFFF"/>
                </a:solidFill>
                <a:effectLst>
                  <a:outerShdw blurRad="38100" dist="38100" dir="2700000" algn="tl">
                    <a:srgbClr val="000000"/>
                  </a:outerShdw>
                </a:effectLst>
                <a:latin typeface="Arial" charset="0"/>
              </a:rPr>
              <a:t>/ </a:t>
            </a:r>
            <a:r>
              <a:rPr lang="en-US" dirty="0" smtClean="0">
                <a:solidFill>
                  <a:srgbClr val="FFFFFF"/>
                </a:solidFill>
                <a:effectLst>
                  <a:outerShdw blurRad="38100" dist="38100" dir="2700000" algn="tl">
                    <a:srgbClr val="000000"/>
                  </a:outerShdw>
                </a:effectLst>
                <a:latin typeface="Arial" charset="0"/>
              </a:rPr>
              <a:t>Global</a:t>
            </a:r>
            <a:endParaRPr lang="en-US" dirty="0">
              <a:solidFill>
                <a:srgbClr val="FFFBFD"/>
              </a:solidFill>
              <a:latin typeface="Comic Sans MS" pitchFamily="66" charset="0"/>
            </a:endParaRPr>
          </a:p>
        </p:txBody>
      </p:sp>
      <p:sp>
        <p:nvSpPr>
          <p:cNvPr id="4" name="Footer Placeholder 3"/>
          <p:cNvSpPr>
            <a:spLocks noGrp="1"/>
          </p:cNvSpPr>
          <p:nvPr>
            <p:ph type="ftr" idx="13"/>
          </p:nvPr>
        </p:nvSpPr>
        <p:spPr/>
        <p:txBody>
          <a:bodyPr/>
          <a:lstStyle/>
          <a:p>
            <a:pPr>
              <a:defRPr/>
            </a:pPr>
            <a:r>
              <a:rPr lang="en-GB" dirty="0" smtClean="0"/>
              <a:t>VT-MENA, Egypt. </a:t>
            </a:r>
            <a:endParaRPr lang="en-GB" dirty="0"/>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23</a:t>
            </a:fld>
            <a:endParaRPr lang="en-GB" dirty="0"/>
          </a:p>
        </p:txBody>
      </p:sp>
      <p:grpSp>
        <p:nvGrpSpPr>
          <p:cNvPr id="8" name="Group 1100"/>
          <p:cNvGrpSpPr>
            <a:grpSpLocks/>
          </p:cNvGrpSpPr>
          <p:nvPr/>
        </p:nvGrpSpPr>
        <p:grpSpPr bwMode="auto">
          <a:xfrm>
            <a:off x="755649" y="1634579"/>
            <a:ext cx="3729038" cy="4249738"/>
            <a:chOff x="476" y="922"/>
            <a:chExt cx="2349" cy="2677"/>
          </a:xfrm>
        </p:grpSpPr>
        <p:sp>
          <p:nvSpPr>
            <p:cNvPr id="9" name="Rectangle 1031"/>
            <p:cNvSpPr>
              <a:spLocks noChangeArrowheads="1"/>
            </p:cNvSpPr>
            <p:nvPr/>
          </p:nvSpPr>
          <p:spPr bwMode="auto">
            <a:xfrm>
              <a:off x="476" y="922"/>
              <a:ext cx="2349" cy="1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a:spcBef>
                  <a:spcPct val="75000"/>
                </a:spcBef>
                <a:spcAft>
                  <a:spcPct val="25000"/>
                </a:spcAft>
                <a:buClr>
                  <a:srgbClr val="FFFBFD"/>
                </a:buClr>
                <a:buSzPct val="70000"/>
                <a:buFont typeface="Monotype Sorts" charset="2"/>
                <a:buNone/>
              </a:pPr>
              <a:r>
                <a:rPr lang="en-US" sz="2400" b="1" dirty="0" smtClean="0">
                  <a:solidFill>
                    <a:srgbClr val="C00000"/>
                  </a:solidFill>
                  <a:effectLst>
                    <a:outerShdw blurRad="38100" dist="38100" dir="2700000" algn="tl">
                      <a:srgbClr val="000000">
                        <a:alpha val="43137"/>
                      </a:srgbClr>
                    </a:outerShdw>
                  </a:effectLst>
                  <a:latin typeface="+mn-lt"/>
                  <a:cs typeface="Times New Roman" pitchFamily="18" charset="0"/>
                </a:rPr>
                <a:t>Analytic</a:t>
              </a:r>
              <a:endParaRPr lang="en-US" sz="2000" b="1" dirty="0">
                <a:solidFill>
                  <a:srgbClr val="C00000"/>
                </a:solidFill>
                <a:effectLst>
                  <a:outerShdw blurRad="38100" dist="38100" dir="2700000" algn="tl">
                    <a:srgbClr val="000000"/>
                  </a:outerShdw>
                </a:effectLst>
                <a:latin typeface="Arial" charset="0"/>
              </a:endParaRPr>
            </a:p>
            <a:p>
              <a:pPr>
                <a:spcBef>
                  <a:spcPct val="75000"/>
                </a:spcBef>
                <a:spcAft>
                  <a:spcPct val="25000"/>
                </a:spcAft>
                <a:buClr>
                  <a:srgbClr val="FFFBFD"/>
                </a:buClr>
                <a:buSzPct val="70000"/>
                <a:buFont typeface="Monotype Sorts" charset="2"/>
                <a:buNone/>
              </a:pPr>
              <a:r>
                <a:rPr lang="en-US" sz="2000" dirty="0" smtClean="0">
                  <a:solidFill>
                    <a:schemeClr val="tx2">
                      <a:lumMod val="75000"/>
                    </a:schemeClr>
                  </a:solidFill>
                  <a:latin typeface="+mn-lt"/>
                  <a:cs typeface="Times New Roman" pitchFamily="18" charset="0"/>
                </a:rPr>
                <a:t>Process </a:t>
              </a:r>
              <a:r>
                <a:rPr lang="en-US" sz="2000" dirty="0">
                  <a:solidFill>
                    <a:schemeClr val="tx2">
                      <a:lumMod val="75000"/>
                    </a:schemeClr>
                  </a:solidFill>
                  <a:latin typeface="+mn-lt"/>
                  <a:cs typeface="Times New Roman" pitchFamily="18" charset="0"/>
                </a:rPr>
                <a:t>information best when it is presented sequentially and the </a:t>
              </a:r>
              <a:r>
                <a:rPr lang="en-US" sz="2000" dirty="0" smtClean="0">
                  <a:solidFill>
                    <a:schemeClr val="tx2">
                      <a:lumMod val="75000"/>
                    </a:schemeClr>
                  </a:solidFill>
                  <a:latin typeface="+mn-lt"/>
                  <a:cs typeface="Times New Roman" pitchFamily="18" charset="0"/>
                </a:rPr>
                <a:t>information </a:t>
              </a:r>
              <a:r>
                <a:rPr lang="en-US" sz="2000" dirty="0">
                  <a:solidFill>
                    <a:schemeClr val="tx2">
                      <a:lumMod val="75000"/>
                    </a:schemeClr>
                  </a:solidFill>
                  <a:latin typeface="+mn-lt"/>
                  <a:cs typeface="Times New Roman" pitchFamily="18" charset="0"/>
                </a:rPr>
                <a:t>builds toward a conceptual understanding</a:t>
              </a:r>
              <a:r>
                <a:rPr lang="en-US" dirty="0">
                  <a:solidFill>
                    <a:schemeClr val="tx2">
                      <a:lumMod val="75000"/>
                    </a:schemeClr>
                  </a:solidFill>
                  <a:latin typeface="+mn-lt"/>
                  <a:cs typeface="Times New Roman" pitchFamily="18" charset="0"/>
                </a:rPr>
                <a:t>.</a:t>
              </a:r>
            </a:p>
          </p:txBody>
        </p:sp>
        <p:pic>
          <p:nvPicPr>
            <p:cNvPr id="10" name="Picture 109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 y="2415"/>
              <a:ext cx="913" cy="118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101"/>
          <p:cNvGrpSpPr>
            <a:grpSpLocks/>
          </p:cNvGrpSpPr>
          <p:nvPr/>
        </p:nvGrpSpPr>
        <p:grpSpPr bwMode="auto">
          <a:xfrm>
            <a:off x="5147968" y="948779"/>
            <a:ext cx="3455741" cy="5287963"/>
            <a:chOff x="3350" y="554"/>
            <a:chExt cx="2065" cy="3331"/>
          </a:xfrm>
        </p:grpSpPr>
        <p:pic>
          <p:nvPicPr>
            <p:cNvPr id="13" name="Picture 109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2" y="554"/>
              <a:ext cx="1760" cy="160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063"/>
            <p:cNvSpPr>
              <a:spLocks noChangeArrowheads="1"/>
            </p:cNvSpPr>
            <p:nvPr/>
          </p:nvSpPr>
          <p:spPr bwMode="auto">
            <a:xfrm>
              <a:off x="3350" y="2013"/>
              <a:ext cx="2065" cy="1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a:spcBef>
                  <a:spcPct val="75000"/>
                </a:spcBef>
                <a:spcAft>
                  <a:spcPct val="25000"/>
                </a:spcAft>
                <a:buClr>
                  <a:srgbClr val="FFFBFD"/>
                </a:buClr>
                <a:buSzPct val="70000"/>
                <a:buFont typeface="Monotype Sorts" charset="2"/>
                <a:buNone/>
              </a:pPr>
              <a:r>
                <a:rPr lang="en-US" sz="2400" b="1" dirty="0" smtClean="0">
                  <a:solidFill>
                    <a:srgbClr val="C00000"/>
                  </a:solidFill>
                  <a:effectLst>
                    <a:outerShdw blurRad="38100" dist="38100" dir="2700000" algn="tl">
                      <a:srgbClr val="000000">
                        <a:alpha val="43137"/>
                      </a:srgbClr>
                    </a:outerShdw>
                  </a:effectLst>
                  <a:latin typeface="+mn-lt"/>
                  <a:cs typeface="Times New Roman" pitchFamily="18" charset="0"/>
                </a:rPr>
                <a:t>Global</a:t>
              </a:r>
              <a:endParaRPr lang="en-US" sz="2000" b="1" dirty="0">
                <a:solidFill>
                  <a:srgbClr val="C00000"/>
                </a:solidFill>
                <a:effectLst>
                  <a:outerShdw blurRad="38100" dist="38100" dir="2700000" algn="tl">
                    <a:srgbClr val="000000"/>
                  </a:outerShdw>
                </a:effectLst>
                <a:latin typeface="Arial" charset="0"/>
              </a:endParaRPr>
            </a:p>
            <a:p>
              <a:pPr>
                <a:spcBef>
                  <a:spcPct val="75000"/>
                </a:spcBef>
                <a:spcAft>
                  <a:spcPct val="25000"/>
                </a:spcAft>
                <a:buClr>
                  <a:srgbClr val="FFFBFD"/>
                </a:buClr>
                <a:buSzPct val="70000"/>
              </a:pPr>
              <a:r>
                <a:rPr lang="en-US" sz="2000" dirty="0">
                  <a:solidFill>
                    <a:schemeClr val="tx2">
                      <a:lumMod val="75000"/>
                    </a:schemeClr>
                  </a:solidFill>
                  <a:latin typeface="+mn-lt"/>
                  <a:cs typeface="Times New Roman" pitchFamily="18" charset="0"/>
                </a:rPr>
                <a:t>P</a:t>
              </a:r>
              <a:r>
                <a:rPr lang="en-US" sz="2000" dirty="0" smtClean="0">
                  <a:solidFill>
                    <a:schemeClr val="tx2">
                      <a:lumMod val="75000"/>
                    </a:schemeClr>
                  </a:solidFill>
                  <a:latin typeface="+mn-lt"/>
                  <a:cs typeface="Times New Roman" pitchFamily="18" charset="0"/>
                </a:rPr>
                <a:t>rocess </a:t>
              </a:r>
              <a:r>
                <a:rPr lang="en-US" sz="2000" dirty="0">
                  <a:solidFill>
                    <a:schemeClr val="tx2">
                      <a:lumMod val="75000"/>
                    </a:schemeClr>
                  </a:solidFill>
                  <a:latin typeface="+mn-lt"/>
                  <a:cs typeface="Times New Roman" pitchFamily="18" charset="0"/>
                </a:rPr>
                <a:t>information best when humor and </a:t>
              </a:r>
              <a:r>
                <a:rPr lang="en-US" sz="2000" dirty="0" smtClean="0">
                  <a:solidFill>
                    <a:schemeClr val="tx2">
                      <a:lumMod val="75000"/>
                    </a:schemeClr>
                  </a:solidFill>
                  <a:latin typeface="+mn-lt"/>
                  <a:cs typeface="Times New Roman" pitchFamily="18" charset="0"/>
                </a:rPr>
                <a:t>metaphors </a:t>
              </a:r>
              <a:r>
                <a:rPr lang="en-US" sz="2000" dirty="0">
                  <a:solidFill>
                    <a:schemeClr val="tx2">
                      <a:lumMod val="75000"/>
                    </a:schemeClr>
                  </a:solidFill>
                  <a:latin typeface="+mn-lt"/>
                  <a:cs typeface="Times New Roman" pitchFamily="18" charset="0"/>
                </a:rPr>
                <a:t>are </a:t>
              </a:r>
              <a:r>
                <a:rPr lang="en-US" sz="2000" dirty="0" smtClean="0">
                  <a:solidFill>
                    <a:schemeClr val="tx2">
                      <a:lumMod val="75000"/>
                    </a:schemeClr>
                  </a:solidFill>
                  <a:latin typeface="+mn-lt"/>
                  <a:cs typeface="Times New Roman" pitchFamily="18" charset="0"/>
                </a:rPr>
                <a:t>used </a:t>
              </a:r>
              <a:r>
                <a:rPr lang="en-US" sz="2000" dirty="0">
                  <a:solidFill>
                    <a:schemeClr val="tx2">
                      <a:lumMod val="75000"/>
                    </a:schemeClr>
                  </a:solidFill>
                  <a:latin typeface="+mn-lt"/>
                  <a:cs typeface="Times New Roman" pitchFamily="18" charset="0"/>
                </a:rPr>
                <a:t>and they need to understand </a:t>
              </a:r>
              <a:r>
                <a:rPr lang="en-US" sz="2000" dirty="0" smtClean="0">
                  <a:solidFill>
                    <a:schemeClr val="tx2">
                      <a:lumMod val="75000"/>
                    </a:schemeClr>
                  </a:solidFill>
                  <a:latin typeface="+mn-lt"/>
                  <a:cs typeface="Times New Roman" pitchFamily="18" charset="0"/>
                </a:rPr>
                <a:t>the </a:t>
              </a:r>
              <a:r>
                <a:rPr lang="en-US" sz="2000" dirty="0">
                  <a:solidFill>
                    <a:schemeClr val="tx2">
                      <a:lumMod val="75000"/>
                    </a:schemeClr>
                  </a:solidFill>
                  <a:latin typeface="+mn-lt"/>
                  <a:cs typeface="Times New Roman" pitchFamily="18" charset="0"/>
                </a:rPr>
                <a:t>concept before the </a:t>
              </a:r>
              <a:r>
                <a:rPr lang="en-US" sz="2000" dirty="0" smtClean="0">
                  <a:solidFill>
                    <a:schemeClr val="tx2">
                      <a:lumMod val="75000"/>
                    </a:schemeClr>
                  </a:solidFill>
                  <a:latin typeface="+mn-lt"/>
                  <a:cs typeface="Times New Roman" pitchFamily="18" charset="0"/>
                </a:rPr>
                <a:t>details </a:t>
              </a:r>
              <a:r>
                <a:rPr lang="en-US" sz="2000" dirty="0">
                  <a:solidFill>
                    <a:schemeClr val="tx2">
                      <a:lumMod val="75000"/>
                    </a:schemeClr>
                  </a:solidFill>
                  <a:latin typeface="+mn-lt"/>
                  <a:cs typeface="Times New Roman" pitchFamily="18" charset="0"/>
                </a:rPr>
                <a:t>make sense.</a:t>
              </a:r>
            </a:p>
          </p:txBody>
        </p:sp>
      </p:grpSp>
      <p:sp>
        <p:nvSpPr>
          <p:cNvPr id="14" name="Vertical Text Placeholder 1"/>
          <p:cNvSpPr>
            <a:spLocks noGrp="1"/>
          </p:cNvSpPr>
          <p:nvPr>
            <p:ph type="body" orient="vert" idx="1"/>
          </p:nvPr>
        </p:nvSpPr>
        <p:spPr>
          <a:xfrm>
            <a:off x="611560" y="6093296"/>
            <a:ext cx="1512168" cy="216024"/>
          </a:xfrm>
        </p:spPr>
        <p:txBody>
          <a:bodyPr/>
          <a:lstStyle/>
          <a:p>
            <a:pPr marL="106363" indent="0">
              <a:buNone/>
            </a:pPr>
            <a:r>
              <a:rPr lang="en-US" sz="1600" dirty="0" smtClean="0"/>
              <a:t>© </a:t>
            </a:r>
            <a:r>
              <a:rPr lang="en-GB" sz="1600" dirty="0" err="1" smtClean="0"/>
              <a:t>NetDansk</a:t>
            </a:r>
            <a:endParaRPr lang="en-GB" sz="1600" dirty="0"/>
          </a:p>
        </p:txBody>
      </p:sp>
    </p:spTree>
    <p:extLst>
      <p:ext uri="{BB962C8B-B14F-4D97-AF65-F5344CB8AC3E}">
        <p14:creationId xmlns:p14="http://schemas.microsoft.com/office/powerpoint/2010/main" val="25260742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539552" y="1700808"/>
            <a:ext cx="8208912" cy="4536504"/>
          </a:xfrm>
        </p:spPr>
        <p:txBody>
          <a:bodyPr/>
          <a:lstStyle/>
          <a:p>
            <a:pPr>
              <a:spcAft>
                <a:spcPts val="1200"/>
              </a:spcAft>
            </a:pPr>
            <a:r>
              <a:rPr lang="en-US" b="1" dirty="0" smtClean="0">
                <a:solidFill>
                  <a:srgbClr val="920000"/>
                </a:solidFill>
                <a:effectLst>
                  <a:outerShdw blurRad="38100" dist="38100" dir="2700000" algn="tl">
                    <a:srgbClr val="000000">
                      <a:alpha val="43137"/>
                    </a:srgbClr>
                  </a:outerShdw>
                </a:effectLst>
              </a:rPr>
              <a:t>Study (</a:t>
            </a:r>
            <a:r>
              <a:rPr lang="en-US" b="1" dirty="0">
                <a:solidFill>
                  <a:srgbClr val="920000"/>
                </a:solidFill>
                <a:effectLst>
                  <a:outerShdw blurRad="38100" dist="38100" dir="2700000" algn="tl">
                    <a:srgbClr val="000000">
                      <a:alpha val="43137"/>
                    </a:srgbClr>
                  </a:outerShdw>
                </a:effectLst>
              </a:rPr>
              <a:t>1): </a:t>
            </a:r>
            <a:r>
              <a:rPr lang="en-US" dirty="0"/>
              <a:t>Validity of Index of Learning </a:t>
            </a:r>
            <a:r>
              <a:rPr lang="en-US" dirty="0" smtClean="0"/>
              <a:t>Styles.</a:t>
            </a:r>
          </a:p>
          <a:p>
            <a:pPr>
              <a:spcAft>
                <a:spcPts val="1200"/>
              </a:spcAft>
            </a:pPr>
            <a:endParaRPr lang="en-GB" dirty="0" smtClean="0"/>
          </a:p>
          <a:p>
            <a:pPr>
              <a:spcAft>
                <a:spcPts val="1200"/>
              </a:spcAft>
            </a:pPr>
            <a:r>
              <a:rPr lang="en-GB" b="1" dirty="0">
                <a:solidFill>
                  <a:srgbClr val="920000"/>
                </a:solidFill>
                <a:effectLst>
                  <a:outerShdw blurRad="38100" dist="38100" dir="2700000" algn="tl">
                    <a:srgbClr val="000000">
                      <a:alpha val="43137"/>
                    </a:srgbClr>
                  </a:outerShdw>
                </a:effectLst>
              </a:rPr>
              <a:t>Study </a:t>
            </a:r>
            <a:r>
              <a:rPr lang="en-GB" b="1" dirty="0" smtClean="0">
                <a:solidFill>
                  <a:srgbClr val="920000"/>
                </a:solidFill>
                <a:effectLst>
                  <a:outerShdw blurRad="38100" dist="38100" dir="2700000" algn="tl">
                    <a:srgbClr val="000000">
                      <a:alpha val="43137"/>
                    </a:srgbClr>
                  </a:outerShdw>
                </a:effectLst>
              </a:rPr>
              <a:t>(2): </a:t>
            </a:r>
            <a:r>
              <a:rPr lang="en-GB" dirty="0"/>
              <a:t>Criticism: Pashler et al. (2008</a:t>
            </a:r>
            <a:r>
              <a:rPr lang="en-GB" dirty="0" smtClean="0"/>
              <a:t>).</a:t>
            </a:r>
          </a:p>
          <a:p>
            <a:pPr>
              <a:spcAft>
                <a:spcPts val="1200"/>
              </a:spcAft>
            </a:pPr>
            <a:endParaRPr lang="en-US" dirty="0"/>
          </a:p>
          <a:p>
            <a:pPr>
              <a:spcAft>
                <a:spcPts val="1200"/>
              </a:spcAft>
            </a:pPr>
            <a:r>
              <a:rPr lang="en-GB" b="1" dirty="0">
                <a:solidFill>
                  <a:srgbClr val="920000"/>
                </a:solidFill>
                <a:effectLst>
                  <a:outerShdw blurRad="38100" dist="38100" dir="2700000" algn="tl">
                    <a:srgbClr val="000000">
                      <a:alpha val="43137"/>
                    </a:srgbClr>
                  </a:outerShdw>
                </a:effectLst>
              </a:rPr>
              <a:t>Study </a:t>
            </a:r>
            <a:r>
              <a:rPr lang="en-GB" b="1" dirty="0" smtClean="0">
                <a:solidFill>
                  <a:srgbClr val="920000"/>
                </a:solidFill>
                <a:effectLst>
                  <a:outerShdw blurRad="38100" dist="38100" dir="2700000" algn="tl">
                    <a:srgbClr val="000000">
                      <a:alpha val="43137"/>
                    </a:srgbClr>
                  </a:outerShdw>
                </a:effectLst>
              </a:rPr>
              <a:t>(3): </a:t>
            </a:r>
            <a:r>
              <a:rPr lang="en-GB" dirty="0" smtClean="0"/>
              <a:t>Criticism</a:t>
            </a:r>
            <a:r>
              <a:rPr lang="en-GB" dirty="0"/>
              <a:t>: Massa &amp; Mayer, (2006</a:t>
            </a:r>
            <a:r>
              <a:rPr lang="en-GB" dirty="0" smtClean="0"/>
              <a:t>).</a:t>
            </a:r>
            <a:endParaRPr lang="en-GB" dirty="0"/>
          </a:p>
          <a:p>
            <a:pPr>
              <a:spcAft>
                <a:spcPts val="1200"/>
              </a:spcAft>
            </a:pPr>
            <a:endParaRPr lang="en-US" dirty="0"/>
          </a:p>
          <a:p>
            <a:pPr>
              <a:spcAft>
                <a:spcPts val="1200"/>
              </a:spcAft>
            </a:pPr>
            <a:r>
              <a:rPr lang="en-US" b="1" dirty="0">
                <a:solidFill>
                  <a:srgbClr val="920000"/>
                </a:solidFill>
                <a:effectLst>
                  <a:outerShdw blurRad="38100" dist="38100" dir="2700000" algn="tl">
                    <a:srgbClr val="000000">
                      <a:alpha val="43137"/>
                    </a:srgbClr>
                  </a:outerShdw>
                </a:effectLst>
              </a:rPr>
              <a:t>Study </a:t>
            </a:r>
            <a:r>
              <a:rPr lang="en-US" b="1" dirty="0" smtClean="0">
                <a:solidFill>
                  <a:srgbClr val="920000"/>
                </a:solidFill>
                <a:effectLst>
                  <a:outerShdw blurRad="38100" dist="38100" dir="2700000" algn="tl">
                    <a:srgbClr val="000000">
                      <a:alpha val="43137"/>
                    </a:srgbClr>
                  </a:outerShdw>
                </a:effectLst>
              </a:rPr>
              <a:t>(4): </a:t>
            </a:r>
            <a:r>
              <a:rPr lang="en-US" dirty="0"/>
              <a:t>Testing the </a:t>
            </a:r>
            <a:r>
              <a:rPr lang="en-GB" dirty="0"/>
              <a:t>Cognitive Theory of </a:t>
            </a:r>
            <a:r>
              <a:rPr lang="en-GB" dirty="0" smtClean="0"/>
              <a:t>Multimedia</a:t>
            </a:r>
          </a:p>
          <a:p>
            <a:pPr marL="1833563" lvl="4" indent="0">
              <a:spcAft>
                <a:spcPts val="1200"/>
              </a:spcAft>
              <a:buNone/>
            </a:pPr>
            <a:r>
              <a:rPr lang="en-GB" dirty="0"/>
              <a:t> </a:t>
            </a:r>
            <a:r>
              <a:rPr lang="en-GB" dirty="0" smtClean="0"/>
              <a:t>  </a:t>
            </a:r>
            <a:r>
              <a:rPr lang="en-GB" sz="2400" dirty="0" smtClean="0"/>
              <a:t>Learning.</a:t>
            </a:r>
            <a:endParaRPr lang="en-GB" dirty="0"/>
          </a:p>
          <a:p>
            <a:endParaRPr lang="en-GB" dirty="0"/>
          </a:p>
          <a:p>
            <a:endParaRPr lang="en-GB" dirty="0"/>
          </a:p>
        </p:txBody>
      </p:sp>
      <p:sp>
        <p:nvSpPr>
          <p:cNvPr id="3" name="Text Placeholder 2"/>
          <p:cNvSpPr>
            <a:spLocks noGrp="1"/>
          </p:cNvSpPr>
          <p:nvPr>
            <p:ph type="body" sz="quarter" idx="12"/>
          </p:nvPr>
        </p:nvSpPr>
        <p:spPr/>
        <p:txBody>
          <a:bodyPr/>
          <a:lstStyle/>
          <a:p>
            <a:r>
              <a:rPr lang="en-US" dirty="0" smtClean="0"/>
              <a:t>Some Validity Studies</a:t>
            </a:r>
            <a:endParaRPr lang="en-GB"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24</a:t>
            </a:fld>
            <a:endParaRPr lang="en-GB" dirty="0"/>
          </a:p>
        </p:txBody>
      </p:sp>
    </p:spTree>
    <p:extLst>
      <p:ext uri="{BB962C8B-B14F-4D97-AF65-F5344CB8AC3E}">
        <p14:creationId xmlns:p14="http://schemas.microsoft.com/office/powerpoint/2010/main" val="4103705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p:txBody>
          <a:bodyPr/>
          <a:lstStyle/>
          <a:p>
            <a:r>
              <a:rPr lang="en-GB" dirty="0" smtClean="0">
                <a:solidFill>
                  <a:srgbClr val="920000"/>
                </a:solidFill>
              </a:rPr>
              <a:t>“A </a:t>
            </a:r>
            <a:r>
              <a:rPr lang="en-GB" dirty="0">
                <a:solidFill>
                  <a:srgbClr val="920000"/>
                </a:solidFill>
              </a:rPr>
              <a:t>Study of the Reliability and Validity </a:t>
            </a:r>
            <a:r>
              <a:rPr lang="en-GB" dirty="0" smtClean="0">
                <a:solidFill>
                  <a:srgbClr val="920000"/>
                </a:solidFill>
              </a:rPr>
              <a:t>of </a:t>
            </a:r>
            <a:r>
              <a:rPr lang="en-GB" dirty="0">
                <a:solidFill>
                  <a:srgbClr val="920000"/>
                </a:solidFill>
              </a:rPr>
              <a:t>the </a:t>
            </a:r>
            <a:r>
              <a:rPr lang="en-GB" dirty="0" smtClean="0">
                <a:solidFill>
                  <a:srgbClr val="920000"/>
                </a:solidFill>
              </a:rPr>
              <a:t>Felder-</a:t>
            </a:r>
            <a:r>
              <a:rPr lang="en-GB" dirty="0" err="1" smtClean="0">
                <a:solidFill>
                  <a:srgbClr val="920000"/>
                </a:solidFill>
              </a:rPr>
              <a:t>Soloman</a:t>
            </a:r>
            <a:r>
              <a:rPr lang="en-GB" dirty="0" smtClean="0">
                <a:solidFill>
                  <a:srgbClr val="920000"/>
                </a:solidFill>
              </a:rPr>
              <a:t> </a:t>
            </a:r>
            <a:r>
              <a:rPr lang="en-GB" dirty="0">
                <a:solidFill>
                  <a:srgbClr val="920000"/>
                </a:solidFill>
              </a:rPr>
              <a:t>Index of Learning Styles” </a:t>
            </a:r>
            <a:r>
              <a:rPr lang="en-GB" dirty="0" smtClean="0">
                <a:solidFill>
                  <a:srgbClr val="920000"/>
                </a:solidFill>
              </a:rPr>
              <a:t> by T. </a:t>
            </a:r>
            <a:r>
              <a:rPr lang="en-GB" dirty="0" err="1" smtClean="0">
                <a:solidFill>
                  <a:srgbClr val="920000"/>
                </a:solidFill>
              </a:rPr>
              <a:t>Litzinger</a:t>
            </a:r>
            <a:r>
              <a:rPr lang="en-GB" dirty="0" smtClean="0">
                <a:solidFill>
                  <a:srgbClr val="920000"/>
                </a:solidFill>
              </a:rPr>
              <a:t> et al.</a:t>
            </a:r>
          </a:p>
          <a:p>
            <a:pPr lvl="1"/>
            <a:r>
              <a:rPr lang="en-US" dirty="0"/>
              <a:t>Students from </a:t>
            </a:r>
            <a:r>
              <a:rPr lang="en-US" dirty="0" smtClean="0"/>
              <a:t>3 colleges: engineering</a:t>
            </a:r>
            <a:r>
              <a:rPr lang="en-US" dirty="0"/>
              <a:t>, liberal </a:t>
            </a:r>
            <a:r>
              <a:rPr lang="en-US" dirty="0" smtClean="0"/>
              <a:t>arts </a:t>
            </a:r>
            <a:r>
              <a:rPr lang="en-US" dirty="0"/>
              <a:t>and </a:t>
            </a:r>
            <a:r>
              <a:rPr lang="en-US" dirty="0" smtClean="0"/>
              <a:t>education.</a:t>
            </a:r>
            <a:endParaRPr lang="en-GB" dirty="0" smtClean="0"/>
          </a:p>
          <a:p>
            <a:pPr lvl="1"/>
            <a:r>
              <a:rPr lang="en-GB" dirty="0" smtClean="0"/>
              <a:t>ILS </a:t>
            </a:r>
            <a:r>
              <a:rPr lang="en-GB" dirty="0" smtClean="0"/>
              <a:t>is appropriately </a:t>
            </a:r>
            <a:r>
              <a:rPr lang="en-GB" dirty="0"/>
              <a:t>matched to the intent of the scales, </a:t>
            </a:r>
            <a:r>
              <a:rPr lang="en-GB" dirty="0" smtClean="0"/>
              <a:t>providing </a:t>
            </a:r>
            <a:r>
              <a:rPr lang="en-GB" dirty="0"/>
              <a:t>evidence of </a:t>
            </a:r>
            <a:r>
              <a:rPr lang="en-GB" dirty="0" smtClean="0"/>
              <a:t>validity </a:t>
            </a:r>
            <a:r>
              <a:rPr lang="en-GB" dirty="0"/>
              <a:t>for the instrument</a:t>
            </a:r>
            <a:r>
              <a:rPr lang="en-GB" dirty="0" smtClean="0"/>
              <a:t>.</a:t>
            </a:r>
          </a:p>
          <a:p>
            <a:pPr lvl="1"/>
            <a:r>
              <a:rPr lang="en-GB" dirty="0"/>
              <a:t>The reliability estimate </a:t>
            </a:r>
            <a:r>
              <a:rPr lang="en-GB" dirty="0" smtClean="0"/>
              <a:t>based </a:t>
            </a:r>
            <a:r>
              <a:rPr lang="en-GB" dirty="0"/>
              <a:t>on </a:t>
            </a:r>
            <a:r>
              <a:rPr lang="en-GB" dirty="0" err="1"/>
              <a:t>Cronbach</a:t>
            </a:r>
            <a:r>
              <a:rPr lang="en-GB" dirty="0"/>
              <a:t> alphas </a:t>
            </a:r>
            <a:r>
              <a:rPr lang="en-GB" dirty="0" smtClean="0"/>
              <a:t>ranged </a:t>
            </a:r>
            <a:r>
              <a:rPr lang="en-GB" dirty="0"/>
              <a:t>from 0.56 to 0.77. </a:t>
            </a:r>
            <a:endParaRPr lang="en-GB" dirty="0" smtClean="0"/>
          </a:p>
          <a:p>
            <a:r>
              <a:rPr lang="en-GB" dirty="0">
                <a:solidFill>
                  <a:srgbClr val="920000"/>
                </a:solidFill>
              </a:rPr>
              <a:t>"Applications, Reliability, and Validity of the Index of Learning </a:t>
            </a:r>
            <a:r>
              <a:rPr lang="en-GB" dirty="0" smtClean="0">
                <a:solidFill>
                  <a:srgbClr val="920000"/>
                </a:solidFill>
              </a:rPr>
              <a:t>Styles" </a:t>
            </a:r>
            <a:r>
              <a:rPr lang="en-GB" dirty="0">
                <a:solidFill>
                  <a:srgbClr val="920000"/>
                </a:solidFill>
              </a:rPr>
              <a:t>by R. Felder </a:t>
            </a:r>
            <a:r>
              <a:rPr lang="en-GB" dirty="0" smtClean="0">
                <a:solidFill>
                  <a:srgbClr val="920000"/>
                </a:solidFill>
              </a:rPr>
              <a:t>et al</a:t>
            </a:r>
            <a:r>
              <a:rPr lang="en-GB" dirty="0" smtClean="0"/>
              <a:t>.</a:t>
            </a:r>
          </a:p>
          <a:p>
            <a:pPr lvl="1"/>
            <a:r>
              <a:rPr lang="en-US" dirty="0" smtClean="0"/>
              <a:t>Presented several studies on the validity of ILS.</a:t>
            </a:r>
          </a:p>
          <a:p>
            <a:pPr lvl="1"/>
            <a:r>
              <a:rPr lang="en-GB" dirty="0" smtClean="0"/>
              <a:t>Alphas coefficient greater than 0.5 for most studies</a:t>
            </a:r>
            <a:endParaRPr lang="en-GB" dirty="0"/>
          </a:p>
        </p:txBody>
      </p:sp>
      <p:sp>
        <p:nvSpPr>
          <p:cNvPr id="3" name="Text Placeholder 2"/>
          <p:cNvSpPr>
            <a:spLocks noGrp="1"/>
          </p:cNvSpPr>
          <p:nvPr>
            <p:ph type="body" sz="quarter" idx="12"/>
          </p:nvPr>
        </p:nvSpPr>
        <p:spPr/>
        <p:txBody>
          <a:bodyPr/>
          <a:lstStyle/>
          <a:p>
            <a:r>
              <a:rPr lang="en-US" sz="3000" dirty="0" smtClean="0"/>
              <a:t>1- Validity of Index of Learning Styles</a:t>
            </a:r>
            <a:endParaRPr lang="en-GB" sz="3000"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25</a:t>
            </a:fld>
            <a:endParaRPr lang="en-GB" dirty="0"/>
          </a:p>
        </p:txBody>
      </p:sp>
    </p:spTree>
    <p:extLst>
      <p:ext uri="{BB962C8B-B14F-4D97-AF65-F5344CB8AC3E}">
        <p14:creationId xmlns:p14="http://schemas.microsoft.com/office/powerpoint/2010/main" val="1661400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p:txBody>
          <a:bodyPr/>
          <a:lstStyle/>
          <a:p>
            <a:pPr>
              <a:buSzPct val="67000"/>
            </a:pPr>
            <a:r>
              <a:rPr lang="en-US" b="1" dirty="0" smtClean="0">
                <a:solidFill>
                  <a:srgbClr val="920000"/>
                </a:solidFill>
              </a:rPr>
              <a:t>Learning Styles Hypothesis </a:t>
            </a:r>
            <a:r>
              <a:rPr lang="en-US" dirty="0" smtClean="0">
                <a:sym typeface="Wingdings" pitchFamily="2" charset="2"/>
              </a:rPr>
              <a:t> p</a:t>
            </a:r>
            <a:r>
              <a:rPr lang="en-US" dirty="0" smtClean="0"/>
              <a:t>references </a:t>
            </a:r>
          </a:p>
          <a:p>
            <a:pPr>
              <a:buSzPct val="67000"/>
            </a:pPr>
            <a:r>
              <a:rPr lang="en-US" b="1" dirty="0" smtClean="0">
                <a:solidFill>
                  <a:srgbClr val="920000"/>
                </a:solidFill>
              </a:rPr>
              <a:t>Meshing </a:t>
            </a:r>
            <a:r>
              <a:rPr lang="en-US" b="1" dirty="0">
                <a:solidFill>
                  <a:srgbClr val="920000"/>
                </a:solidFill>
              </a:rPr>
              <a:t>Hypothesis </a:t>
            </a:r>
            <a:r>
              <a:rPr lang="en-US" dirty="0" smtClean="0">
                <a:sym typeface="Wingdings" pitchFamily="2" charset="2"/>
              </a:rPr>
              <a:t> </a:t>
            </a:r>
            <a:r>
              <a:rPr lang="en-GB" dirty="0" smtClean="0"/>
              <a:t>presentation </a:t>
            </a:r>
            <a:r>
              <a:rPr lang="en-GB" dirty="0"/>
              <a:t>should mesh with the </a:t>
            </a:r>
            <a:r>
              <a:rPr lang="en-GB" dirty="0" smtClean="0"/>
              <a:t>learner’s preference</a:t>
            </a:r>
            <a:endParaRPr lang="en-US" dirty="0" smtClean="0"/>
          </a:p>
          <a:p>
            <a:pPr>
              <a:buSzPct val="67000"/>
            </a:pPr>
            <a:endParaRPr lang="en-US" dirty="0" smtClean="0"/>
          </a:p>
          <a:p>
            <a:pPr>
              <a:buSzPct val="67000"/>
            </a:pPr>
            <a:r>
              <a:rPr lang="en-US" dirty="0" smtClean="0"/>
              <a:t>Provides criteria to design studies that provide evidence for Learning Styles.</a:t>
            </a:r>
          </a:p>
          <a:p>
            <a:pPr>
              <a:buSzPct val="67000"/>
            </a:pPr>
            <a:r>
              <a:rPr lang="en-GB" dirty="0" smtClean="0"/>
              <a:t>Results:</a:t>
            </a:r>
            <a:r>
              <a:rPr lang="en-GB" dirty="0" smtClean="0">
                <a:sym typeface="Wingdings" pitchFamily="2" charset="2"/>
              </a:rPr>
              <a:t> </a:t>
            </a:r>
          </a:p>
          <a:p>
            <a:pPr lvl="1"/>
            <a:r>
              <a:rPr lang="en-GB" dirty="0" smtClean="0"/>
              <a:t>Learning </a:t>
            </a:r>
            <a:r>
              <a:rPr lang="en-GB" dirty="0"/>
              <a:t>Styles </a:t>
            </a:r>
            <a:r>
              <a:rPr lang="en-GB" dirty="0" smtClean="0"/>
              <a:t>preferences exist with no dispute</a:t>
            </a:r>
            <a:endParaRPr lang="en-GB" dirty="0" smtClean="0">
              <a:sym typeface="Wingdings" pitchFamily="2" charset="2"/>
            </a:endParaRPr>
          </a:p>
          <a:p>
            <a:pPr lvl="1"/>
            <a:r>
              <a:rPr lang="en-GB" dirty="0" smtClean="0"/>
              <a:t>BUT no evidence (according to their criteria) for the Meshing Hypothesis</a:t>
            </a:r>
            <a:endParaRPr lang="en-GB" i="1" dirty="0" smtClean="0"/>
          </a:p>
        </p:txBody>
      </p:sp>
      <p:sp>
        <p:nvSpPr>
          <p:cNvPr id="3" name="Text Placeholder 2"/>
          <p:cNvSpPr>
            <a:spLocks noGrp="1"/>
          </p:cNvSpPr>
          <p:nvPr>
            <p:ph type="body" sz="quarter" idx="12"/>
          </p:nvPr>
        </p:nvSpPr>
        <p:spPr/>
        <p:txBody>
          <a:bodyPr/>
          <a:lstStyle/>
          <a:p>
            <a:r>
              <a:rPr lang="en-GB" sz="3600" smtClean="0"/>
              <a:t>2- </a:t>
            </a:r>
            <a:r>
              <a:rPr lang="en-GB" sz="3600" dirty="0" smtClean="0"/>
              <a:t>Criticism: Pashler et al. (</a:t>
            </a:r>
            <a:r>
              <a:rPr lang="en-GB" sz="3600" dirty="0"/>
              <a:t>2008)</a:t>
            </a:r>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26</a:t>
            </a:fld>
            <a:endParaRPr lang="en-GB" dirty="0"/>
          </a:p>
        </p:txBody>
      </p:sp>
    </p:spTree>
    <p:extLst>
      <p:ext uri="{BB962C8B-B14F-4D97-AF65-F5344CB8AC3E}">
        <p14:creationId xmlns:p14="http://schemas.microsoft.com/office/powerpoint/2010/main" val="14209190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p:txBody>
          <a:bodyPr/>
          <a:lstStyle/>
          <a:p>
            <a:pPr marL="563563" indent="-457200">
              <a:buSzPct val="77000"/>
            </a:pPr>
            <a:r>
              <a:rPr lang="en-GB" dirty="0"/>
              <a:t>“Testing </a:t>
            </a:r>
            <a:r>
              <a:rPr lang="en-GB" dirty="0"/>
              <a:t>the ATI hypothesis: Should multimedia </a:t>
            </a:r>
            <a:r>
              <a:rPr lang="en-GB" dirty="0"/>
              <a:t>instruction accommodate </a:t>
            </a:r>
            <a:r>
              <a:rPr lang="en-GB" dirty="0"/>
              <a:t>verbalizer-visualizer cognitive style?” </a:t>
            </a:r>
            <a:r>
              <a:rPr lang="en-GB" dirty="0"/>
              <a:t> by L. </a:t>
            </a:r>
            <a:r>
              <a:rPr lang="en-GB" dirty="0"/>
              <a:t>Massa, </a:t>
            </a:r>
            <a:r>
              <a:rPr lang="en-GB" dirty="0"/>
              <a:t>R. Mayer, 2006</a:t>
            </a:r>
          </a:p>
          <a:p>
            <a:pPr lvl="1"/>
            <a:r>
              <a:rPr lang="en-US" sz="2400" b="1" dirty="0" smtClean="0">
                <a:solidFill>
                  <a:srgbClr val="920000"/>
                </a:solidFill>
              </a:rPr>
              <a:t>Results</a:t>
            </a:r>
            <a:r>
              <a:rPr lang="en-US" sz="2400" dirty="0" smtClean="0"/>
              <a:t>:</a:t>
            </a:r>
            <a:endParaRPr lang="en-GB" sz="2400" dirty="0" smtClean="0"/>
          </a:p>
          <a:p>
            <a:pPr marL="1427163" lvl="2" indent="-457200">
              <a:buSzPct val="90000"/>
              <a:buFont typeface="+mj-lt"/>
              <a:buAutoNum type="arabicPeriod"/>
            </a:pPr>
            <a:r>
              <a:rPr lang="en-GB" sz="2000" dirty="0"/>
              <a:t>Support for the verbalizer-visualizer </a:t>
            </a:r>
            <a:r>
              <a:rPr lang="en-GB" sz="2000" dirty="0" smtClean="0"/>
              <a:t>hypothesis</a:t>
            </a:r>
          </a:p>
          <a:p>
            <a:pPr marL="1427163" lvl="2" indent="-457200">
              <a:buSzPct val="90000"/>
              <a:buFont typeface="+mj-lt"/>
              <a:buAutoNum type="arabicPeriod"/>
            </a:pPr>
            <a:r>
              <a:rPr lang="en-GB" sz="2000" dirty="0" smtClean="0"/>
              <a:t>No </a:t>
            </a:r>
            <a:r>
              <a:rPr lang="en-GB" sz="2000" dirty="0"/>
              <a:t>support for the </a:t>
            </a:r>
            <a:r>
              <a:rPr lang="en-GB" sz="2000" dirty="0" smtClean="0"/>
              <a:t>attribute-treatment interaction ATI </a:t>
            </a:r>
            <a:r>
              <a:rPr lang="en-GB" sz="2000" dirty="0" smtClean="0"/>
              <a:t>hypothesis</a:t>
            </a:r>
          </a:p>
          <a:p>
            <a:pPr marL="563563" indent="-457200">
              <a:buSzPct val="76000"/>
            </a:pPr>
            <a:r>
              <a:rPr lang="en-GB" b="1" dirty="0" smtClean="0">
                <a:solidFill>
                  <a:srgbClr val="920000"/>
                </a:solidFill>
              </a:rPr>
              <a:t>Conclusion</a:t>
            </a:r>
            <a:r>
              <a:rPr lang="en-GB" dirty="0" smtClean="0"/>
              <a:t>: There </a:t>
            </a:r>
            <a:r>
              <a:rPr lang="en-GB" dirty="0"/>
              <a:t>was not strong support for the hypothesis that verbal learners and visual learners should be given different kinds of multimedia instruction</a:t>
            </a:r>
            <a:endParaRPr lang="en-GB" dirty="0"/>
          </a:p>
        </p:txBody>
      </p:sp>
      <p:sp>
        <p:nvSpPr>
          <p:cNvPr id="3" name="Text Placeholder 2"/>
          <p:cNvSpPr>
            <a:spLocks noGrp="1"/>
          </p:cNvSpPr>
          <p:nvPr>
            <p:ph type="body" sz="quarter" idx="12"/>
          </p:nvPr>
        </p:nvSpPr>
        <p:spPr/>
        <p:txBody>
          <a:bodyPr/>
          <a:lstStyle/>
          <a:p>
            <a:r>
              <a:rPr lang="en-GB" sz="3600" dirty="0" smtClean="0"/>
              <a:t>3- </a:t>
            </a:r>
            <a:r>
              <a:rPr lang="en-GB" sz="3600" dirty="0" smtClean="0"/>
              <a:t>Criticism: Massa &amp; </a:t>
            </a:r>
            <a:r>
              <a:rPr lang="en-GB" sz="3600" dirty="0"/>
              <a:t>Mayer, </a:t>
            </a:r>
            <a:r>
              <a:rPr lang="en-GB" sz="3600" dirty="0" smtClean="0"/>
              <a:t>(2006)</a:t>
            </a:r>
            <a:endParaRPr lang="en-GB" sz="3600"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27</a:t>
            </a:fld>
            <a:endParaRPr lang="en-GB" dirty="0"/>
          </a:p>
        </p:txBody>
      </p:sp>
    </p:spTree>
    <p:extLst>
      <p:ext uri="{BB962C8B-B14F-4D97-AF65-F5344CB8AC3E}">
        <p14:creationId xmlns:p14="http://schemas.microsoft.com/office/powerpoint/2010/main" val="20811234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468313" y="274638"/>
            <a:ext cx="8229600" cy="854075"/>
          </a:xfrm>
        </p:spPr>
        <p:txBody>
          <a:bodyPr/>
          <a:lstStyle/>
          <a:p>
            <a:pPr>
              <a:defRPr/>
            </a:pPr>
            <a:r>
              <a:rPr lang="en-US" sz="3200" dirty="0" smtClean="0"/>
              <a:t>Cognitive Theory of Multimedia Learning</a:t>
            </a:r>
            <a:endParaRPr lang="en-GB" sz="3200" dirty="0"/>
          </a:p>
        </p:txBody>
      </p:sp>
      <p:sp>
        <p:nvSpPr>
          <p:cNvPr id="9219" name="Footer Placeholder 3"/>
          <p:cNvSpPr>
            <a:spLocks noGrp="1"/>
          </p:cNvSpPr>
          <p:nvPr>
            <p:ph type="ftr" sz="quarter" idx="13"/>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r>
              <a:rPr lang="en-GB" smtClean="0">
                <a:solidFill>
                  <a:srgbClr val="C00000"/>
                </a:solidFill>
                <a:latin typeface="Times New Roman" pitchFamily="16" charset="0"/>
              </a:rPr>
              <a:t>VT-MENA, Egypt.</a:t>
            </a:r>
          </a:p>
        </p:txBody>
      </p:sp>
      <p:sp>
        <p:nvSpPr>
          <p:cNvPr id="9220" name="Slide Number Placeholder 4"/>
          <p:cNvSpPr>
            <a:spLocks noGrp="1"/>
          </p:cNvSpPr>
          <p:nvPr>
            <p:ph type="sldNum" sz="quarter" idx="14"/>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fld id="{406D7BC0-DA4D-45F2-AF4D-EAD42DAC08C5}" type="slidenum">
              <a:rPr lang="en-GB" smtClean="0">
                <a:solidFill>
                  <a:srgbClr val="C00000"/>
                </a:solidFill>
                <a:latin typeface="Times New Roman" pitchFamily="16" charset="0"/>
              </a:rPr>
              <a:pPr eaLnBrk="1" hangingPunct="1"/>
              <a:t>28</a:t>
            </a:fld>
            <a:endParaRPr lang="en-GB" smtClean="0">
              <a:solidFill>
                <a:srgbClr val="C00000"/>
              </a:solidFill>
              <a:latin typeface="Times New Roman" pitchFamily="16" charset="0"/>
            </a:endParaRPr>
          </a:p>
        </p:txBody>
      </p:sp>
      <p:pic>
        <p:nvPicPr>
          <p:cNvPr id="92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341438"/>
            <a:ext cx="6170613" cy="5003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98105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sz="3000" dirty="0" smtClean="0"/>
              <a:t>4- Testing </a:t>
            </a:r>
            <a:r>
              <a:rPr lang="en-GB" sz="3000" dirty="0" smtClean="0"/>
              <a:t>Cognitive </a:t>
            </a:r>
            <a:r>
              <a:rPr lang="en-GB" sz="3000" dirty="0"/>
              <a:t>Theory of </a:t>
            </a:r>
            <a:r>
              <a:rPr lang="en-GB" sz="3000" dirty="0" smtClean="0"/>
              <a:t>Multimedia</a:t>
            </a:r>
            <a:endParaRPr lang="en-GB" sz="3000"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29</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311143407"/>
              </p:ext>
            </p:extLst>
          </p:nvPr>
        </p:nvGraphicFramePr>
        <p:xfrm>
          <a:off x="539552" y="1700808"/>
          <a:ext cx="8136904" cy="3854147"/>
        </p:xfrm>
        <a:graphic>
          <a:graphicData uri="http://schemas.openxmlformats.org/drawingml/2006/table">
            <a:tbl>
              <a:tblPr firstRow="1" bandRow="1">
                <a:tableStyleId>{21E4AEA4-8DFA-4A89-87EB-49C32662AFE0}</a:tableStyleId>
              </a:tblPr>
              <a:tblGrid>
                <a:gridCol w="6840760"/>
                <a:gridCol w="1296144"/>
              </a:tblGrid>
              <a:tr h="447353">
                <a:tc>
                  <a:txBody>
                    <a:bodyPr/>
                    <a:lstStyle/>
                    <a:p>
                      <a:pPr algn="ctr"/>
                      <a:r>
                        <a:rPr lang="en-US" sz="2000" b="1" dirty="0" smtClean="0">
                          <a:solidFill>
                            <a:schemeClr val="bg1"/>
                          </a:solidFill>
                          <a:effectLst>
                            <a:outerShdw blurRad="38100" dist="38100" dir="2700000" algn="tl">
                              <a:srgbClr val="000000">
                                <a:alpha val="43137"/>
                              </a:srgbClr>
                            </a:outerShdw>
                          </a:effectLst>
                        </a:rPr>
                        <a:t>Principle</a:t>
                      </a:r>
                      <a:endParaRPr lang="en-GB" sz="2000" b="1" dirty="0">
                        <a:solidFill>
                          <a:schemeClr val="bg1"/>
                        </a:solidFill>
                        <a:effectLst>
                          <a:outerShdw blurRad="38100" dist="38100" dir="2700000" algn="tl">
                            <a:srgbClr val="000000">
                              <a:alpha val="43137"/>
                            </a:srgbClr>
                          </a:outerShdw>
                        </a:effectLst>
                      </a:endParaRPr>
                    </a:p>
                  </a:txBody>
                  <a:tcPr/>
                </a:tc>
                <a:tc>
                  <a:txBody>
                    <a:bodyPr/>
                    <a:lstStyle/>
                    <a:p>
                      <a:pPr algn="ctr"/>
                      <a:r>
                        <a:rPr lang="en-US" dirty="0" smtClean="0">
                          <a:effectLst>
                            <a:outerShdw blurRad="38100" dist="38100" dir="2700000" algn="tl">
                              <a:srgbClr val="000000">
                                <a:alpha val="43137"/>
                              </a:srgbClr>
                            </a:outerShdw>
                          </a:effectLst>
                        </a:rPr>
                        <a:t># of Tests</a:t>
                      </a:r>
                      <a:endParaRPr lang="en-GB" dirty="0">
                        <a:effectLst>
                          <a:outerShdw blurRad="38100" dist="38100" dir="2700000" algn="tl">
                            <a:srgbClr val="000000">
                              <a:alpha val="43137"/>
                            </a:srgbClr>
                          </a:outerShdw>
                        </a:effectLst>
                      </a:endParaRPr>
                    </a:p>
                  </a:txBody>
                  <a:tcPr/>
                </a:tc>
              </a:tr>
              <a:tr h="830798">
                <a:tc>
                  <a:txBody>
                    <a:bodyPr/>
                    <a:lstStyle/>
                    <a:p>
                      <a:r>
                        <a:rPr lang="en-GB" sz="1800" b="1" kern="1200" dirty="0" smtClean="0">
                          <a:solidFill>
                            <a:srgbClr val="920000"/>
                          </a:solidFill>
                          <a:effectLst>
                            <a:outerShdw blurRad="38100" dist="38100" dir="2700000" algn="tl">
                              <a:srgbClr val="000000">
                                <a:alpha val="43137"/>
                              </a:srgbClr>
                            </a:outerShdw>
                          </a:effectLst>
                          <a:latin typeface="+mn-lt"/>
                          <a:ea typeface="+mn-ea"/>
                          <a:cs typeface="+mn-cs"/>
                        </a:rPr>
                        <a:t>1. Multimedia </a:t>
                      </a:r>
                      <a:r>
                        <a:rPr lang="en-GB" b="1" dirty="0" smtClean="0">
                          <a:solidFill>
                            <a:srgbClr val="920000"/>
                          </a:solidFill>
                          <a:effectLst>
                            <a:outerShdw blurRad="38100" dist="38100" dir="2700000" algn="tl">
                              <a:srgbClr val="000000">
                                <a:alpha val="43137"/>
                              </a:srgbClr>
                            </a:outerShdw>
                          </a:effectLst>
                        </a:rPr>
                        <a:t>principle:</a:t>
                      </a:r>
                      <a:r>
                        <a:rPr lang="en-GB" b="0" dirty="0" smtClean="0">
                          <a:solidFill>
                            <a:srgbClr val="57257D"/>
                          </a:solidFill>
                          <a:effectLst/>
                        </a:rPr>
                        <a:t>  </a:t>
                      </a:r>
                      <a:r>
                        <a:rPr lang="en-GB" b="0" dirty="0" smtClean="0">
                          <a:solidFill>
                            <a:schemeClr val="tx2">
                              <a:lumMod val="75000"/>
                            </a:schemeClr>
                          </a:solidFill>
                          <a:effectLst/>
                        </a:rPr>
                        <a:t>Deeper learning from verbal explanation and pictures than from verbal explanation alone.</a:t>
                      </a:r>
                      <a:endParaRPr lang="en-GB" b="0" dirty="0">
                        <a:solidFill>
                          <a:schemeClr val="tx2">
                            <a:lumMod val="75000"/>
                          </a:schemeClr>
                        </a:solidFill>
                        <a:effectLst/>
                      </a:endParaRPr>
                    </a:p>
                  </a:txBody>
                  <a:tcPr/>
                </a:tc>
                <a:tc>
                  <a:txBody>
                    <a:bodyPr/>
                    <a:lstStyle/>
                    <a:p>
                      <a:pPr algn="ctr"/>
                      <a:r>
                        <a:rPr lang="en-US" b="1" dirty="0" smtClean="0">
                          <a:solidFill>
                            <a:srgbClr val="920000"/>
                          </a:solidFill>
                        </a:rPr>
                        <a:t>3</a:t>
                      </a:r>
                      <a:endParaRPr lang="en-GB" b="1" dirty="0">
                        <a:solidFill>
                          <a:srgbClr val="920000"/>
                        </a:solidFill>
                      </a:endParaRPr>
                    </a:p>
                  </a:txBody>
                  <a:tcPr/>
                </a:tc>
              </a:tr>
              <a:tr h="830798">
                <a:tc>
                  <a:txBody>
                    <a:bodyPr/>
                    <a:lstStyle/>
                    <a:p>
                      <a:r>
                        <a:rPr lang="en-GB" sz="1800" b="1" kern="1200" dirty="0" smtClean="0">
                          <a:solidFill>
                            <a:srgbClr val="920000"/>
                          </a:solidFill>
                          <a:effectLst>
                            <a:outerShdw blurRad="38100" dist="38100" dir="2700000" algn="tl">
                              <a:srgbClr val="000000">
                                <a:alpha val="43137"/>
                              </a:srgbClr>
                            </a:outerShdw>
                          </a:effectLst>
                          <a:latin typeface="+mn-lt"/>
                          <a:ea typeface="+mn-ea"/>
                          <a:cs typeface="+mn-cs"/>
                        </a:rPr>
                        <a:t>2. Contiguity principle:</a:t>
                      </a:r>
                      <a:r>
                        <a:rPr lang="en-GB" b="0" dirty="0" smtClean="0">
                          <a:solidFill>
                            <a:srgbClr val="57257D"/>
                          </a:solidFill>
                          <a:effectLst/>
                        </a:rPr>
                        <a:t> </a:t>
                      </a:r>
                      <a:r>
                        <a:rPr lang="en-GB" b="0" dirty="0" smtClean="0">
                          <a:solidFill>
                            <a:schemeClr val="tx2">
                              <a:lumMod val="75000"/>
                            </a:schemeClr>
                          </a:solidFill>
                          <a:effectLst/>
                        </a:rPr>
                        <a:t>Deeper learning from presenting words and pictures simultaneously rather than successively </a:t>
                      </a:r>
                      <a:endParaRPr lang="en-GB" b="0" dirty="0">
                        <a:solidFill>
                          <a:schemeClr val="tx2">
                            <a:lumMod val="75000"/>
                          </a:schemeClr>
                        </a:solidFill>
                        <a:effectLst/>
                      </a:endParaRPr>
                    </a:p>
                  </a:txBody>
                  <a:tcPr/>
                </a:tc>
                <a:tc>
                  <a:txBody>
                    <a:bodyPr/>
                    <a:lstStyle/>
                    <a:p>
                      <a:pPr algn="ctr"/>
                      <a:r>
                        <a:rPr lang="en-US" b="1" dirty="0" smtClean="0">
                          <a:solidFill>
                            <a:srgbClr val="920000"/>
                          </a:solidFill>
                        </a:rPr>
                        <a:t>8</a:t>
                      </a:r>
                      <a:endParaRPr lang="en-GB" b="1" dirty="0">
                        <a:solidFill>
                          <a:srgbClr val="920000"/>
                        </a:solidFill>
                      </a:endParaRPr>
                    </a:p>
                  </a:txBody>
                  <a:tcPr/>
                </a:tc>
              </a:tr>
              <a:tr h="830798">
                <a:tc>
                  <a:txBody>
                    <a:bodyPr/>
                    <a:lstStyle/>
                    <a:p>
                      <a:r>
                        <a:rPr lang="en-GB" sz="1800" b="1" kern="1200" dirty="0" smtClean="0">
                          <a:solidFill>
                            <a:srgbClr val="920000"/>
                          </a:solidFill>
                          <a:effectLst>
                            <a:outerShdw blurRad="38100" dist="38100" dir="2700000" algn="tl">
                              <a:srgbClr val="000000">
                                <a:alpha val="43137"/>
                              </a:srgbClr>
                            </a:outerShdw>
                          </a:effectLst>
                          <a:latin typeface="+mn-lt"/>
                          <a:ea typeface="+mn-ea"/>
                          <a:cs typeface="+mn-cs"/>
                        </a:rPr>
                        <a:t>3. Coherence principle:</a:t>
                      </a:r>
                      <a:r>
                        <a:rPr lang="en-GB" b="0" dirty="0" smtClean="0">
                          <a:solidFill>
                            <a:srgbClr val="57257D"/>
                          </a:solidFill>
                          <a:effectLst/>
                        </a:rPr>
                        <a:t> </a:t>
                      </a:r>
                      <a:r>
                        <a:rPr lang="en-GB" b="0" dirty="0" smtClean="0">
                          <a:solidFill>
                            <a:schemeClr val="tx2">
                              <a:lumMod val="75000"/>
                            </a:schemeClr>
                          </a:solidFill>
                          <a:effectLst/>
                        </a:rPr>
                        <a:t>Deeper learning when </a:t>
                      </a:r>
                      <a:r>
                        <a:rPr lang="en-GB" b="0" dirty="0" smtClean="0">
                          <a:solidFill>
                            <a:schemeClr val="tx2">
                              <a:lumMod val="75000"/>
                            </a:schemeClr>
                          </a:solidFill>
                          <a:effectLst/>
                        </a:rPr>
                        <a:t>extra </a:t>
                      </a:r>
                      <a:r>
                        <a:rPr lang="en-GB" b="0" dirty="0" smtClean="0">
                          <a:solidFill>
                            <a:schemeClr val="tx2">
                              <a:lumMod val="75000"/>
                            </a:schemeClr>
                          </a:solidFill>
                          <a:effectLst/>
                        </a:rPr>
                        <a:t>words, sounds, or pictures are excluded rather than included </a:t>
                      </a:r>
                      <a:endParaRPr lang="en-GB" b="0" dirty="0">
                        <a:solidFill>
                          <a:schemeClr val="tx2">
                            <a:lumMod val="75000"/>
                          </a:schemeClr>
                        </a:solidFill>
                        <a:effectLst/>
                      </a:endParaRPr>
                    </a:p>
                  </a:txBody>
                  <a:tcPr/>
                </a:tc>
                <a:tc>
                  <a:txBody>
                    <a:bodyPr/>
                    <a:lstStyle/>
                    <a:p>
                      <a:pPr algn="ctr"/>
                      <a:r>
                        <a:rPr lang="en-US" b="1" dirty="0" smtClean="0">
                          <a:solidFill>
                            <a:srgbClr val="920000"/>
                          </a:solidFill>
                        </a:rPr>
                        <a:t>4</a:t>
                      </a:r>
                      <a:endParaRPr lang="en-GB" b="1" dirty="0">
                        <a:solidFill>
                          <a:srgbClr val="920000"/>
                        </a:solidFill>
                      </a:endParaRPr>
                    </a:p>
                  </a:txBody>
                  <a:tcPr/>
                </a:tc>
              </a:tr>
              <a:tr h="6390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rgbClr val="920000"/>
                          </a:solidFill>
                          <a:effectLst>
                            <a:outerShdw blurRad="38100" dist="38100" dir="2700000" algn="tl">
                              <a:srgbClr val="000000">
                                <a:alpha val="43137"/>
                              </a:srgbClr>
                            </a:outerShdw>
                          </a:effectLst>
                          <a:latin typeface="+mn-lt"/>
                          <a:ea typeface="+mn-ea"/>
                          <a:cs typeface="+mn-cs"/>
                        </a:rPr>
                        <a:t>4. Modality principle:</a:t>
                      </a:r>
                      <a:r>
                        <a:rPr lang="en-GB" b="0" dirty="0" smtClean="0">
                          <a:solidFill>
                            <a:srgbClr val="57257D"/>
                          </a:solidFill>
                          <a:effectLst/>
                        </a:rPr>
                        <a:t> </a:t>
                      </a:r>
                      <a:r>
                        <a:rPr lang="en-GB" b="0" dirty="0" smtClean="0">
                          <a:solidFill>
                            <a:schemeClr val="tx2">
                              <a:lumMod val="75000"/>
                            </a:schemeClr>
                          </a:solidFill>
                          <a:effectLst/>
                        </a:rPr>
                        <a:t>Deeper learning when words are presented as narration rather than as on-screen text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solidFill>
                          <a:schemeClr val="tx2">
                            <a:lumMod val="75000"/>
                          </a:schemeClr>
                        </a:solidFill>
                        <a:effectLst/>
                      </a:endParaRPr>
                    </a:p>
                  </a:txBody>
                  <a:tcPr/>
                </a:tc>
                <a:tc>
                  <a:txBody>
                    <a:bodyPr/>
                    <a:lstStyle/>
                    <a:p>
                      <a:pPr algn="ctr"/>
                      <a:r>
                        <a:rPr lang="en-US" b="1" dirty="0" smtClean="0">
                          <a:solidFill>
                            <a:srgbClr val="920000"/>
                          </a:solidFill>
                        </a:rPr>
                        <a:t>4</a:t>
                      </a:r>
                      <a:endParaRPr lang="en-GB" b="1" dirty="0">
                        <a:solidFill>
                          <a:srgbClr val="920000"/>
                        </a:solidFill>
                      </a:endParaRPr>
                    </a:p>
                  </a:txBody>
                  <a:tcPr/>
                </a:tc>
              </a:tr>
            </a:tbl>
          </a:graphicData>
        </a:graphic>
      </p:graphicFrame>
    </p:spTree>
    <p:extLst>
      <p:ext uri="{BB962C8B-B14F-4D97-AF65-F5344CB8AC3E}">
        <p14:creationId xmlns:p14="http://schemas.microsoft.com/office/powerpoint/2010/main" val="1471526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p:txBody>
          <a:bodyPr/>
          <a:lstStyle/>
          <a:p>
            <a:r>
              <a:rPr lang="en-GB" dirty="0"/>
              <a:t>V</a:t>
            </a:r>
            <a:r>
              <a:rPr lang="en-GB" dirty="0" smtClean="0"/>
              <a:t>arious </a:t>
            </a:r>
            <a:r>
              <a:rPr lang="en-GB" dirty="0"/>
              <a:t>approaches or </a:t>
            </a:r>
            <a:r>
              <a:rPr lang="en-GB" b="1" dirty="0">
                <a:solidFill>
                  <a:srgbClr val="920000"/>
                </a:solidFill>
              </a:rPr>
              <a:t>ways</a:t>
            </a:r>
            <a:r>
              <a:rPr lang="en-GB" dirty="0">
                <a:solidFill>
                  <a:srgbClr val="920000"/>
                </a:solidFill>
              </a:rPr>
              <a:t> </a:t>
            </a:r>
            <a:r>
              <a:rPr lang="en-GB" dirty="0"/>
              <a:t>of </a:t>
            </a:r>
            <a:r>
              <a:rPr lang="en-GB" dirty="0" smtClean="0"/>
              <a:t>learning.</a:t>
            </a:r>
          </a:p>
          <a:p>
            <a:pPr marL="430213" lvl="1" indent="-323850">
              <a:spcAft>
                <a:spcPts val="1425"/>
              </a:spcAft>
              <a:buSzPct val="50000"/>
              <a:buFont typeface="Wingdings" pitchFamily="2" charset="2"/>
              <a:buChar char="q"/>
            </a:pPr>
            <a:r>
              <a:rPr lang="en-US" sz="2400" dirty="0"/>
              <a:t>The various ways individuals </a:t>
            </a:r>
            <a:r>
              <a:rPr lang="en-US" sz="2400" b="1" dirty="0">
                <a:solidFill>
                  <a:srgbClr val="920000"/>
                </a:solidFill>
              </a:rPr>
              <a:t>prefer</a:t>
            </a:r>
            <a:r>
              <a:rPr lang="en-US" sz="2400" dirty="0"/>
              <a:t> to </a:t>
            </a:r>
            <a:r>
              <a:rPr lang="en-US" sz="2400" dirty="0" smtClean="0"/>
              <a:t>learn.</a:t>
            </a:r>
            <a:endParaRPr lang="en-GB" sz="2400" dirty="0"/>
          </a:p>
          <a:p>
            <a:r>
              <a:rPr lang="en-GB" b="1" dirty="0" smtClean="0"/>
              <a:t>Behaviours</a:t>
            </a:r>
            <a:r>
              <a:rPr lang="en-GB" dirty="0" smtClean="0"/>
              <a:t> </a:t>
            </a:r>
            <a:r>
              <a:rPr lang="en-GB" dirty="0"/>
              <a:t>that serve as </a:t>
            </a:r>
            <a:r>
              <a:rPr lang="en-GB" b="1" dirty="0"/>
              <a:t>relatively stable </a:t>
            </a:r>
            <a:r>
              <a:rPr lang="en-GB" dirty="0"/>
              <a:t>indicators of how learners</a:t>
            </a:r>
            <a:r>
              <a:rPr lang="en-GB" b="1" dirty="0"/>
              <a:t> </a:t>
            </a:r>
            <a:r>
              <a:rPr lang="en-GB" dirty="0"/>
              <a:t>perceive, interact with, and </a:t>
            </a:r>
            <a:r>
              <a:rPr lang="en-GB" dirty="0" smtClean="0"/>
              <a:t>respond </a:t>
            </a:r>
            <a:r>
              <a:rPr lang="en-GB" dirty="0"/>
              <a:t>to the learning environment</a:t>
            </a:r>
            <a:r>
              <a:rPr lang="en-GB" dirty="0" smtClean="0"/>
              <a:t>.</a:t>
            </a:r>
          </a:p>
          <a:p>
            <a:r>
              <a:rPr lang="en-GB" dirty="0" smtClean="0"/>
              <a:t>The </a:t>
            </a:r>
            <a:r>
              <a:rPr lang="en-GB" b="1" dirty="0" smtClean="0"/>
              <a:t>manners</a:t>
            </a:r>
            <a:r>
              <a:rPr lang="en-GB" dirty="0" smtClean="0"/>
              <a:t> </a:t>
            </a:r>
            <a:r>
              <a:rPr lang="en-GB" dirty="0"/>
              <a:t>in which a </a:t>
            </a:r>
            <a:r>
              <a:rPr lang="en-GB" b="1" dirty="0"/>
              <a:t>learner perceives</a:t>
            </a:r>
            <a:r>
              <a:rPr lang="en-GB" dirty="0"/>
              <a:t>, interacts with, and responds to the learning environment</a:t>
            </a:r>
          </a:p>
        </p:txBody>
      </p:sp>
      <p:sp>
        <p:nvSpPr>
          <p:cNvPr id="3" name="Text Placeholder 2"/>
          <p:cNvSpPr>
            <a:spLocks noGrp="1"/>
          </p:cNvSpPr>
          <p:nvPr>
            <p:ph type="body" sz="quarter" idx="12"/>
          </p:nvPr>
        </p:nvSpPr>
        <p:spPr/>
        <p:txBody>
          <a:bodyPr/>
          <a:lstStyle/>
          <a:p>
            <a:r>
              <a:rPr lang="en-US" sz="3600" dirty="0" smtClean="0"/>
              <a:t>Definitions of Learning Styles</a:t>
            </a:r>
            <a:endParaRPr lang="en-GB" sz="3600" dirty="0"/>
          </a:p>
        </p:txBody>
      </p:sp>
      <p:sp>
        <p:nvSpPr>
          <p:cNvPr id="4" name="Footer Placeholder 3"/>
          <p:cNvSpPr>
            <a:spLocks noGrp="1"/>
          </p:cNvSpPr>
          <p:nvPr>
            <p:ph type="ftr" idx="13"/>
          </p:nvPr>
        </p:nvSpPr>
        <p:spPr/>
        <p:txBody>
          <a:bodyPr/>
          <a:lstStyle/>
          <a:p>
            <a:pPr>
              <a:defRPr/>
            </a:pPr>
            <a:r>
              <a:rPr lang="en-GB" dirty="0" smtClean="0"/>
              <a:t>VT-MENA, Egypt.</a:t>
            </a:r>
            <a:endParaRPr lang="en-GB" dirty="0"/>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3</a:t>
            </a:fld>
            <a:endParaRPr lang="en-GB" dirty="0"/>
          </a:p>
        </p:txBody>
      </p:sp>
    </p:spTree>
    <p:extLst>
      <p:ext uri="{BB962C8B-B14F-4D97-AF65-F5344CB8AC3E}">
        <p14:creationId xmlns:p14="http://schemas.microsoft.com/office/powerpoint/2010/main" val="4657097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sz="3000" dirty="0" smtClean="0"/>
              <a:t>4- Testing </a:t>
            </a:r>
            <a:r>
              <a:rPr lang="en-GB" sz="3000" dirty="0"/>
              <a:t>Cognitive Theory of Multimedia</a:t>
            </a:r>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30</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943085080"/>
              </p:ext>
            </p:extLst>
          </p:nvPr>
        </p:nvGraphicFramePr>
        <p:xfrm>
          <a:off x="539552" y="1700311"/>
          <a:ext cx="8136904" cy="4021351"/>
        </p:xfrm>
        <a:graphic>
          <a:graphicData uri="http://schemas.openxmlformats.org/drawingml/2006/table">
            <a:tbl>
              <a:tblPr firstRow="1" bandRow="1">
                <a:tableStyleId>{21E4AEA4-8DFA-4A89-87EB-49C32662AFE0}</a:tableStyleId>
              </a:tblPr>
              <a:tblGrid>
                <a:gridCol w="6840760"/>
                <a:gridCol w="1296144"/>
              </a:tblGrid>
              <a:tr h="447353">
                <a:tc>
                  <a:txBody>
                    <a:bodyPr/>
                    <a:lstStyle/>
                    <a:p>
                      <a:pPr algn="ctr"/>
                      <a:r>
                        <a:rPr lang="en-US" sz="2000" b="1" dirty="0" smtClean="0">
                          <a:solidFill>
                            <a:schemeClr val="bg1"/>
                          </a:solidFill>
                          <a:effectLst>
                            <a:outerShdw blurRad="38100" dist="38100" dir="2700000" algn="tl">
                              <a:srgbClr val="000000">
                                <a:alpha val="43137"/>
                              </a:srgbClr>
                            </a:outerShdw>
                          </a:effectLst>
                        </a:rPr>
                        <a:t>Principle</a:t>
                      </a:r>
                      <a:endParaRPr lang="en-GB" sz="2000" b="1" dirty="0">
                        <a:solidFill>
                          <a:schemeClr val="bg1"/>
                        </a:solidFill>
                        <a:effectLst>
                          <a:outerShdw blurRad="38100" dist="38100" dir="2700000" algn="tl">
                            <a:srgbClr val="000000">
                              <a:alpha val="43137"/>
                            </a:srgbClr>
                          </a:outerShdw>
                        </a:effectLst>
                      </a:endParaRPr>
                    </a:p>
                  </a:txBody>
                  <a:tcPr/>
                </a:tc>
                <a:tc>
                  <a:txBody>
                    <a:bodyPr/>
                    <a:lstStyle/>
                    <a:p>
                      <a:pPr algn="ctr"/>
                      <a:r>
                        <a:rPr lang="en-US" dirty="0" smtClean="0">
                          <a:effectLst>
                            <a:outerShdw blurRad="38100" dist="38100" dir="2700000" algn="tl">
                              <a:srgbClr val="000000">
                                <a:alpha val="43137"/>
                              </a:srgbClr>
                            </a:outerShdw>
                          </a:effectLst>
                        </a:rPr>
                        <a:t># of Tests</a:t>
                      </a:r>
                      <a:endParaRPr lang="en-GB" dirty="0">
                        <a:effectLst>
                          <a:outerShdw blurRad="38100" dist="38100" dir="2700000" algn="tl">
                            <a:srgbClr val="000000">
                              <a:alpha val="43137"/>
                            </a:srgbClr>
                          </a:outerShdw>
                        </a:effectLst>
                      </a:endParaRPr>
                    </a:p>
                  </a:txBody>
                  <a:tcPr/>
                </a:tc>
              </a:tr>
              <a:tr h="830798">
                <a:tc>
                  <a:txBody>
                    <a:bodyPr/>
                    <a:lstStyle/>
                    <a:p>
                      <a:r>
                        <a:rPr lang="en-GB" b="1" dirty="0" smtClean="0">
                          <a:solidFill>
                            <a:srgbClr val="920000"/>
                          </a:solidFill>
                          <a:effectLst>
                            <a:outerShdw blurRad="38100" dist="38100" dir="2700000" algn="tl">
                              <a:srgbClr val="000000">
                                <a:alpha val="43137"/>
                              </a:srgbClr>
                            </a:outerShdw>
                          </a:effectLst>
                        </a:rPr>
                        <a:t>5. Redundancy principle:</a:t>
                      </a:r>
                      <a:r>
                        <a:rPr lang="en-GB" b="0" dirty="0" smtClean="0">
                          <a:solidFill>
                            <a:srgbClr val="57257D"/>
                          </a:solidFill>
                          <a:effectLst/>
                        </a:rPr>
                        <a:t> </a:t>
                      </a:r>
                      <a:r>
                        <a:rPr lang="en-GB" b="0" dirty="0" smtClean="0">
                          <a:solidFill>
                            <a:schemeClr val="tx2">
                              <a:lumMod val="75000"/>
                            </a:schemeClr>
                          </a:solidFill>
                          <a:effectLst/>
                        </a:rPr>
                        <a:t>Deeper learning when words are presented as narration rather than as both narration and on-screen text </a:t>
                      </a:r>
                      <a:endParaRPr lang="en-GB" b="0" dirty="0">
                        <a:solidFill>
                          <a:schemeClr val="tx2">
                            <a:lumMod val="75000"/>
                          </a:schemeClr>
                        </a:solidFill>
                        <a:effectLst/>
                      </a:endParaRPr>
                    </a:p>
                  </a:txBody>
                  <a:tcPr/>
                </a:tc>
                <a:tc>
                  <a:txBody>
                    <a:bodyPr/>
                    <a:lstStyle/>
                    <a:p>
                      <a:pPr algn="ctr"/>
                      <a:r>
                        <a:rPr lang="en-US" b="1" dirty="0" smtClean="0">
                          <a:solidFill>
                            <a:srgbClr val="920000"/>
                          </a:solidFill>
                        </a:rPr>
                        <a:t>2</a:t>
                      </a:r>
                      <a:endParaRPr lang="en-GB" b="1" dirty="0">
                        <a:solidFill>
                          <a:srgbClr val="920000"/>
                        </a:solidFill>
                      </a:endParaRPr>
                    </a:p>
                  </a:txBody>
                  <a:tcPr/>
                </a:tc>
              </a:tr>
              <a:tr h="8307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solidFill>
                            <a:srgbClr val="920000"/>
                          </a:solidFill>
                          <a:effectLst>
                            <a:outerShdw blurRad="38100" dist="38100" dir="2700000" algn="tl">
                              <a:srgbClr val="000000">
                                <a:alpha val="43137"/>
                              </a:srgbClr>
                            </a:outerShdw>
                          </a:effectLst>
                        </a:rPr>
                        <a:t>6. Personalization principle:</a:t>
                      </a:r>
                      <a:r>
                        <a:rPr lang="en-GB" b="0" dirty="0" smtClean="0">
                          <a:solidFill>
                            <a:srgbClr val="57257D"/>
                          </a:solidFill>
                          <a:effectLst/>
                        </a:rPr>
                        <a:t> </a:t>
                      </a:r>
                      <a:r>
                        <a:rPr lang="en-GB" b="0" dirty="0" smtClean="0">
                          <a:solidFill>
                            <a:schemeClr val="tx2">
                              <a:lumMod val="75000"/>
                            </a:schemeClr>
                          </a:solidFill>
                          <a:effectLst/>
                        </a:rPr>
                        <a:t>Deeper learning when words are presented in conversational style rather than formal style </a:t>
                      </a:r>
                      <a:endParaRPr lang="en-GB" b="0" dirty="0">
                        <a:solidFill>
                          <a:schemeClr val="tx2">
                            <a:lumMod val="75000"/>
                          </a:schemeClr>
                        </a:solidFill>
                        <a:effectLst/>
                      </a:endParaRPr>
                    </a:p>
                  </a:txBody>
                  <a:tcPr/>
                </a:tc>
                <a:tc>
                  <a:txBody>
                    <a:bodyPr/>
                    <a:lstStyle/>
                    <a:p>
                      <a:pPr algn="ctr"/>
                      <a:r>
                        <a:rPr lang="en-US" b="1" dirty="0" smtClean="0">
                          <a:solidFill>
                            <a:srgbClr val="920000"/>
                          </a:solidFill>
                        </a:rPr>
                        <a:t>2</a:t>
                      </a:r>
                      <a:endParaRPr lang="en-GB" b="1" dirty="0">
                        <a:solidFill>
                          <a:srgbClr val="920000"/>
                        </a:solidFill>
                      </a:endParaRPr>
                    </a:p>
                  </a:txBody>
                  <a:tcPr/>
                </a:tc>
              </a:tr>
              <a:tr h="639075">
                <a:tc>
                  <a:txBody>
                    <a:bodyPr/>
                    <a:lstStyle/>
                    <a:p>
                      <a:r>
                        <a:rPr lang="en-GB" sz="1800" b="1" kern="1200" dirty="0" smtClean="0">
                          <a:solidFill>
                            <a:srgbClr val="920000"/>
                          </a:solidFill>
                          <a:effectLst>
                            <a:outerShdw blurRad="38100" dist="38100" dir="2700000" algn="tl">
                              <a:srgbClr val="000000">
                                <a:alpha val="43137"/>
                              </a:srgbClr>
                            </a:outerShdw>
                          </a:effectLst>
                          <a:latin typeface="+mn-lt"/>
                          <a:ea typeface="+mn-ea"/>
                          <a:cs typeface="+mn-cs"/>
                        </a:rPr>
                        <a:t>7. Interactivity principle: </a:t>
                      </a:r>
                      <a:r>
                        <a:rPr lang="en-GB" b="0" dirty="0" smtClean="0">
                          <a:solidFill>
                            <a:schemeClr val="tx2">
                              <a:lumMod val="75000"/>
                            </a:schemeClr>
                          </a:solidFill>
                          <a:effectLst/>
                        </a:rPr>
                        <a:t>Deeper learning when </a:t>
                      </a:r>
                    </a:p>
                    <a:p>
                      <a:r>
                        <a:rPr lang="en-GB" b="0" dirty="0" smtClean="0">
                          <a:solidFill>
                            <a:schemeClr val="tx2">
                              <a:lumMod val="75000"/>
                            </a:schemeClr>
                          </a:solidFill>
                          <a:effectLst/>
                        </a:rPr>
                        <a:t>learners are allowed to control the presentation rate </a:t>
                      </a:r>
                    </a:p>
                    <a:p>
                      <a:endParaRPr lang="en-GB" b="0" dirty="0">
                        <a:solidFill>
                          <a:schemeClr val="tx2">
                            <a:lumMod val="75000"/>
                          </a:schemeClr>
                        </a:solidFill>
                        <a:effectLst/>
                      </a:endParaRPr>
                    </a:p>
                  </a:txBody>
                  <a:tcPr/>
                </a:tc>
                <a:tc>
                  <a:txBody>
                    <a:bodyPr/>
                    <a:lstStyle/>
                    <a:p>
                      <a:pPr algn="ctr"/>
                      <a:r>
                        <a:rPr lang="en-US" b="1" dirty="0" smtClean="0">
                          <a:solidFill>
                            <a:srgbClr val="920000"/>
                          </a:solidFill>
                        </a:rPr>
                        <a:t>1</a:t>
                      </a:r>
                      <a:endParaRPr lang="en-GB" b="1" dirty="0">
                        <a:solidFill>
                          <a:srgbClr val="920000"/>
                        </a:solidFill>
                      </a:endParaRPr>
                    </a:p>
                  </a:txBody>
                  <a:tcPr/>
                </a:tc>
              </a:tr>
              <a:tr h="639075">
                <a:tc>
                  <a:txBody>
                    <a:bodyPr/>
                    <a:lstStyle/>
                    <a:p>
                      <a:r>
                        <a:rPr lang="en-GB" sz="1800" b="1" kern="1200" dirty="0" smtClean="0">
                          <a:solidFill>
                            <a:srgbClr val="920000"/>
                          </a:solidFill>
                          <a:effectLst>
                            <a:outerShdw blurRad="38100" dist="38100" dir="2700000" algn="tl">
                              <a:srgbClr val="000000">
                                <a:alpha val="43137"/>
                              </a:srgbClr>
                            </a:outerShdw>
                          </a:effectLst>
                          <a:latin typeface="+mn-lt"/>
                          <a:ea typeface="+mn-ea"/>
                          <a:cs typeface="+mn-cs"/>
                        </a:rPr>
                        <a:t>8. Signalling principle: </a:t>
                      </a:r>
                      <a:r>
                        <a:rPr lang="en-GB" b="0" dirty="0" smtClean="0">
                          <a:solidFill>
                            <a:schemeClr val="tx2">
                              <a:lumMod val="75000"/>
                            </a:schemeClr>
                          </a:solidFill>
                          <a:effectLst/>
                        </a:rPr>
                        <a:t>Deeper learning when key steps in the narration are signalled (verbally) rather than nonsignaled</a:t>
                      </a:r>
                    </a:p>
                    <a:p>
                      <a:r>
                        <a:rPr lang="en-GB" b="0" dirty="0" smtClean="0">
                          <a:solidFill>
                            <a:srgbClr val="57257D"/>
                          </a:solidFill>
                          <a:effectLst/>
                        </a:rPr>
                        <a:t> </a:t>
                      </a:r>
                      <a:endParaRPr lang="en-GB" b="0" dirty="0">
                        <a:solidFill>
                          <a:srgbClr val="57257D"/>
                        </a:solidFill>
                        <a:effectLst/>
                      </a:endParaRPr>
                    </a:p>
                  </a:txBody>
                  <a:tcPr/>
                </a:tc>
                <a:tc>
                  <a:txBody>
                    <a:bodyPr/>
                    <a:lstStyle/>
                    <a:p>
                      <a:pPr algn="ctr"/>
                      <a:r>
                        <a:rPr lang="en-US" b="1" dirty="0" smtClean="0">
                          <a:solidFill>
                            <a:srgbClr val="920000"/>
                          </a:solidFill>
                        </a:rPr>
                        <a:t>1</a:t>
                      </a:r>
                      <a:endParaRPr lang="en-GB" b="1" dirty="0">
                        <a:solidFill>
                          <a:srgbClr val="920000"/>
                        </a:solidFill>
                      </a:endParaRPr>
                    </a:p>
                  </a:txBody>
                  <a:tcPr/>
                </a:tc>
              </a:tr>
            </a:tbl>
          </a:graphicData>
        </a:graphic>
      </p:graphicFrame>
    </p:spTree>
    <p:extLst>
      <p:ext uri="{BB962C8B-B14F-4D97-AF65-F5344CB8AC3E}">
        <p14:creationId xmlns:p14="http://schemas.microsoft.com/office/powerpoint/2010/main" val="7179012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p:txBody>
          <a:bodyPr/>
          <a:lstStyle/>
          <a:p>
            <a:r>
              <a:rPr lang="en-GB" dirty="0" smtClean="0"/>
              <a:t>The existence </a:t>
            </a:r>
            <a:r>
              <a:rPr lang="en-GB" dirty="0"/>
              <a:t>of </a:t>
            </a:r>
            <a:r>
              <a:rPr lang="en-GB" dirty="0" smtClean="0"/>
              <a:t>Learning Styles preferences is </a:t>
            </a:r>
            <a:r>
              <a:rPr lang="en-GB" dirty="0" smtClean="0">
                <a:solidFill>
                  <a:srgbClr val="920000"/>
                </a:solidFill>
              </a:rPr>
              <a:t>not in dispute</a:t>
            </a:r>
            <a:r>
              <a:rPr lang="en-GB" dirty="0" smtClean="0"/>
              <a:t>.</a:t>
            </a:r>
            <a:endParaRPr lang="en-GB" dirty="0"/>
          </a:p>
          <a:p>
            <a:r>
              <a:rPr lang="en-GB" dirty="0" smtClean="0">
                <a:solidFill>
                  <a:srgbClr val="920000"/>
                </a:solidFill>
              </a:rPr>
              <a:t>No clear evidence for the Meshing </a:t>
            </a:r>
            <a:r>
              <a:rPr lang="en-GB" dirty="0">
                <a:solidFill>
                  <a:srgbClr val="920000"/>
                </a:solidFill>
              </a:rPr>
              <a:t>H</a:t>
            </a:r>
            <a:r>
              <a:rPr lang="en-GB" dirty="0" smtClean="0">
                <a:solidFill>
                  <a:srgbClr val="920000"/>
                </a:solidFill>
              </a:rPr>
              <a:t>ypothesis</a:t>
            </a:r>
            <a:r>
              <a:rPr lang="en-GB" dirty="0" smtClean="0"/>
              <a:t>: presentation </a:t>
            </a:r>
            <a:r>
              <a:rPr lang="en-GB" dirty="0"/>
              <a:t>should mesh </a:t>
            </a:r>
            <a:r>
              <a:rPr lang="en-GB" dirty="0" smtClean="0"/>
              <a:t>with the </a:t>
            </a:r>
            <a:r>
              <a:rPr lang="en-GB" dirty="0"/>
              <a:t>learner’s </a:t>
            </a:r>
            <a:r>
              <a:rPr lang="en-GB" dirty="0" smtClean="0"/>
              <a:t>preference.</a:t>
            </a:r>
          </a:p>
          <a:p>
            <a:r>
              <a:rPr lang="en-US" dirty="0" smtClean="0"/>
              <a:t>Interesting results from the cognitive theory of Multimedia learning:</a:t>
            </a:r>
          </a:p>
          <a:p>
            <a:pPr lvl="3">
              <a:buSzPct val="100000"/>
            </a:pPr>
            <a:r>
              <a:rPr lang="en-US" sz="2000" b="1" dirty="0" smtClean="0">
                <a:solidFill>
                  <a:srgbClr val="920000"/>
                </a:solidFill>
              </a:rPr>
              <a:t>  Narrated Animation</a:t>
            </a:r>
          </a:p>
          <a:p>
            <a:pPr lvl="3">
              <a:buSzPct val="100000"/>
            </a:pPr>
            <a:r>
              <a:rPr lang="en-US" sz="2000" b="1" dirty="0" smtClean="0">
                <a:solidFill>
                  <a:srgbClr val="920000"/>
                </a:solidFill>
              </a:rPr>
              <a:t>  Concise</a:t>
            </a:r>
          </a:p>
          <a:p>
            <a:pPr lvl="3">
              <a:buSzPct val="100000"/>
            </a:pPr>
            <a:r>
              <a:rPr lang="en-US" sz="2000" b="1" dirty="0" smtClean="0">
                <a:solidFill>
                  <a:srgbClr val="920000"/>
                </a:solidFill>
              </a:rPr>
              <a:t>  Key ideas emphasized</a:t>
            </a:r>
          </a:p>
          <a:p>
            <a:pPr lvl="3">
              <a:buSzPct val="100000"/>
            </a:pPr>
            <a:r>
              <a:rPr lang="en-US" sz="2000" b="1" dirty="0" smtClean="0">
                <a:solidFill>
                  <a:srgbClr val="920000"/>
                </a:solidFill>
              </a:rPr>
              <a:t>  Personalized</a:t>
            </a:r>
          </a:p>
          <a:p>
            <a:pPr lvl="3">
              <a:buSzPct val="100000"/>
            </a:pPr>
            <a:r>
              <a:rPr lang="en-GB" sz="2000" b="1" dirty="0" smtClean="0">
                <a:solidFill>
                  <a:srgbClr val="920000"/>
                </a:solidFill>
              </a:rPr>
              <a:t>  Interactivity</a:t>
            </a:r>
            <a:endParaRPr lang="en-US" sz="2000" b="1" dirty="0" smtClean="0">
              <a:solidFill>
                <a:srgbClr val="920000"/>
              </a:solidFill>
            </a:endParaRPr>
          </a:p>
        </p:txBody>
      </p:sp>
      <p:sp>
        <p:nvSpPr>
          <p:cNvPr id="3" name="Text Placeholder 2"/>
          <p:cNvSpPr>
            <a:spLocks noGrp="1"/>
          </p:cNvSpPr>
          <p:nvPr>
            <p:ph type="body" sz="quarter" idx="12"/>
          </p:nvPr>
        </p:nvSpPr>
        <p:spPr/>
        <p:txBody>
          <a:bodyPr/>
          <a:lstStyle/>
          <a:p>
            <a:r>
              <a:rPr lang="en-US" dirty="0" smtClean="0"/>
              <a:t>Conclusions</a:t>
            </a:r>
            <a:endParaRPr lang="en-GB"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31</a:t>
            </a:fld>
            <a:endParaRPr lang="en-GB" dirty="0"/>
          </a:p>
        </p:txBody>
      </p:sp>
    </p:spTree>
    <p:extLst>
      <p:ext uri="{BB962C8B-B14F-4D97-AF65-F5344CB8AC3E}">
        <p14:creationId xmlns:p14="http://schemas.microsoft.com/office/powerpoint/2010/main" val="12867800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Vertical Text Placeholder 1"/>
          <p:cNvSpPr>
            <a:spLocks noGrp="1"/>
          </p:cNvSpPr>
          <p:nvPr>
            <p:ph type="body" orient="vert" idx="1"/>
          </p:nvPr>
        </p:nvSpPr>
        <p:spPr>
          <a:xfrm>
            <a:off x="468313" y="1484784"/>
            <a:ext cx="8207375" cy="4680520"/>
          </a:xfrm>
        </p:spPr>
        <p:txBody>
          <a:bodyPr/>
          <a:lstStyle/>
          <a:p>
            <a:pPr>
              <a:spcAft>
                <a:spcPts val="1200"/>
              </a:spcAft>
              <a:buFont typeface="Wingdings" charset="2"/>
              <a:buChar char="q"/>
            </a:pPr>
            <a:r>
              <a:rPr lang="en-GB" sz="1600" dirty="0"/>
              <a:t>Felder, R.M. and Silverman, L.K., "Learning and teaching styles in engineering education", Engineering education 78, 7 (1988</a:t>
            </a:r>
            <a:r>
              <a:rPr lang="en-GB" sz="1600" dirty="0" smtClean="0"/>
              <a:t>).</a:t>
            </a:r>
          </a:p>
          <a:p>
            <a:pPr>
              <a:spcAft>
                <a:spcPts val="1200"/>
              </a:spcAft>
              <a:buFont typeface="Wingdings" charset="2"/>
              <a:buChar char="q"/>
            </a:pPr>
            <a:r>
              <a:rPr lang="en-GB" sz="1600" dirty="0" smtClean="0"/>
              <a:t>Mayer</a:t>
            </a:r>
            <a:r>
              <a:rPr lang="en-GB" sz="1600" dirty="0"/>
              <a:t>, R.E., "Cognitive Theory and the Design of Multimedia Instruction: An Example of the Two-Way Street Between Cognition and Instruction", New directions for teaching and learning 2002, 89 (2002</a:t>
            </a:r>
            <a:r>
              <a:rPr lang="en-GB" sz="1600" dirty="0" smtClean="0"/>
              <a:t>).</a:t>
            </a:r>
          </a:p>
          <a:p>
            <a:pPr>
              <a:spcAft>
                <a:spcPts val="1200"/>
              </a:spcAft>
              <a:buFont typeface="Wingdings" charset="2"/>
              <a:buChar char="q"/>
            </a:pPr>
            <a:r>
              <a:rPr lang="en-GB" sz="1600" dirty="0" smtClean="0"/>
              <a:t>Massa</a:t>
            </a:r>
            <a:r>
              <a:rPr lang="en-GB" sz="1600" dirty="0"/>
              <a:t>, L.J. and Mayer, R.E., "Testing the ATI hypothesis: Should multimedia instruction accommodate verbalizer-visualizer cognitive style?", Learning and Individual Differences 16, 4 (2006</a:t>
            </a:r>
            <a:r>
              <a:rPr lang="en-GB" sz="1600" dirty="0" smtClean="0"/>
              <a:t>).</a:t>
            </a:r>
          </a:p>
          <a:p>
            <a:pPr>
              <a:spcAft>
                <a:spcPts val="1200"/>
              </a:spcAft>
              <a:buFont typeface="Wingdings" charset="2"/>
              <a:buChar char="q"/>
            </a:pPr>
            <a:r>
              <a:rPr lang="en-GB" sz="1600" dirty="0"/>
              <a:t>Pashler, H</a:t>
            </a:r>
            <a:r>
              <a:rPr lang="en-GB" sz="1600" dirty="0" smtClean="0"/>
              <a:t>. McDaniel</a:t>
            </a:r>
            <a:r>
              <a:rPr lang="en-GB" sz="1600" dirty="0"/>
              <a:t>, M. </a:t>
            </a:r>
            <a:r>
              <a:rPr lang="en-GB" sz="1600" dirty="0" smtClean="0"/>
              <a:t>Rohrer</a:t>
            </a:r>
            <a:r>
              <a:rPr lang="en-GB" sz="1600" dirty="0"/>
              <a:t>, D. and Bjork, R., "Learning styles concepts and evidence", </a:t>
            </a:r>
            <a:r>
              <a:rPr lang="en-GB" sz="1600" i="1" dirty="0"/>
              <a:t>Psychological science in the public interest</a:t>
            </a:r>
            <a:r>
              <a:rPr lang="en-GB" sz="1600" dirty="0"/>
              <a:t> 9, 3 (2008</a:t>
            </a:r>
            <a:r>
              <a:rPr lang="en-GB" sz="1600" dirty="0" smtClean="0"/>
              <a:t>).</a:t>
            </a:r>
          </a:p>
          <a:p>
            <a:pPr>
              <a:spcAft>
                <a:spcPts val="1200"/>
              </a:spcAft>
              <a:buFont typeface="Wingdings" charset="2"/>
              <a:buChar char="q"/>
            </a:pPr>
            <a:r>
              <a:rPr lang="en-GB" sz="1600" dirty="0"/>
              <a:t>Dunn, R.S. and Dunn, K.J., Teaching students through their individual learning styles: A practical </a:t>
            </a:r>
            <a:r>
              <a:rPr lang="en-GB" sz="1600" dirty="0" smtClean="0"/>
              <a:t>approach., (1978).</a:t>
            </a:r>
          </a:p>
          <a:p>
            <a:pPr>
              <a:spcAft>
                <a:spcPts val="1200"/>
              </a:spcAft>
              <a:buFont typeface="Wingdings" charset="2"/>
              <a:buChar char="q"/>
            </a:pPr>
            <a:r>
              <a:rPr lang="en-GB" sz="1600" dirty="0"/>
              <a:t>Felder, R.M. and </a:t>
            </a:r>
            <a:r>
              <a:rPr lang="en-GB" sz="1600" dirty="0" err="1"/>
              <a:t>Spurlin</a:t>
            </a:r>
            <a:r>
              <a:rPr lang="en-GB" sz="1600" dirty="0"/>
              <a:t>, J., "Applications, reliability and validity of the index of learning styles", International Journal of Engineering Education 21, </a:t>
            </a:r>
            <a:r>
              <a:rPr lang="en-GB" sz="1600" dirty="0" smtClean="0"/>
              <a:t>1 </a:t>
            </a:r>
            <a:r>
              <a:rPr lang="en-GB" sz="1600" dirty="0"/>
              <a:t>(2005</a:t>
            </a:r>
            <a:r>
              <a:rPr lang="en-GB" sz="1600" dirty="0" smtClean="0"/>
              <a:t>)</a:t>
            </a:r>
          </a:p>
          <a:p>
            <a:pPr>
              <a:spcAft>
                <a:spcPts val="1200"/>
              </a:spcAft>
              <a:buFont typeface="Wingdings" charset="2"/>
              <a:buChar char="q"/>
            </a:pPr>
            <a:r>
              <a:rPr lang="en-GB" sz="1600" dirty="0" err="1"/>
              <a:t>Coffield</a:t>
            </a:r>
            <a:r>
              <a:rPr lang="en-GB" sz="1600" dirty="0"/>
              <a:t>, F. and others, "Learning styles and pedagogy in post-16 learning: A systematic and critical review", (2004).</a:t>
            </a:r>
            <a:endParaRPr lang="en-GB" sz="1600" dirty="0" smtClean="0"/>
          </a:p>
          <a:p>
            <a:pPr>
              <a:buFont typeface="Wingdings" charset="2"/>
              <a:buChar char="q"/>
            </a:pPr>
            <a:endParaRPr lang="en-US" sz="2000" dirty="0" smtClean="0">
              <a:cs typeface="Times New Roman" pitchFamily="16" charset="0"/>
            </a:endParaRPr>
          </a:p>
        </p:txBody>
      </p:sp>
      <p:sp>
        <p:nvSpPr>
          <p:cNvPr id="3" name="Text Placeholder 2"/>
          <p:cNvSpPr>
            <a:spLocks noGrp="1"/>
          </p:cNvSpPr>
          <p:nvPr>
            <p:ph type="body" sz="quarter" idx="12"/>
          </p:nvPr>
        </p:nvSpPr>
        <p:spPr>
          <a:xfrm>
            <a:off x="468313" y="274638"/>
            <a:ext cx="8229600" cy="854075"/>
          </a:xfrm>
        </p:spPr>
        <p:txBody>
          <a:bodyPr/>
          <a:lstStyle/>
          <a:p>
            <a:pPr>
              <a:defRPr/>
            </a:pPr>
            <a:r>
              <a:rPr lang="en-US" dirty="0" smtClean="0"/>
              <a:t>References</a:t>
            </a:r>
            <a:endParaRPr lang="en-GB" dirty="0"/>
          </a:p>
        </p:txBody>
      </p:sp>
      <p:sp>
        <p:nvSpPr>
          <p:cNvPr id="11268" name="Footer Placeholder 3"/>
          <p:cNvSpPr>
            <a:spLocks noGrp="1"/>
          </p:cNvSpPr>
          <p:nvPr>
            <p:ph type="ftr" sz="quarter" idx="13"/>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r>
              <a:rPr lang="en-GB" smtClean="0">
                <a:solidFill>
                  <a:srgbClr val="C00000"/>
                </a:solidFill>
                <a:latin typeface="Times New Roman" pitchFamily="16" charset="0"/>
              </a:rPr>
              <a:t>VT-MENA, Egypt.</a:t>
            </a:r>
          </a:p>
        </p:txBody>
      </p:sp>
      <p:sp>
        <p:nvSpPr>
          <p:cNvPr id="11269" name="Slide Number Placeholder 4"/>
          <p:cNvSpPr>
            <a:spLocks noGrp="1"/>
          </p:cNvSpPr>
          <p:nvPr>
            <p:ph type="sldNum" sz="quarter" idx="14"/>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fld id="{25751488-84DB-4450-B5FF-BB6FD7A75028}" type="slidenum">
              <a:rPr lang="en-GB" smtClean="0">
                <a:solidFill>
                  <a:srgbClr val="C00000"/>
                </a:solidFill>
                <a:latin typeface="Times New Roman" pitchFamily="16" charset="0"/>
              </a:rPr>
              <a:pPr eaLnBrk="1" hangingPunct="1"/>
              <a:t>32</a:t>
            </a:fld>
            <a:endParaRPr lang="en-GB" smtClean="0">
              <a:solidFill>
                <a:srgbClr val="C00000"/>
              </a:solidFill>
              <a:latin typeface="Times New Roman" pitchFamily="16"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042988" y="2205038"/>
            <a:ext cx="6985000" cy="1800225"/>
          </a:xfrm>
          <a:prstGeom prst="rect">
            <a:avLst/>
          </a:prstGeom>
          <a:gradFill>
            <a:gsLst>
              <a:gs pos="0">
                <a:srgbClr val="000000"/>
              </a:gs>
              <a:gs pos="20000">
                <a:srgbClr val="000040"/>
              </a:gs>
              <a:gs pos="48000">
                <a:srgbClr val="400040"/>
              </a:gs>
              <a:gs pos="69000">
                <a:srgbClr val="8F0040"/>
              </a:gs>
              <a:gs pos="84000">
                <a:srgbClr val="F27300"/>
              </a:gs>
              <a:gs pos="100000">
                <a:srgbClr val="FFBF00"/>
              </a:gs>
            </a:gsLst>
            <a:lin ang="2700000" scaled="0"/>
          </a:gradFill>
          <a:ln>
            <a:noFill/>
          </a:ln>
          <a:effectLst>
            <a:outerShdw blurRad="76200" dist="38100" dir="8400000" sx="102000" sy="102000" algn="tl" rotWithShape="0">
              <a:prstClr val="black">
                <a:alpha val="40000"/>
              </a:prstClr>
            </a:outerShdw>
          </a:effectLst>
        </p:spPr>
        <p:style>
          <a:lnRef idx="0">
            <a:scrgbClr r="0" g="0" b="0"/>
          </a:lnRef>
          <a:fillRef idx="1003">
            <a:schemeClr val="lt1"/>
          </a:fillRef>
          <a:effectRef idx="0">
            <a:scrgbClr r="0" g="0" b="0"/>
          </a:effectRef>
          <a:fontRef idx="major"/>
        </p:style>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algn="ctr" eaLnBrk="1" hangingPunct="1">
              <a:buClr>
                <a:srgbClr val="914B30"/>
              </a:buClr>
              <a:defRPr/>
            </a:pPr>
            <a:r>
              <a:rPr lang="en-US" sz="4400" i="1" dirty="0" smtClean="0">
                <a:latin typeface="Times New Roman" pitchFamily="18" charset="0"/>
                <a:cs typeface="Times New Roman" pitchFamily="18" charset="0"/>
              </a:rPr>
              <a:t>Thanks</a:t>
            </a:r>
          </a:p>
          <a:p>
            <a:pPr algn="ctr" eaLnBrk="1" hangingPunct="1">
              <a:buClr>
                <a:srgbClr val="914B30"/>
              </a:buClr>
              <a:defRPr/>
            </a:pPr>
            <a:r>
              <a:rPr lang="en-US" sz="4400" i="1" dirty="0" smtClean="0">
                <a:latin typeface="Times New Roman" pitchFamily="18" charset="0"/>
                <a:cs typeface="Times New Roman" pitchFamily="18" charset="0"/>
              </a:rPr>
              <a:t>Questions?</a:t>
            </a:r>
            <a:endParaRPr lang="en-GB" sz="4400" i="1" dirty="0" smtClean="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2484438" y="6165850"/>
            <a:ext cx="4032250" cy="469900"/>
          </a:xfrm>
        </p:spPr>
        <p:txBody>
          <a:bodyPr/>
          <a:lstStyle/>
          <a:p>
            <a:pPr>
              <a:defRPr/>
            </a:pPr>
            <a:r>
              <a:rPr lang="en-GB" sz="1800" i="1" dirty="0" smtClean="0">
                <a:solidFill>
                  <a:srgbClr val="920000"/>
                </a:solidFill>
                <a:effectLst>
                  <a:outerShdw blurRad="38100" dist="38100" dir="2700000" algn="tl">
                    <a:srgbClr val="000000">
                      <a:alpha val="43137"/>
                    </a:srgbClr>
                  </a:outerShdw>
                </a:effectLst>
              </a:rPr>
              <a:t>VT-MENA, </a:t>
            </a:r>
            <a:r>
              <a:rPr lang="en-GB" sz="1800" i="1" dirty="0">
                <a:solidFill>
                  <a:srgbClr val="920000"/>
                </a:solidFill>
                <a:effectLst>
                  <a:outerShdw blurRad="38100" dist="38100" dir="2700000" algn="tl">
                    <a:srgbClr val="000000">
                      <a:alpha val="43137"/>
                    </a:srgbClr>
                  </a:outerShdw>
                </a:effectLst>
              </a:rPr>
              <a:t>Egypt.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395536" y="1700808"/>
            <a:ext cx="8208912" cy="4536504"/>
          </a:xfrm>
        </p:spPr>
        <p:txBody>
          <a:bodyPr/>
          <a:lstStyle/>
          <a:p>
            <a:r>
              <a:rPr lang="en-US" sz="2800" b="1" dirty="0">
                <a:solidFill>
                  <a:srgbClr val="C00000"/>
                </a:solidFill>
                <a:effectLst>
                  <a:outerShdw blurRad="38100" dist="38100" dir="2700000" algn="tl">
                    <a:srgbClr val="000000">
                      <a:alpha val="43137"/>
                    </a:srgbClr>
                  </a:outerShdw>
                </a:effectLst>
              </a:rPr>
              <a:t>Learning Styles: </a:t>
            </a:r>
          </a:p>
          <a:p>
            <a:pPr lvl="1"/>
            <a:r>
              <a:rPr lang="en-US" sz="2400" dirty="0"/>
              <a:t>The various ways individuals prefer</a:t>
            </a:r>
            <a:r>
              <a:rPr lang="en-US" sz="2400" dirty="0">
                <a:effectLst>
                  <a:outerShdw blurRad="38100" dist="38100" dir="2700000" algn="tl">
                    <a:srgbClr val="000000">
                      <a:alpha val="43137"/>
                    </a:srgbClr>
                  </a:outerShdw>
                </a:effectLst>
              </a:rPr>
              <a:t> </a:t>
            </a:r>
            <a:r>
              <a:rPr lang="en-US" sz="2400" dirty="0"/>
              <a:t>to </a:t>
            </a:r>
            <a:r>
              <a:rPr lang="en-US" sz="2400" dirty="0" smtClean="0"/>
              <a:t>learn.</a:t>
            </a:r>
            <a:endParaRPr lang="en-GB" sz="2400" dirty="0"/>
          </a:p>
          <a:p>
            <a:r>
              <a:rPr lang="en-US" sz="2800" b="1" dirty="0" smtClean="0">
                <a:solidFill>
                  <a:srgbClr val="C00000"/>
                </a:solidFill>
                <a:effectLst>
                  <a:outerShdw blurRad="38100" dist="38100" dir="2700000" algn="tl">
                    <a:srgbClr val="000000">
                      <a:alpha val="43137"/>
                    </a:srgbClr>
                  </a:outerShdw>
                </a:effectLst>
              </a:rPr>
              <a:t>Cognitive Styles (thinking Styles): </a:t>
            </a:r>
          </a:p>
          <a:p>
            <a:pPr lvl="1"/>
            <a:r>
              <a:rPr lang="en-US" sz="2400" dirty="0"/>
              <a:t>T</a:t>
            </a:r>
            <a:r>
              <a:rPr lang="en-US" sz="2400" dirty="0" smtClean="0"/>
              <a:t>he ways </a:t>
            </a:r>
            <a:r>
              <a:rPr lang="en-GB" sz="2400" dirty="0" smtClean="0"/>
              <a:t>individuals think, perceive</a:t>
            </a:r>
          </a:p>
          <a:p>
            <a:pPr marL="1008063" lvl="2" indent="0">
              <a:buNone/>
            </a:pPr>
            <a:r>
              <a:rPr lang="en-GB" sz="2400" dirty="0" smtClean="0"/>
              <a:t>and </a:t>
            </a:r>
            <a:r>
              <a:rPr lang="en-GB" sz="2400" dirty="0"/>
              <a:t>remember </a:t>
            </a:r>
            <a:r>
              <a:rPr lang="en-GB" sz="2400" dirty="0" smtClean="0"/>
              <a:t>information.</a:t>
            </a:r>
          </a:p>
          <a:p>
            <a:endParaRPr lang="en-US" dirty="0" smtClean="0"/>
          </a:p>
        </p:txBody>
      </p:sp>
      <p:sp>
        <p:nvSpPr>
          <p:cNvPr id="3" name="Text Placeholder 2"/>
          <p:cNvSpPr>
            <a:spLocks noGrp="1"/>
          </p:cNvSpPr>
          <p:nvPr>
            <p:ph type="body" sz="quarter" idx="12"/>
          </p:nvPr>
        </p:nvSpPr>
        <p:spPr/>
        <p:txBody>
          <a:bodyPr/>
          <a:lstStyle/>
          <a:p>
            <a:r>
              <a:rPr lang="en-US" sz="3600" dirty="0"/>
              <a:t>Learning </a:t>
            </a:r>
            <a:r>
              <a:rPr lang="en-US" sz="3600" dirty="0" smtClean="0"/>
              <a:t>Styles vs. Cognitive Styles</a:t>
            </a:r>
            <a:endParaRPr lang="en-GB" sz="3600"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4</a:t>
            </a:fld>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0240" y="3356992"/>
            <a:ext cx="2362200"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4742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468313" y="1628775"/>
            <a:ext cx="8207375" cy="4608513"/>
          </a:xfrm>
        </p:spPr>
        <p:txBody>
          <a:bodyPr/>
          <a:lstStyle/>
          <a:p>
            <a:pPr marL="106363" indent="0">
              <a:buFont typeface="Wingdings" pitchFamily="2" charset="2"/>
              <a:buNone/>
              <a:defRPr/>
            </a:pPr>
            <a:r>
              <a:rPr lang="en-GB" sz="1800" dirty="0" smtClean="0"/>
              <a:t>Cognitive </a:t>
            </a:r>
            <a:r>
              <a:rPr lang="en-GB" sz="1800" dirty="0"/>
              <a:t>theory offers three </a:t>
            </a:r>
            <a:r>
              <a:rPr lang="en-GB" sz="1800" dirty="0" smtClean="0"/>
              <a:t>assumptions </a:t>
            </a:r>
            <a:r>
              <a:rPr lang="en-GB" sz="1800" dirty="0"/>
              <a:t>about how people learn from words and pictures: </a:t>
            </a:r>
          </a:p>
          <a:p>
            <a:pPr>
              <a:defRPr/>
            </a:pPr>
            <a:r>
              <a:rPr lang="en-GB" sz="2000" b="1" dirty="0" smtClean="0">
                <a:solidFill>
                  <a:srgbClr val="C00000"/>
                </a:solidFill>
                <a:effectLst>
                  <a:outerShdw blurRad="38100" dist="38100" dir="2700000" algn="tl">
                    <a:srgbClr val="000000">
                      <a:alpha val="43137"/>
                    </a:srgbClr>
                  </a:outerShdw>
                </a:effectLst>
              </a:rPr>
              <a:t>Dual </a:t>
            </a:r>
            <a:r>
              <a:rPr lang="en-GB" sz="2000" b="1" dirty="0">
                <a:solidFill>
                  <a:srgbClr val="C00000"/>
                </a:solidFill>
                <a:effectLst>
                  <a:outerShdw blurRad="38100" dist="38100" dir="2700000" algn="tl">
                    <a:srgbClr val="000000">
                      <a:alpha val="43137"/>
                    </a:srgbClr>
                  </a:outerShdw>
                </a:effectLst>
              </a:rPr>
              <a:t>Channel Assumption</a:t>
            </a:r>
            <a:r>
              <a:rPr lang="en-GB" sz="2000" dirty="0"/>
              <a:t>. </a:t>
            </a:r>
            <a:endParaRPr lang="en-GB" sz="2000" dirty="0" smtClean="0"/>
          </a:p>
          <a:p>
            <a:pPr lvl="1">
              <a:defRPr/>
            </a:pPr>
            <a:r>
              <a:rPr lang="en-GB" sz="1600" dirty="0"/>
              <a:t>H</a:t>
            </a:r>
            <a:r>
              <a:rPr lang="en-GB" sz="1600" dirty="0" smtClean="0"/>
              <a:t>uman cognitive system consists </a:t>
            </a:r>
            <a:r>
              <a:rPr lang="en-GB" sz="1600" dirty="0"/>
              <a:t>of two </a:t>
            </a:r>
            <a:r>
              <a:rPr lang="en-GB" sz="1600" dirty="0" smtClean="0"/>
              <a:t>channels </a:t>
            </a:r>
            <a:r>
              <a:rPr lang="en-GB" sz="1600" dirty="0"/>
              <a:t>for representing and </a:t>
            </a:r>
            <a:r>
              <a:rPr lang="en-GB" sz="1600" dirty="0" smtClean="0"/>
              <a:t>manipulating knowledge</a:t>
            </a:r>
            <a:r>
              <a:rPr lang="en-GB" sz="1600" dirty="0"/>
              <a:t>: a </a:t>
            </a:r>
            <a:r>
              <a:rPr lang="en-GB" sz="1600" dirty="0" smtClean="0"/>
              <a:t>visual-pictorial, and </a:t>
            </a:r>
            <a:r>
              <a:rPr lang="en-GB" sz="1600" dirty="0"/>
              <a:t>an auditory-verbal </a:t>
            </a:r>
            <a:r>
              <a:rPr lang="en-GB" sz="1600" dirty="0" smtClean="0"/>
              <a:t>channels. </a:t>
            </a:r>
            <a:endParaRPr lang="en-GB" sz="1600" dirty="0"/>
          </a:p>
          <a:p>
            <a:pPr>
              <a:defRPr/>
            </a:pPr>
            <a:r>
              <a:rPr lang="en-GB" sz="2000" b="1" dirty="0">
                <a:solidFill>
                  <a:srgbClr val="C00000"/>
                </a:solidFill>
                <a:effectLst>
                  <a:outerShdw blurRad="38100" dist="38100" dir="2700000" algn="tl">
                    <a:srgbClr val="000000">
                      <a:alpha val="43137"/>
                    </a:srgbClr>
                  </a:outerShdw>
                </a:effectLst>
              </a:rPr>
              <a:t>Limited Capacity Assumption</a:t>
            </a:r>
            <a:r>
              <a:rPr lang="en-GB" sz="2000" dirty="0"/>
              <a:t>. </a:t>
            </a:r>
            <a:endParaRPr lang="en-GB" sz="2000" dirty="0" smtClean="0"/>
          </a:p>
          <a:p>
            <a:pPr lvl="1">
              <a:defRPr/>
            </a:pPr>
            <a:r>
              <a:rPr lang="en-GB" sz="1600" dirty="0" smtClean="0"/>
              <a:t>Each </a:t>
            </a:r>
            <a:r>
              <a:rPr lang="en-GB" sz="1600" dirty="0"/>
              <a:t>channel </a:t>
            </a:r>
            <a:r>
              <a:rPr lang="en-GB" sz="1600" dirty="0" smtClean="0"/>
              <a:t>has </a:t>
            </a:r>
            <a:r>
              <a:rPr lang="en-GB" sz="1600" dirty="0"/>
              <a:t>a limited capacity </a:t>
            </a:r>
            <a:r>
              <a:rPr lang="en-GB" sz="1600" dirty="0" smtClean="0"/>
              <a:t>(at one time) for </a:t>
            </a:r>
            <a:r>
              <a:rPr lang="en-GB" sz="1600" dirty="0"/>
              <a:t>holding and manipulating </a:t>
            </a:r>
            <a:r>
              <a:rPr lang="en-GB" sz="1600" dirty="0" smtClean="0"/>
              <a:t>knowledge.  </a:t>
            </a:r>
          </a:p>
          <a:p>
            <a:pPr>
              <a:defRPr/>
            </a:pPr>
            <a:r>
              <a:rPr lang="en-GB" sz="2000" b="1" dirty="0">
                <a:solidFill>
                  <a:srgbClr val="C00000"/>
                </a:solidFill>
                <a:effectLst>
                  <a:outerShdw blurRad="38100" dist="38100" dir="2700000" algn="tl">
                    <a:srgbClr val="000000">
                      <a:alpha val="43137"/>
                    </a:srgbClr>
                  </a:outerShdw>
                </a:effectLst>
              </a:rPr>
              <a:t>Active Processing Assumption</a:t>
            </a:r>
            <a:r>
              <a:rPr lang="en-GB" sz="2000" dirty="0"/>
              <a:t>. </a:t>
            </a:r>
            <a:endParaRPr lang="en-GB" sz="2000" dirty="0" smtClean="0"/>
          </a:p>
          <a:p>
            <a:pPr lvl="1">
              <a:defRPr/>
            </a:pPr>
            <a:r>
              <a:rPr lang="en-GB" sz="1600" dirty="0" smtClean="0"/>
              <a:t>Meaningful </a:t>
            </a:r>
            <a:r>
              <a:rPr lang="en-GB" sz="1600" dirty="0"/>
              <a:t>learning occurs when learners engage in active processing within the </a:t>
            </a:r>
            <a:r>
              <a:rPr lang="en-GB" sz="1600" dirty="0" smtClean="0"/>
              <a:t>channels.</a:t>
            </a:r>
          </a:p>
          <a:p>
            <a:pPr lvl="1">
              <a:defRPr/>
            </a:pPr>
            <a:r>
              <a:rPr lang="en-GB" sz="1600" dirty="0" smtClean="0"/>
              <a:t>Are </a:t>
            </a:r>
            <a:r>
              <a:rPr lang="en-GB" sz="1600" dirty="0"/>
              <a:t>more likely to occur when </a:t>
            </a:r>
            <a:r>
              <a:rPr lang="en-GB" sz="1600" dirty="0" smtClean="0"/>
              <a:t>verbal </a:t>
            </a:r>
            <a:r>
              <a:rPr lang="en-GB" sz="1600" dirty="0"/>
              <a:t>and pictorial </a:t>
            </a:r>
            <a:r>
              <a:rPr lang="en-GB" sz="1600" dirty="0" smtClean="0"/>
              <a:t>representations </a:t>
            </a:r>
            <a:r>
              <a:rPr lang="en-GB" sz="1600" dirty="0"/>
              <a:t>are in working memory at the same time.</a:t>
            </a:r>
          </a:p>
        </p:txBody>
      </p:sp>
      <p:sp>
        <p:nvSpPr>
          <p:cNvPr id="3" name="Text Placeholder 2"/>
          <p:cNvSpPr>
            <a:spLocks noGrp="1"/>
          </p:cNvSpPr>
          <p:nvPr>
            <p:ph type="body" sz="quarter" idx="12"/>
          </p:nvPr>
        </p:nvSpPr>
        <p:spPr>
          <a:xfrm>
            <a:off x="468313" y="274638"/>
            <a:ext cx="8229600" cy="854075"/>
          </a:xfrm>
        </p:spPr>
        <p:txBody>
          <a:bodyPr/>
          <a:lstStyle/>
          <a:p>
            <a:pPr>
              <a:defRPr/>
            </a:pPr>
            <a:r>
              <a:rPr lang="en-GB" sz="3600" dirty="0"/>
              <a:t>Cognitive T</a:t>
            </a:r>
            <a:r>
              <a:rPr lang="en-GB" sz="3600" dirty="0" smtClean="0"/>
              <a:t>heory: </a:t>
            </a:r>
            <a:r>
              <a:rPr lang="en-GB" sz="3200" dirty="0" smtClean="0"/>
              <a:t>How people learn?</a:t>
            </a:r>
            <a:endParaRPr lang="en-GB" sz="3600" dirty="0"/>
          </a:p>
        </p:txBody>
      </p:sp>
      <p:sp>
        <p:nvSpPr>
          <p:cNvPr id="8196" name="Footer Placeholder 3"/>
          <p:cNvSpPr>
            <a:spLocks noGrp="1"/>
          </p:cNvSpPr>
          <p:nvPr>
            <p:ph type="ftr" sz="quarter" idx="13"/>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r>
              <a:rPr lang="en-GB" smtClean="0">
                <a:solidFill>
                  <a:srgbClr val="C00000"/>
                </a:solidFill>
                <a:latin typeface="Times New Roman" pitchFamily="16" charset="0"/>
              </a:rPr>
              <a:t>VT-MENA, Egypt.</a:t>
            </a:r>
          </a:p>
        </p:txBody>
      </p:sp>
      <p:sp>
        <p:nvSpPr>
          <p:cNvPr id="8197" name="Slide Number Placeholder 4"/>
          <p:cNvSpPr>
            <a:spLocks noGrp="1"/>
          </p:cNvSpPr>
          <p:nvPr>
            <p:ph type="sldNum" sz="quarter" idx="14"/>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fld id="{9D82ED02-64CB-4B69-ACCD-080355671C07}" type="slidenum">
              <a:rPr lang="en-GB" smtClean="0">
                <a:solidFill>
                  <a:srgbClr val="C00000"/>
                </a:solidFill>
                <a:latin typeface="Times New Roman" pitchFamily="16" charset="0"/>
              </a:rPr>
              <a:pPr eaLnBrk="1" hangingPunct="1"/>
              <a:t>5</a:t>
            </a:fld>
            <a:endParaRPr lang="en-GB" smtClean="0">
              <a:solidFill>
                <a:srgbClr val="C00000"/>
              </a:solidFill>
              <a:latin typeface="Times New Roman" pitchFamily="1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468313" y="274638"/>
            <a:ext cx="8229600" cy="854075"/>
          </a:xfrm>
        </p:spPr>
        <p:txBody>
          <a:bodyPr/>
          <a:lstStyle/>
          <a:p>
            <a:pPr>
              <a:defRPr/>
            </a:pPr>
            <a:r>
              <a:rPr lang="en-US" sz="3200" dirty="0" smtClean="0"/>
              <a:t>Cognitive Theory of Multimedia Learning</a:t>
            </a:r>
            <a:endParaRPr lang="en-GB" sz="3200" dirty="0"/>
          </a:p>
        </p:txBody>
      </p:sp>
      <p:sp>
        <p:nvSpPr>
          <p:cNvPr id="9219" name="Footer Placeholder 3"/>
          <p:cNvSpPr>
            <a:spLocks noGrp="1"/>
          </p:cNvSpPr>
          <p:nvPr>
            <p:ph type="ftr" sz="quarter" idx="13"/>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r>
              <a:rPr lang="en-GB" smtClean="0">
                <a:solidFill>
                  <a:srgbClr val="C00000"/>
                </a:solidFill>
                <a:latin typeface="Times New Roman" pitchFamily="16" charset="0"/>
              </a:rPr>
              <a:t>VT-MENA, Egypt.</a:t>
            </a:r>
          </a:p>
        </p:txBody>
      </p:sp>
      <p:sp>
        <p:nvSpPr>
          <p:cNvPr id="9220" name="Slide Number Placeholder 4"/>
          <p:cNvSpPr>
            <a:spLocks noGrp="1"/>
          </p:cNvSpPr>
          <p:nvPr>
            <p:ph type="sldNum" sz="quarter" idx="14"/>
          </p:nvPr>
        </p:nvSpPr>
        <p:spPr>
          <a:noFill/>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5pPr>
            <a:lvl6pPr marL="25146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6pPr>
            <a:lvl7pPr marL="29718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7pPr>
            <a:lvl8pPr marL="34290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8pPr>
            <a:lvl9pPr marL="3886200" indent="-228600" defTabSz="457200" eaLnBrk="0" fontAlgn="base" hangingPunct="0">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cs typeface="Arial Unicode MS" charset="0"/>
              </a:defRPr>
            </a:lvl9pPr>
          </a:lstStyle>
          <a:p>
            <a:pPr eaLnBrk="1" hangingPunct="1"/>
            <a:fld id="{406D7BC0-DA4D-45F2-AF4D-EAD42DAC08C5}" type="slidenum">
              <a:rPr lang="en-GB" smtClean="0">
                <a:solidFill>
                  <a:srgbClr val="C00000"/>
                </a:solidFill>
                <a:latin typeface="Times New Roman" pitchFamily="16" charset="0"/>
              </a:rPr>
              <a:pPr eaLnBrk="1" hangingPunct="1"/>
              <a:t>6</a:t>
            </a:fld>
            <a:endParaRPr lang="en-GB" smtClean="0">
              <a:solidFill>
                <a:srgbClr val="C00000"/>
              </a:solidFill>
              <a:latin typeface="Times New Roman" pitchFamily="16" charset="0"/>
            </a:endParaRPr>
          </a:p>
        </p:txBody>
      </p:sp>
      <p:pic>
        <p:nvPicPr>
          <p:cNvPr id="92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341438"/>
            <a:ext cx="6170613" cy="5003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611560" y="1700808"/>
            <a:ext cx="8208912" cy="4536504"/>
          </a:xfrm>
        </p:spPr>
        <p:txBody>
          <a:bodyPr/>
          <a:lstStyle/>
          <a:p>
            <a:r>
              <a:rPr lang="en-US" dirty="0" smtClean="0"/>
              <a:t>Many models exist.</a:t>
            </a:r>
          </a:p>
          <a:p>
            <a:r>
              <a:rPr lang="en-US" dirty="0" smtClean="0"/>
              <a:t>In this presentation:</a:t>
            </a:r>
          </a:p>
          <a:p>
            <a:pPr lvl="1"/>
            <a:r>
              <a:rPr lang="en-US" dirty="0">
                <a:solidFill>
                  <a:srgbClr val="920000"/>
                </a:solidFill>
              </a:rPr>
              <a:t>Example 1: </a:t>
            </a:r>
            <a:r>
              <a:rPr lang="en-GB" dirty="0">
                <a:solidFill>
                  <a:srgbClr val="920000"/>
                </a:solidFill>
              </a:rPr>
              <a:t>Felder-Silverman </a:t>
            </a:r>
            <a:r>
              <a:rPr lang="en-GB" dirty="0" smtClean="0">
                <a:solidFill>
                  <a:srgbClr val="920000"/>
                </a:solidFill>
              </a:rPr>
              <a:t>Model</a:t>
            </a:r>
          </a:p>
          <a:p>
            <a:pPr marL="576263" lvl="1" indent="0">
              <a:buNone/>
            </a:pPr>
            <a:r>
              <a:rPr lang="en-US" dirty="0" smtClean="0"/>
              <a:t>	(used in the Index of Learning Styles ILS)</a:t>
            </a:r>
          </a:p>
          <a:p>
            <a:pPr marL="576263" lvl="1" indent="0">
              <a:buNone/>
            </a:pPr>
            <a:endParaRPr lang="en-GB" dirty="0"/>
          </a:p>
          <a:p>
            <a:pPr lvl="1"/>
            <a:r>
              <a:rPr lang="en-US" dirty="0">
                <a:solidFill>
                  <a:srgbClr val="920000"/>
                </a:solidFill>
              </a:rPr>
              <a:t>Example 2: Rundle and Dunn </a:t>
            </a:r>
            <a:r>
              <a:rPr lang="en-US" dirty="0" smtClean="0">
                <a:solidFill>
                  <a:srgbClr val="920000"/>
                </a:solidFill>
              </a:rPr>
              <a:t>Model</a:t>
            </a:r>
          </a:p>
          <a:p>
            <a:pPr marL="576263" lvl="1" indent="0">
              <a:buNone/>
            </a:pPr>
            <a:r>
              <a:rPr lang="en-US" dirty="0" smtClean="0"/>
              <a:t>	(Used in the Building Excellence Survey)</a:t>
            </a:r>
            <a:endParaRPr lang="en-US" dirty="0"/>
          </a:p>
          <a:p>
            <a:pPr lvl="1"/>
            <a:endParaRPr lang="en-GB" dirty="0"/>
          </a:p>
        </p:txBody>
      </p:sp>
      <p:sp>
        <p:nvSpPr>
          <p:cNvPr id="3" name="Text Placeholder 2"/>
          <p:cNvSpPr>
            <a:spLocks noGrp="1"/>
          </p:cNvSpPr>
          <p:nvPr>
            <p:ph type="body" sz="quarter" idx="12"/>
          </p:nvPr>
        </p:nvSpPr>
        <p:spPr/>
        <p:txBody>
          <a:bodyPr/>
          <a:lstStyle/>
          <a:p>
            <a:r>
              <a:rPr lang="en-US" dirty="0" smtClean="0"/>
              <a:t>Learning Styles Models</a:t>
            </a:r>
            <a:endParaRPr lang="en-GB" dirty="0"/>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7</a:t>
            </a:fld>
            <a:endParaRPr lang="en-GB" dirty="0"/>
          </a:p>
        </p:txBody>
      </p:sp>
    </p:spTree>
    <p:extLst>
      <p:ext uri="{BB962C8B-B14F-4D97-AF65-F5344CB8AC3E}">
        <p14:creationId xmlns:p14="http://schemas.microsoft.com/office/powerpoint/2010/main" val="1886595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p:txBody>
          <a:bodyPr/>
          <a:lstStyle/>
          <a:p>
            <a:r>
              <a:rPr lang="en-US" dirty="0" smtClean="0"/>
              <a:t>By Dr. R. </a:t>
            </a:r>
            <a:r>
              <a:rPr lang="en-US" dirty="0"/>
              <a:t>Felder </a:t>
            </a:r>
            <a:r>
              <a:rPr lang="en-US" dirty="0" smtClean="0"/>
              <a:t>(Prof. of </a:t>
            </a:r>
            <a:r>
              <a:rPr lang="en-GB" dirty="0" smtClean="0"/>
              <a:t>Chemical </a:t>
            </a:r>
            <a:r>
              <a:rPr lang="en-GB" dirty="0"/>
              <a:t>Engineering</a:t>
            </a:r>
            <a:r>
              <a:rPr lang="en-US" dirty="0" smtClean="0"/>
              <a:t>) </a:t>
            </a:r>
            <a:r>
              <a:rPr lang="en-US" dirty="0"/>
              <a:t>and Dr. </a:t>
            </a:r>
            <a:r>
              <a:rPr lang="en-US" dirty="0" smtClean="0"/>
              <a:t>Silverman (educational psychology)</a:t>
            </a:r>
          </a:p>
          <a:p>
            <a:r>
              <a:rPr lang="en-US" dirty="0" smtClean="0"/>
              <a:t>Used in the Index of Learning Style instrument (ILS).</a:t>
            </a:r>
          </a:p>
          <a:p>
            <a:r>
              <a:rPr lang="en-US" dirty="0" smtClean="0"/>
              <a:t>Has </a:t>
            </a:r>
            <a:r>
              <a:rPr lang="en-GB" dirty="0"/>
              <a:t>A 44-item questionnaire</a:t>
            </a:r>
            <a:r>
              <a:rPr lang="en-US" dirty="0" smtClean="0"/>
              <a:t>, in many languages.</a:t>
            </a:r>
          </a:p>
          <a:p>
            <a:r>
              <a:rPr lang="en-US" dirty="0" smtClean="0"/>
              <a:t>Has 5 dimensions </a:t>
            </a:r>
            <a:r>
              <a:rPr lang="en-US" dirty="0" smtClean="0">
                <a:sym typeface="Wingdings" pitchFamily="2" charset="2"/>
              </a:rPr>
              <a:t> reduced into 4</a:t>
            </a:r>
            <a:endParaRPr lang="en-US" dirty="0" smtClean="0"/>
          </a:p>
          <a:p>
            <a:r>
              <a:rPr lang="en-US" dirty="0" smtClean="0"/>
              <a:t>Free</a:t>
            </a:r>
          </a:p>
          <a:p>
            <a:r>
              <a:rPr lang="en-GB" dirty="0">
                <a:hlinkClick r:id="rId3"/>
              </a:rPr>
              <a:t>http://</a:t>
            </a:r>
            <a:r>
              <a:rPr lang="en-GB" dirty="0" smtClean="0">
                <a:hlinkClick r:id="rId3"/>
              </a:rPr>
              <a:t>www.engr.ncsu.edu/learningstyles/ilsweb.html</a:t>
            </a:r>
            <a:endParaRPr lang="en-US" dirty="0" smtClean="0"/>
          </a:p>
        </p:txBody>
      </p:sp>
      <p:sp>
        <p:nvSpPr>
          <p:cNvPr id="3" name="Text Placeholder 2"/>
          <p:cNvSpPr>
            <a:spLocks noGrp="1"/>
          </p:cNvSpPr>
          <p:nvPr>
            <p:ph type="body" sz="quarter" idx="12"/>
          </p:nvPr>
        </p:nvSpPr>
        <p:spPr/>
        <p:txBody>
          <a:bodyPr/>
          <a:lstStyle/>
          <a:p>
            <a:r>
              <a:rPr lang="en-US" sz="3600" dirty="0" smtClean="0"/>
              <a:t>Example1: </a:t>
            </a:r>
            <a:r>
              <a:rPr lang="en-GB" sz="3600" dirty="0" smtClean="0">
                <a:effectLst/>
              </a:rPr>
              <a:t>Felder-Silverman</a:t>
            </a:r>
            <a:r>
              <a:rPr lang="en-GB" sz="3600" dirty="0" smtClean="0"/>
              <a:t> Model</a:t>
            </a:r>
            <a:endParaRPr lang="en-GB" sz="3600" dirty="0">
              <a:effectLst/>
            </a:endParaRPr>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8</a:t>
            </a:fld>
            <a:endParaRPr lang="en-GB" dirty="0"/>
          </a:p>
        </p:txBody>
      </p:sp>
    </p:spTree>
    <p:extLst>
      <p:ext uri="{BB962C8B-B14F-4D97-AF65-F5344CB8AC3E}">
        <p14:creationId xmlns:p14="http://schemas.microsoft.com/office/powerpoint/2010/main" val="1677207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p:txBody>
          <a:bodyPr/>
          <a:lstStyle/>
          <a:p>
            <a:r>
              <a:rPr lang="en-GB" dirty="0" smtClean="0"/>
              <a:t>Primary question was: Which </a:t>
            </a:r>
            <a:r>
              <a:rPr lang="en-GB" dirty="0"/>
              <a:t>aspects of learning </a:t>
            </a:r>
            <a:r>
              <a:rPr lang="en-GB" dirty="0" smtClean="0"/>
              <a:t>style are </a:t>
            </a:r>
            <a:r>
              <a:rPr lang="en-GB" dirty="0"/>
              <a:t>particularly significant in </a:t>
            </a:r>
            <a:r>
              <a:rPr lang="en-GB" b="1" dirty="0" smtClean="0">
                <a:solidFill>
                  <a:srgbClr val="920000"/>
                </a:solidFill>
                <a:effectLst>
                  <a:outerShdw blurRad="38100" dist="38100" dir="2700000" algn="tl">
                    <a:srgbClr val="000000">
                      <a:alpha val="43137"/>
                    </a:srgbClr>
                  </a:outerShdw>
                </a:effectLst>
              </a:rPr>
              <a:t>engineering </a:t>
            </a:r>
            <a:r>
              <a:rPr lang="en-GB" b="1" dirty="0">
                <a:solidFill>
                  <a:srgbClr val="920000"/>
                </a:solidFill>
                <a:effectLst>
                  <a:outerShdw blurRad="38100" dist="38100" dir="2700000" algn="tl">
                    <a:srgbClr val="000000">
                      <a:alpha val="43137"/>
                    </a:srgbClr>
                  </a:outerShdw>
                </a:effectLst>
              </a:rPr>
              <a:t>education</a:t>
            </a:r>
            <a:r>
              <a:rPr lang="en-GB" dirty="0" smtClean="0"/>
              <a:t>?</a:t>
            </a:r>
          </a:p>
          <a:p>
            <a:endParaRPr lang="en-GB" dirty="0" smtClean="0"/>
          </a:p>
          <a:p>
            <a:r>
              <a:rPr lang="en-GB" dirty="0"/>
              <a:t>What can be done to reach </a:t>
            </a:r>
            <a:r>
              <a:rPr lang="en-GB" dirty="0" smtClean="0"/>
              <a:t>students </a:t>
            </a:r>
            <a:r>
              <a:rPr lang="en-GB" dirty="0"/>
              <a:t>whose learning styles are </a:t>
            </a:r>
            <a:r>
              <a:rPr lang="en-GB" dirty="0" smtClean="0"/>
              <a:t>not addressed </a:t>
            </a:r>
            <a:r>
              <a:rPr lang="en-GB" dirty="0"/>
              <a:t>by standard methods </a:t>
            </a:r>
            <a:r>
              <a:rPr lang="en-GB" dirty="0" smtClean="0"/>
              <a:t>of engineering </a:t>
            </a:r>
            <a:r>
              <a:rPr lang="en-GB" dirty="0"/>
              <a:t>education?</a:t>
            </a:r>
          </a:p>
        </p:txBody>
      </p:sp>
      <p:sp>
        <p:nvSpPr>
          <p:cNvPr id="3" name="Text Placeholder 2"/>
          <p:cNvSpPr>
            <a:spLocks noGrp="1"/>
          </p:cNvSpPr>
          <p:nvPr>
            <p:ph type="body" sz="quarter" idx="12"/>
          </p:nvPr>
        </p:nvSpPr>
        <p:spPr/>
        <p:txBody>
          <a:bodyPr/>
          <a:lstStyle/>
          <a:p>
            <a:r>
              <a:rPr lang="en-US" sz="3600" dirty="0" smtClean="0"/>
              <a:t>Example1: </a:t>
            </a:r>
            <a:r>
              <a:rPr lang="en-GB" sz="3600" dirty="0" smtClean="0">
                <a:effectLst/>
              </a:rPr>
              <a:t>Felder-Silverman</a:t>
            </a:r>
            <a:r>
              <a:rPr lang="en-GB" sz="3600" dirty="0" smtClean="0"/>
              <a:t> Model</a:t>
            </a:r>
            <a:endParaRPr lang="en-GB" sz="3600" dirty="0">
              <a:effectLst/>
            </a:endParaRPr>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9</a:t>
            </a:fld>
            <a:endParaRPr lang="en-GB" dirty="0"/>
          </a:p>
        </p:txBody>
      </p:sp>
    </p:spTree>
    <p:extLst>
      <p:ext uri="{BB962C8B-B14F-4D97-AF65-F5344CB8AC3E}">
        <p14:creationId xmlns:p14="http://schemas.microsoft.com/office/powerpoint/2010/main" val="1015424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cs typeface="Arial Unicode MS" charset="0"/>
          </a:defRPr>
        </a:defPPr>
      </a:lstStyle>
    </a:lnDef>
    <a:txDef>
      <a:spPr bwMode="auto">
        <a:gradFill>
          <a:gsLst>
            <a:gs pos="0">
              <a:srgbClr val="000000"/>
            </a:gs>
            <a:gs pos="20000">
              <a:srgbClr val="000040"/>
            </a:gs>
            <a:gs pos="50000">
              <a:srgbClr val="400040"/>
            </a:gs>
            <a:gs pos="75000">
              <a:srgbClr val="8F0040"/>
            </a:gs>
            <a:gs pos="89999">
              <a:srgbClr val="F27300"/>
            </a:gs>
            <a:gs pos="100000">
              <a:srgbClr val="FFBF00"/>
            </a:gs>
          </a:gsLst>
          <a:lin ang="3000000" scaled="0"/>
        </a:gradFill>
        <a:ln>
          <a:noFill/>
        </a:ln>
        <a:effectLst>
          <a:outerShdw dist="155281" dir="2700000" algn="ctr" rotWithShape="0">
            <a:srgbClr val="C0C0C0"/>
          </a:outerShdw>
        </a:effectLst>
      </a:spPr>
      <a:bodyPr anchor="ctr"/>
      <a:lstStyle>
        <a:defPPr algn="ctr">
          <a:buClr>
            <a:srgbClr val="914B30"/>
          </a:buClr>
          <a:defRPr sz="4400" dirty="0" smtClean="0">
            <a:solidFill>
              <a:srgbClr val="FFFFFF"/>
            </a:solidFill>
            <a:effectLst>
              <a:outerShdw blurRad="38100" dist="38100" dir="2700000" algn="tl">
                <a:srgbClr val="000000">
                  <a:alpha val="43137"/>
                </a:srgbClr>
              </a:outerShdw>
            </a:effectLst>
            <a:latin typeface="Times New Roman" pitchFamily="16"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25194</TotalTime>
  <Words>4173</Words>
  <Application>Microsoft Office PowerPoint</Application>
  <PresentationFormat>On-screen Show (4:3)</PresentationFormat>
  <Paragraphs>495</Paragraphs>
  <Slides>33</Slides>
  <Notes>25</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Doaa</dc:creator>
  <cp:lastModifiedBy>doaa</cp:lastModifiedBy>
  <cp:revision>308</cp:revision>
  <dcterms:modified xsi:type="dcterms:W3CDTF">2012-03-19T18:14:02Z</dcterms:modified>
</cp:coreProperties>
</file>