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5" r:id="rId5"/>
    <p:sldId id="266" r:id="rId6"/>
    <p:sldId id="267" r:id="rId7"/>
    <p:sldId id="257" r:id="rId8"/>
    <p:sldId id="256" r:id="rId9"/>
    <p:sldId id="258" r:id="rId10"/>
    <p:sldId id="259" r:id="rId11"/>
    <p:sldId id="260"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5A5480-2D48-43CF-8EE7-54E0BCA00129}"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A5480-2D48-43CF-8EE7-54E0BCA00129}"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A5480-2D48-43CF-8EE7-54E0BCA00129}"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5A5480-2D48-43CF-8EE7-54E0BCA00129}"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5A5480-2D48-43CF-8EE7-54E0BCA00129}" type="datetimeFigureOut">
              <a:rPr lang="en-US" smtClean="0"/>
              <a:pPr/>
              <a:t>1/29/2012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5A5480-2D48-43CF-8EE7-54E0BCA00129}"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5A5480-2D48-43CF-8EE7-54E0BCA00129}" type="datetimeFigureOut">
              <a:rPr lang="en-US" smtClean="0"/>
              <a:pPr/>
              <a:t>1/29/2012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5A5480-2D48-43CF-8EE7-54E0BCA00129}" type="datetimeFigureOut">
              <a:rPr lang="en-US" smtClean="0"/>
              <a:pPr/>
              <a:t>1/29/2012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5A5480-2D48-43CF-8EE7-54E0BCA00129}" type="datetimeFigureOut">
              <a:rPr lang="en-US" smtClean="0"/>
              <a:pPr/>
              <a:t>1/29/2012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A5480-2D48-43CF-8EE7-54E0BCA00129}"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5A5480-2D48-43CF-8EE7-54E0BCA00129}" type="datetimeFigureOut">
              <a:rPr lang="en-US" smtClean="0"/>
              <a:pPr/>
              <a:t>1/29/2012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51C80-3062-4307-B35D-92090FCD28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A5480-2D48-43CF-8EE7-54E0BCA00129}" type="datetimeFigureOut">
              <a:rPr lang="en-US" smtClean="0"/>
              <a:pPr/>
              <a:t>1/29/2012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51C80-3062-4307-B35D-92090FCD28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ourses.cs.vt.edu/~cs3114/Fall11/eTextSurvey.xlsx" TargetMode="External"/><Relationship Id="rId2" Type="http://schemas.openxmlformats.org/officeDocument/2006/relationships/hyperlink" Target="http://courses.cs.vt.edu/~cs3114/Fall11/eBookSurvey.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Survey Results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Learning Styles</a:t>
            </a:r>
            <a:endParaRPr lang="en-US" dirty="0"/>
          </a:p>
        </p:txBody>
      </p:sp>
      <p:sp>
        <p:nvSpPr>
          <p:cNvPr id="5" name="Content Placeholder 4"/>
          <p:cNvSpPr>
            <a:spLocks noGrp="1"/>
          </p:cNvSpPr>
          <p:nvPr>
            <p:ph idx="1"/>
          </p:nvPr>
        </p:nvSpPr>
        <p:spPr/>
        <p:txBody>
          <a:bodyPr/>
          <a:lstStyle/>
          <a:p>
            <a:r>
              <a:rPr lang="en-US" dirty="0" smtClean="0"/>
              <a:t>What are learning styles?</a:t>
            </a:r>
          </a:p>
          <a:p>
            <a:r>
              <a:rPr lang="en-US" dirty="0" smtClean="0"/>
              <a:t>Do they actually exist?</a:t>
            </a:r>
          </a:p>
          <a:p>
            <a:pPr lvl="1"/>
            <a:r>
              <a:rPr lang="en-US" dirty="0" smtClean="0"/>
              <a:t>That is, are students really different?</a:t>
            </a:r>
          </a:p>
          <a:p>
            <a:pPr lvl="1"/>
            <a:r>
              <a:rPr lang="en-US" dirty="0" smtClean="0"/>
              <a:t>What does that mean?</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vs. Examples</a:t>
            </a:r>
            <a:endParaRPr lang="en-US" dirty="0"/>
          </a:p>
        </p:txBody>
      </p:sp>
      <p:sp>
        <p:nvSpPr>
          <p:cNvPr id="3" name="Content Placeholder 2"/>
          <p:cNvSpPr>
            <a:spLocks noGrp="1"/>
          </p:cNvSpPr>
          <p:nvPr>
            <p:ph idx="1"/>
          </p:nvPr>
        </p:nvSpPr>
        <p:spPr/>
        <p:txBody>
          <a:bodyPr/>
          <a:lstStyle/>
          <a:p>
            <a:r>
              <a:rPr lang="en-US" dirty="0" smtClean="0"/>
              <a:t>Does one present the principle first then bring in examples, or teach some examples then introduce a principle to connect them?</a:t>
            </a:r>
          </a:p>
          <a:p>
            <a:r>
              <a:rPr lang="en-US" dirty="0" smtClean="0"/>
              <a:t>Bottom up vs. Top down</a:t>
            </a:r>
          </a:p>
          <a:p>
            <a:r>
              <a:rPr lang="en-US" dirty="0" smtClean="0"/>
              <a:t>Myers-Briggs: Intuition vs. Sensing</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Courseware in Classes</a:t>
            </a:r>
            <a:endParaRPr lang="en-US" dirty="0"/>
          </a:p>
        </p:txBody>
      </p:sp>
      <p:sp>
        <p:nvSpPr>
          <p:cNvPr id="3" name="Content Placeholder 2"/>
          <p:cNvSpPr>
            <a:spLocks noGrp="1"/>
          </p:cNvSpPr>
          <p:nvPr>
            <p:ph idx="1"/>
          </p:nvPr>
        </p:nvSpPr>
        <p:spPr/>
        <p:txBody>
          <a:bodyPr/>
          <a:lstStyle/>
          <a:p>
            <a:r>
              <a:rPr lang="en-US" dirty="0" smtClean="0"/>
              <a:t>Lecture vs. Lab</a:t>
            </a:r>
          </a:p>
          <a:p>
            <a:r>
              <a:rPr lang="en-US" dirty="0" smtClean="0"/>
              <a:t>Instructors vs. Intelligent Tutors</a:t>
            </a:r>
          </a:p>
          <a:p>
            <a:r>
              <a:rPr lang="en-US" dirty="0" smtClean="0"/>
              <a:t>In-class lab vs. distance </a:t>
            </a:r>
            <a:r>
              <a:rPr lang="en-US" dirty="0" smtClean="0"/>
              <a:t>learning</a:t>
            </a:r>
          </a:p>
          <a:p>
            <a:pPr lvl="1"/>
            <a:r>
              <a:rPr lang="en-US" dirty="0" smtClean="0"/>
              <a:t>Does coming to class to do the lessons matter vs. doing them at home?</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a:t>
            </a:r>
            <a:endParaRPr lang="en-US" dirty="0"/>
          </a:p>
        </p:txBody>
      </p:sp>
      <p:sp>
        <p:nvSpPr>
          <p:cNvPr id="3" name="Content Placeholder 2"/>
          <p:cNvSpPr>
            <a:spLocks noGrp="1"/>
          </p:cNvSpPr>
          <p:nvPr>
            <p:ph idx="1"/>
          </p:nvPr>
        </p:nvSpPr>
        <p:spPr/>
        <p:txBody>
          <a:bodyPr/>
          <a:lstStyle/>
          <a:p>
            <a:r>
              <a:rPr lang="en-US" dirty="0" smtClean="0"/>
              <a:t>CS3114 during Fall, 2011 semester @ VT</a:t>
            </a:r>
          </a:p>
          <a:p>
            <a:r>
              <a:rPr lang="en-US" dirty="0" smtClean="0"/>
              <a:t>Lecture-based class</a:t>
            </a:r>
          </a:p>
          <a:p>
            <a:r>
              <a:rPr lang="en-US" dirty="0" smtClean="0"/>
              <a:t>Students had recently spent one week using our hashing tutorial in a “lab” (in-class) setting</a:t>
            </a:r>
          </a:p>
          <a:p>
            <a:r>
              <a:rPr lang="en-US" dirty="0" smtClean="0"/>
              <a:t>I briefly described the </a:t>
            </a:r>
            <a:r>
              <a:rPr lang="en-US" dirty="0" err="1" smtClean="0"/>
              <a:t>OpenDSA</a:t>
            </a:r>
            <a:r>
              <a:rPr lang="en-US" dirty="0" smtClean="0"/>
              <a:t> vision prior to giving the survey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and Raw Results</a:t>
            </a:r>
            <a:endParaRPr lang="en-US" dirty="0"/>
          </a:p>
        </p:txBody>
      </p:sp>
      <p:sp>
        <p:nvSpPr>
          <p:cNvPr id="3" name="Content Placeholder 2"/>
          <p:cNvSpPr>
            <a:spLocks noGrp="1"/>
          </p:cNvSpPr>
          <p:nvPr>
            <p:ph idx="1"/>
          </p:nvPr>
        </p:nvSpPr>
        <p:spPr/>
        <p:txBody>
          <a:bodyPr/>
          <a:lstStyle/>
          <a:p>
            <a:r>
              <a:rPr lang="en-US" dirty="0" smtClean="0"/>
              <a:t>Survey at: </a:t>
            </a:r>
            <a:r>
              <a:rPr lang="en-US" dirty="0" smtClean="0">
                <a:hlinkClick r:id="rId2"/>
              </a:rPr>
              <a:t>http://courses.cs.vt.edu/~cs3114/Fall11/eBookSurvey.docx</a:t>
            </a:r>
            <a:r>
              <a:rPr lang="en-US" dirty="0" smtClean="0"/>
              <a:t>)</a:t>
            </a:r>
          </a:p>
          <a:p>
            <a:r>
              <a:rPr lang="en-US" dirty="0" smtClean="0"/>
              <a:t>Raw results at: </a:t>
            </a:r>
            <a:r>
              <a:rPr lang="en-US" dirty="0" smtClean="0">
                <a:hlinkClick r:id="rId3"/>
              </a:rPr>
              <a:t>http://courses.cs.vt.edu/~cs3114/Fall11/eTextSurvey.xlsx</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AVs and the Hashing Tutorial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Q1: 4.16 Stronger than "somewhat" favorable to the algorithm visualizations used in class.</a:t>
            </a:r>
            <a:endParaRPr lang="en-US" dirty="0"/>
          </a:p>
          <a:p>
            <a:r>
              <a:rPr lang="en-US" dirty="0" smtClean="0"/>
              <a:t>Q2: 3.47 Weakly favoring the belief that the online Hashing Tutorial taught more than equivalent lecture would have done. [You might be interested to know that we did comparative testing for two semesters, with one section taking the tutorial and the other receiving lecture. Both semesters, the tutorial section did better on the quiz (equivalent to questions 1-7 on the second midterm), with the difference (slightly) significant.]</a:t>
            </a:r>
            <a:endParaRPr lang="en-US" dirty="0"/>
          </a:p>
          <a:p>
            <a:r>
              <a:rPr lang="en-US" dirty="0" smtClean="0"/>
              <a:t>Q3: 3.42 Indicating a weak preference for doing the tutorial in class vs. hearing a lecture on the material in class.</a:t>
            </a:r>
            <a:endParaRPr lang="en-US" dirty="0"/>
          </a:p>
          <a:p>
            <a:r>
              <a:rPr lang="en-US" dirty="0" smtClean="0"/>
              <a:t>Q4: 3.13 indicating pretty much neutral opinion on the issue of doing the tutorial in a class setting vs. doing it outside of class.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vs. Paper textbooks</a:t>
            </a:r>
            <a:endParaRPr lang="en-US" dirty="0"/>
          </a:p>
        </p:txBody>
      </p:sp>
      <p:sp>
        <p:nvSpPr>
          <p:cNvPr id="3" name="Content Placeholder 2"/>
          <p:cNvSpPr>
            <a:spLocks noGrp="1"/>
          </p:cNvSpPr>
          <p:nvPr>
            <p:ph idx="1"/>
          </p:nvPr>
        </p:nvSpPr>
        <p:spPr/>
        <p:txBody>
          <a:bodyPr>
            <a:normAutofit/>
          </a:bodyPr>
          <a:lstStyle/>
          <a:p>
            <a:r>
              <a:rPr lang="en-US" dirty="0" smtClean="0"/>
              <a:t>Q6: Only a couple of people report having bought a paper copy.</a:t>
            </a:r>
            <a:endParaRPr lang="en-US" dirty="0"/>
          </a:p>
          <a:p>
            <a:r>
              <a:rPr lang="en-US" dirty="0" smtClean="0"/>
              <a:t>Q7: 3.47 Indicating some slight preference for an electronic copy.</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Textbooks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Q8: 4.37 Indicating fairly strong interest in the idea that I presented of an online, interactive textbook something like the hashing tutorial with lots of practice exercises included.</a:t>
            </a:r>
            <a:endParaRPr lang="en-US" dirty="0"/>
          </a:p>
          <a:p>
            <a:r>
              <a:rPr lang="en-US" dirty="0" smtClean="0"/>
              <a:t>Q9: 3.36 indicating weak preference for a "lab-based" course centered around such an online textbook vs. a standard lecture course. The comments indicate that a lot of students would best like a mixed approach that combined the online interactive textbook with some amount of lecturing/review of the material in a classroom.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Recurring Pedagogical Issues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Intrinsic Value of Various Media</a:t>
            </a:r>
            <a:endParaRPr lang="en-US" dirty="0"/>
          </a:p>
        </p:txBody>
      </p:sp>
      <p:sp>
        <p:nvSpPr>
          <p:cNvPr id="5" name="Content Placeholder 4"/>
          <p:cNvSpPr>
            <a:spLocks noGrp="1"/>
          </p:cNvSpPr>
          <p:nvPr>
            <p:ph idx="1"/>
          </p:nvPr>
        </p:nvSpPr>
        <p:spPr/>
        <p:txBody>
          <a:bodyPr/>
          <a:lstStyle/>
          <a:p>
            <a:r>
              <a:rPr lang="en-US" dirty="0" smtClean="0"/>
              <a:t>Is (for example) video intrinsically better than text?</a:t>
            </a:r>
          </a:p>
          <a:p>
            <a:r>
              <a:rPr lang="en-US" dirty="0" smtClean="0"/>
              <a:t>Animation vs. images?</a:t>
            </a:r>
          </a:p>
          <a:p>
            <a:r>
              <a:rPr lang="en-US" dirty="0" smtClean="0"/>
              <a:t>Related to the “No Significant Difference” controversy</a:t>
            </a:r>
          </a:p>
          <a:p>
            <a:r>
              <a:rPr lang="en-US" dirty="0" smtClean="0"/>
              <a:t>What do you think of Khan Academy videos?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Role of Interactivity and Engagement</a:t>
            </a:r>
            <a:endParaRPr lang="en-US" dirty="0"/>
          </a:p>
        </p:txBody>
      </p:sp>
      <p:sp>
        <p:nvSpPr>
          <p:cNvPr id="5" name="Content Placeholder 4"/>
          <p:cNvSpPr>
            <a:spLocks noGrp="1"/>
          </p:cNvSpPr>
          <p:nvPr>
            <p:ph idx="1"/>
          </p:nvPr>
        </p:nvSpPr>
        <p:spPr/>
        <p:txBody>
          <a:bodyPr/>
          <a:lstStyle/>
          <a:p>
            <a:r>
              <a:rPr lang="en-US" dirty="0" smtClean="0"/>
              <a:t>Does interactivity trump media?</a:t>
            </a:r>
          </a:p>
          <a:p>
            <a:pPr lvl="1"/>
            <a:r>
              <a:rPr lang="en-US" dirty="0" smtClean="0"/>
              <a:t>Of course, there is no reason why these two issue need to conflict.</a:t>
            </a:r>
          </a:p>
          <a:p>
            <a:pPr lvl="1"/>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504</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Survey Results</vt:lpstr>
      <vt:lpstr>Setting</vt:lpstr>
      <vt:lpstr>Survey and Raw Results</vt:lpstr>
      <vt:lpstr>AVs and the Hashing Tutorial</vt:lpstr>
      <vt:lpstr>Electronic vs. Paper textbooks</vt:lpstr>
      <vt:lpstr>Interactive Textbooks</vt:lpstr>
      <vt:lpstr>Recurring Pedagogical Issues</vt:lpstr>
      <vt:lpstr>Intrinsic Value of Various Media</vt:lpstr>
      <vt:lpstr>Role of Interactivity and Engagement</vt:lpstr>
      <vt:lpstr>Learning Styles</vt:lpstr>
      <vt:lpstr>Principles vs. Examples</vt:lpstr>
      <vt:lpstr>Role of Courseware in Classes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Results</dc:title>
  <dc:creator>Cliff</dc:creator>
  <cp:lastModifiedBy>Cliff</cp:lastModifiedBy>
  <cp:revision>4</cp:revision>
  <dcterms:created xsi:type="dcterms:W3CDTF">2012-01-29T21:49:45Z</dcterms:created>
  <dcterms:modified xsi:type="dcterms:W3CDTF">2012-01-29T22:41:19Z</dcterms:modified>
</cp:coreProperties>
</file>