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  <p:sldId id="261" r:id="rId7"/>
    <p:sldId id="266" r:id="rId8"/>
    <p:sldId id="265" r:id="rId9"/>
    <p:sldId id="264" r:id="rId10"/>
    <p:sldId id="259" r:id="rId11"/>
    <p:sldId id="267" r:id="rId12"/>
    <p:sldId id="283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0" r:id="rId36"/>
    <p:sldId id="294" r:id="rId37"/>
    <p:sldId id="276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94729" autoAdjust="0"/>
  </p:normalViewPr>
  <p:slideViewPr>
    <p:cSldViewPr>
      <p:cViewPr>
        <p:scale>
          <a:sx n="60" d="100"/>
          <a:sy n="60" d="100"/>
        </p:scale>
        <p:origin x="-181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C5CB0-E835-42E9-9E2F-9A3DEEFD7D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A39CE2-FBEA-4921-906B-E367F1ECE23A}">
      <dgm:prSet phldrT="[Text]"/>
      <dgm:spPr/>
      <dgm:t>
        <a:bodyPr/>
        <a:lstStyle/>
        <a:p>
          <a:r>
            <a:rPr lang="en-US" dirty="0" smtClean="0"/>
            <a:t>Address Problems and maintain successes from prior attempts</a:t>
          </a:r>
          <a:endParaRPr lang="en-US" dirty="0"/>
        </a:p>
      </dgm:t>
    </dgm:pt>
    <dgm:pt modelId="{5E6E06DF-A38A-439C-ACEE-EFEC4E468D4E}" type="parTrans" cxnId="{07992868-AC87-4C61-B76C-1A1AA99442C9}">
      <dgm:prSet/>
      <dgm:spPr/>
      <dgm:t>
        <a:bodyPr/>
        <a:lstStyle/>
        <a:p>
          <a:endParaRPr lang="en-US"/>
        </a:p>
      </dgm:t>
    </dgm:pt>
    <dgm:pt modelId="{CD504496-124F-45E3-A834-797B3937D71C}" type="sibTrans" cxnId="{07992868-AC87-4C61-B76C-1A1AA99442C9}">
      <dgm:prSet/>
      <dgm:spPr/>
      <dgm:t>
        <a:bodyPr/>
        <a:lstStyle/>
        <a:p>
          <a:endParaRPr lang="en-US"/>
        </a:p>
      </dgm:t>
    </dgm:pt>
    <dgm:pt modelId="{C29BA521-66F2-43D0-8190-A0F47CB7248E}">
      <dgm:prSet phldrT="[Text]"/>
      <dgm:spPr/>
      <dgm:t>
        <a:bodyPr/>
        <a:lstStyle/>
        <a:p>
          <a:r>
            <a:rPr lang="en-US" dirty="0" smtClean="0"/>
            <a:t>Test solution in the classroom (Future)</a:t>
          </a:r>
          <a:endParaRPr lang="en-US" dirty="0"/>
        </a:p>
      </dgm:t>
    </dgm:pt>
    <dgm:pt modelId="{834361E1-6F98-46C6-A2BC-22FB85A51D99}" type="parTrans" cxnId="{508CFE77-8172-42D7-860A-B0AC75766529}">
      <dgm:prSet/>
      <dgm:spPr/>
      <dgm:t>
        <a:bodyPr/>
        <a:lstStyle/>
        <a:p>
          <a:endParaRPr lang="en-US"/>
        </a:p>
      </dgm:t>
    </dgm:pt>
    <dgm:pt modelId="{C72928D2-208F-42AA-BA24-456791B5D3E3}" type="sibTrans" cxnId="{508CFE77-8172-42D7-860A-B0AC75766529}">
      <dgm:prSet/>
      <dgm:spPr/>
      <dgm:t>
        <a:bodyPr/>
        <a:lstStyle/>
        <a:p>
          <a:endParaRPr lang="en-US"/>
        </a:p>
      </dgm:t>
    </dgm:pt>
    <dgm:pt modelId="{A1ADEA86-0E67-46CF-B026-DB2F99912684}">
      <dgm:prSet phldrT="[Text]"/>
      <dgm:spPr/>
      <dgm:t>
        <a:bodyPr/>
        <a:lstStyle/>
        <a:p>
          <a:r>
            <a:rPr lang="en-US" dirty="0" smtClean="0"/>
            <a:t>Choose Platform for quick development: OneNote and Windows</a:t>
          </a:r>
          <a:endParaRPr lang="en-US" dirty="0"/>
        </a:p>
      </dgm:t>
    </dgm:pt>
    <dgm:pt modelId="{9D8C7660-D6CE-4547-944F-ACC3334342F6}" type="parTrans" cxnId="{9E238867-3859-49D8-9983-59CDAFEAFDB9}">
      <dgm:prSet/>
      <dgm:spPr/>
      <dgm:t>
        <a:bodyPr/>
        <a:lstStyle/>
        <a:p>
          <a:endParaRPr lang="en-US"/>
        </a:p>
      </dgm:t>
    </dgm:pt>
    <dgm:pt modelId="{0921F6D0-730D-4AF1-A77A-2D843552B8F2}" type="sibTrans" cxnId="{9E238867-3859-49D8-9983-59CDAFEAFDB9}">
      <dgm:prSet/>
      <dgm:spPr/>
      <dgm:t>
        <a:bodyPr/>
        <a:lstStyle/>
        <a:p>
          <a:endParaRPr lang="en-US"/>
        </a:p>
      </dgm:t>
    </dgm:pt>
    <dgm:pt modelId="{B4580210-E9DA-4AB1-81BE-60D3781A8118}" type="pres">
      <dgm:prSet presAssocID="{931C5CB0-E835-42E9-9E2F-9A3DEEFD7D2A}" presName="CompostProcess" presStyleCnt="0">
        <dgm:presLayoutVars>
          <dgm:dir/>
          <dgm:resizeHandles val="exact"/>
        </dgm:presLayoutVars>
      </dgm:prSet>
      <dgm:spPr/>
    </dgm:pt>
    <dgm:pt modelId="{C41D7C7C-7497-449F-9C3C-26A35523BA65}" type="pres">
      <dgm:prSet presAssocID="{931C5CB0-E835-42E9-9E2F-9A3DEEFD7D2A}" presName="arrow" presStyleLbl="bgShp" presStyleIdx="0" presStyleCnt="1"/>
      <dgm:spPr/>
    </dgm:pt>
    <dgm:pt modelId="{D358CB89-447E-46BE-BE83-5D4C180E8F39}" type="pres">
      <dgm:prSet presAssocID="{931C5CB0-E835-42E9-9E2F-9A3DEEFD7D2A}" presName="linearProcess" presStyleCnt="0"/>
      <dgm:spPr/>
    </dgm:pt>
    <dgm:pt modelId="{00700EE1-52B1-4F19-BC6F-5ACC93138BC2}" type="pres">
      <dgm:prSet presAssocID="{A1ADEA86-0E67-46CF-B026-DB2F999126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70CDD-60FC-4921-BF55-7DD2F3351F59}" type="pres">
      <dgm:prSet presAssocID="{0921F6D0-730D-4AF1-A77A-2D843552B8F2}" presName="sibTrans" presStyleCnt="0"/>
      <dgm:spPr/>
    </dgm:pt>
    <dgm:pt modelId="{BD119C2B-A3C5-4A6B-8E95-034F4C46D26B}" type="pres">
      <dgm:prSet presAssocID="{75A39CE2-FBEA-4921-906B-E367F1ECE23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2522D-233D-466D-8127-4BEAB2BA2142}" type="pres">
      <dgm:prSet presAssocID="{CD504496-124F-45E3-A834-797B3937D71C}" presName="sibTrans" presStyleCnt="0"/>
      <dgm:spPr/>
    </dgm:pt>
    <dgm:pt modelId="{E247ACAA-2E6B-4D84-B391-FBB10B078F6D}" type="pres">
      <dgm:prSet presAssocID="{C29BA521-66F2-43D0-8190-A0F47CB724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5BD5A-EDCE-4D54-BCFC-AD806BC4BBE9}" type="presOf" srcId="{A1ADEA86-0E67-46CF-B026-DB2F99912684}" destId="{00700EE1-52B1-4F19-BC6F-5ACC93138BC2}" srcOrd="0" destOrd="0" presId="urn:microsoft.com/office/officeart/2005/8/layout/hProcess9"/>
    <dgm:cxn modelId="{805D7C58-E2DA-470C-B337-1A0020F67D64}" type="presOf" srcId="{931C5CB0-E835-42E9-9E2F-9A3DEEFD7D2A}" destId="{B4580210-E9DA-4AB1-81BE-60D3781A8118}" srcOrd="0" destOrd="0" presId="urn:microsoft.com/office/officeart/2005/8/layout/hProcess9"/>
    <dgm:cxn modelId="{508CFE77-8172-42D7-860A-B0AC75766529}" srcId="{931C5CB0-E835-42E9-9E2F-9A3DEEFD7D2A}" destId="{C29BA521-66F2-43D0-8190-A0F47CB7248E}" srcOrd="2" destOrd="0" parTransId="{834361E1-6F98-46C6-A2BC-22FB85A51D99}" sibTransId="{C72928D2-208F-42AA-BA24-456791B5D3E3}"/>
    <dgm:cxn modelId="{CC73BD90-DCF1-4643-B10C-457A3855EA6E}" type="presOf" srcId="{75A39CE2-FBEA-4921-906B-E367F1ECE23A}" destId="{BD119C2B-A3C5-4A6B-8E95-034F4C46D26B}" srcOrd="0" destOrd="0" presId="urn:microsoft.com/office/officeart/2005/8/layout/hProcess9"/>
    <dgm:cxn modelId="{9E238867-3859-49D8-9983-59CDAFEAFDB9}" srcId="{931C5CB0-E835-42E9-9E2F-9A3DEEFD7D2A}" destId="{A1ADEA86-0E67-46CF-B026-DB2F99912684}" srcOrd="0" destOrd="0" parTransId="{9D8C7660-D6CE-4547-944F-ACC3334342F6}" sibTransId="{0921F6D0-730D-4AF1-A77A-2D843552B8F2}"/>
    <dgm:cxn modelId="{07992868-AC87-4C61-B76C-1A1AA99442C9}" srcId="{931C5CB0-E835-42E9-9E2F-9A3DEEFD7D2A}" destId="{75A39CE2-FBEA-4921-906B-E367F1ECE23A}" srcOrd="1" destOrd="0" parTransId="{5E6E06DF-A38A-439C-ACEE-EFEC4E468D4E}" sibTransId="{CD504496-124F-45E3-A834-797B3937D71C}"/>
    <dgm:cxn modelId="{B6D212EB-F584-4139-9709-EB575C004375}" type="presOf" srcId="{C29BA521-66F2-43D0-8190-A0F47CB7248E}" destId="{E247ACAA-2E6B-4D84-B391-FBB10B078F6D}" srcOrd="0" destOrd="0" presId="urn:microsoft.com/office/officeart/2005/8/layout/hProcess9"/>
    <dgm:cxn modelId="{FA2F3990-260A-4CD9-A1D4-618188B64265}" type="presParOf" srcId="{B4580210-E9DA-4AB1-81BE-60D3781A8118}" destId="{C41D7C7C-7497-449F-9C3C-26A35523BA65}" srcOrd="0" destOrd="0" presId="urn:microsoft.com/office/officeart/2005/8/layout/hProcess9"/>
    <dgm:cxn modelId="{F3C1E15C-34D1-48D4-BC08-FA91A1823F64}" type="presParOf" srcId="{B4580210-E9DA-4AB1-81BE-60D3781A8118}" destId="{D358CB89-447E-46BE-BE83-5D4C180E8F39}" srcOrd="1" destOrd="0" presId="urn:microsoft.com/office/officeart/2005/8/layout/hProcess9"/>
    <dgm:cxn modelId="{4332C549-CC24-4941-A8A9-1EE295206190}" type="presParOf" srcId="{D358CB89-447E-46BE-BE83-5D4C180E8F39}" destId="{00700EE1-52B1-4F19-BC6F-5ACC93138BC2}" srcOrd="0" destOrd="0" presId="urn:microsoft.com/office/officeart/2005/8/layout/hProcess9"/>
    <dgm:cxn modelId="{182B58F9-5F81-42AA-8747-A6C3324076DC}" type="presParOf" srcId="{D358CB89-447E-46BE-BE83-5D4C180E8F39}" destId="{D3670CDD-60FC-4921-BF55-7DD2F3351F59}" srcOrd="1" destOrd="0" presId="urn:microsoft.com/office/officeart/2005/8/layout/hProcess9"/>
    <dgm:cxn modelId="{D5A408D1-9E57-4FE1-BD5D-243F88CCE586}" type="presParOf" srcId="{D358CB89-447E-46BE-BE83-5D4C180E8F39}" destId="{BD119C2B-A3C5-4A6B-8E95-034F4C46D26B}" srcOrd="2" destOrd="0" presId="urn:microsoft.com/office/officeart/2005/8/layout/hProcess9"/>
    <dgm:cxn modelId="{F94E978F-73FD-41AB-884B-F7364670FC41}" type="presParOf" srcId="{D358CB89-447E-46BE-BE83-5D4C180E8F39}" destId="{D202522D-233D-466D-8127-4BEAB2BA2142}" srcOrd="3" destOrd="0" presId="urn:microsoft.com/office/officeart/2005/8/layout/hProcess9"/>
    <dgm:cxn modelId="{136A042A-C394-4CA5-A001-71EA5B28EBC3}" type="presParOf" srcId="{D358CB89-447E-46BE-BE83-5D4C180E8F39}" destId="{E247ACAA-2E6B-4D84-B391-FBB10B078F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D7C7C-7497-449F-9C3C-26A35523BA6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00EE1-52B1-4F19-BC6F-5ACC93138BC2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Choose Platform for quick development: OneNote and Windows</a:t>
          </a:r>
          <a:endParaRPr lang="en-US" sz="2200" kern="1200" dirty="0"/>
        </a:p>
      </dsp:txBody>
      <dsp:txXfrm>
        <a:off x="97216" y="1446164"/>
        <a:ext cx="2472150" cy="1633633"/>
      </dsp:txXfrm>
    </dsp:sp>
    <dsp:sp modelId="{BD119C2B-A3C5-4A6B-8E95-034F4C46D26B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Address Problems and maintain successes from prior attempts</a:t>
          </a:r>
          <a:endParaRPr lang="en-US" sz="2200" kern="1200" dirty="0"/>
        </a:p>
      </dsp:txBody>
      <dsp:txXfrm>
        <a:off x="2878724" y="1446164"/>
        <a:ext cx="2472150" cy="1633633"/>
      </dsp:txXfrm>
    </dsp:sp>
    <dsp:sp modelId="{E247ACAA-2E6B-4D84-B391-FBB10B078F6D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Test solution in the classroom (Future)</a:t>
          </a:r>
          <a:endParaRPr lang="en-US" sz="2200" kern="1200" dirty="0"/>
        </a:p>
      </dsp:txBody>
      <dsp:txXfrm>
        <a:off x="5660233" y="1446164"/>
        <a:ext cx="2472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72CA-2CCC-41D6-B551-1A2E9D72BFF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35B3-2CAD-4A9D-9580-B1D99BBA1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WeTextbook</a:t>
            </a:r>
            <a:r>
              <a:rPr lang="en-US" dirty="0" smtClean="0"/>
              <a:t> Reader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G. Tront</a:t>
            </a:r>
          </a:p>
          <a:p>
            <a:r>
              <a:rPr lang="en-US" dirty="0" smtClean="0"/>
              <a:t>John Cristy</a:t>
            </a:r>
          </a:p>
          <a:p>
            <a:r>
              <a:rPr lang="en-US" dirty="0" smtClean="0"/>
              <a:t>Virginia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Split </a:t>
            </a:r>
            <a:r>
              <a:rPr lang="en-US" dirty="0" smtClean="0"/>
              <a:t>Screen</a:t>
            </a:r>
          </a:p>
          <a:p>
            <a:r>
              <a:rPr lang="en-US" dirty="0"/>
              <a:t>Window Focus Change on </a:t>
            </a:r>
            <a:r>
              <a:rPr lang="en-US" dirty="0" smtClean="0"/>
              <a:t>Hover</a:t>
            </a:r>
            <a:endParaRPr lang="en-US" dirty="0" smtClean="0"/>
          </a:p>
          <a:p>
            <a:r>
              <a:rPr lang="en-US" dirty="0" smtClean="0"/>
              <a:t>Gestures for navigation and bookmarking</a:t>
            </a:r>
          </a:p>
          <a:p>
            <a:r>
              <a:rPr lang="en-US" dirty="0"/>
              <a:t>Bookmarked pages for quick </a:t>
            </a:r>
            <a:r>
              <a:rPr lang="en-US" dirty="0" smtClean="0"/>
              <a:t>returning</a:t>
            </a:r>
          </a:p>
          <a:p>
            <a:r>
              <a:rPr lang="en-US" dirty="0" smtClean="0"/>
              <a:t>Navigation Buttons to save screen </a:t>
            </a:r>
            <a:r>
              <a:rPr lang="en-US" dirty="0"/>
              <a:t>r</a:t>
            </a:r>
            <a:r>
              <a:rPr lang="en-US" dirty="0" smtClean="0"/>
              <a:t>eal estate</a:t>
            </a:r>
          </a:p>
          <a:p>
            <a:r>
              <a:rPr lang="en-US" dirty="0" smtClean="0"/>
              <a:t>Search to Web</a:t>
            </a:r>
          </a:p>
          <a:p>
            <a:r>
              <a:rPr lang="en-US" dirty="0" smtClean="0"/>
              <a:t>Bluetooth Scanner</a:t>
            </a:r>
          </a:p>
          <a:p>
            <a:r>
              <a:rPr lang="en-US" dirty="0"/>
              <a:t>Simple Quiz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Importer for </a:t>
            </a:r>
            <a:r>
              <a:rPr lang="en-US" dirty="0" smtClean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177569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Side-by-Side Pages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58" y="1143000"/>
            <a:ext cx="6778684" cy="40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410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Horizontally or Vertically Tiled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Synchronized </a:t>
            </a:r>
            <a:r>
              <a:rPr lang="en-US" sz="3200" dirty="0"/>
              <a:t>or independent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40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Multi-Window tap first then write problem</a:t>
            </a:r>
          </a:p>
          <a:p>
            <a:endParaRPr lang="en-US" dirty="0"/>
          </a:p>
          <a:p>
            <a:r>
              <a:rPr lang="en-US" dirty="0" smtClean="0"/>
              <a:t>Mouse/Stylus Hover</a:t>
            </a:r>
          </a:p>
          <a:p>
            <a:endParaRPr lang="en-US" dirty="0"/>
          </a:p>
          <a:p>
            <a:r>
              <a:rPr lang="en-US" dirty="0" smtClean="0"/>
              <a:t>Change focus before user tries to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829175" cy="55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362200" y="5867400"/>
            <a:ext cx="4572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Swipe to change pages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 rot="2353603">
            <a:off x="2267223" y="1753404"/>
            <a:ext cx="1812095" cy="1013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Bookmark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4191000" y="4800600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7306989" y="4114800"/>
            <a:ext cx="1800225" cy="1143000"/>
          </a:xfrm>
          <a:prstGeom prst="borderCallout1">
            <a:avLst>
              <a:gd name="adj1" fmla="val 18750"/>
              <a:gd name="adj2" fmla="val -2203"/>
              <a:gd name="adj3" fmla="val 131810"/>
              <a:gd name="adj4" fmla="val -138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View Bookmarks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1998652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Retain standard gestures like panning and pinch to zoom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6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1" y="1447800"/>
            <a:ext cx="8532758" cy="52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 bwMode="auto">
          <a:xfrm>
            <a:off x="28903" y="1400175"/>
            <a:ext cx="9037757" cy="533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209800" y="2209800"/>
            <a:ext cx="228600" cy="3048000"/>
          </a:xfrm>
          <a:prstGeom prst="up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2671652">
            <a:off x="4149715" y="2006712"/>
            <a:ext cx="483044" cy="3773509"/>
          </a:xfrm>
          <a:prstGeom prst="up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1752600"/>
            <a:ext cx="381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Use Android Phone to scan documents into notes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767138" cy="229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6957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7600" y="3388518"/>
            <a:ext cx="1447800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43" y="3928405"/>
            <a:ext cx="125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4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Quizzing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While hyperlinks can lead to more complex systems, the add-in includes a simple system meant for review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1219200"/>
            <a:ext cx="49434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Importer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files from PDF and RTF</a:t>
            </a:r>
          </a:p>
          <a:p>
            <a:r>
              <a:rPr lang="en-US" dirty="0" smtClean="0"/>
              <a:t>Each page in the source file becomes one page in OneNote</a:t>
            </a:r>
          </a:p>
          <a:p>
            <a:r>
              <a:rPr lang="en-US" dirty="0" smtClean="0"/>
              <a:t>PDFs come in as images</a:t>
            </a:r>
          </a:p>
          <a:p>
            <a:r>
              <a:rPr lang="en-US" dirty="0" smtClean="0"/>
              <a:t>RTF content remains in native form (text is text,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 sharing can allow students to collaborate</a:t>
            </a:r>
          </a:p>
          <a:p>
            <a:r>
              <a:rPr lang="en-US" dirty="0" smtClean="0"/>
              <a:t>Microsoft’s Office Live allows for cloud storage allowing Books to be viewed with the OneNote Apps for Android and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With Interactive Classroom lecture notes can be inserted into the textbook</a:t>
            </a:r>
          </a:p>
          <a:p>
            <a:r>
              <a:rPr lang="en-US" dirty="0" smtClean="0"/>
              <a:t>File embedding for any multimedia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implement an </a:t>
            </a:r>
            <a:r>
              <a:rPr lang="en-US" dirty="0" smtClean="0"/>
              <a:t>e-Textbook Reader </a:t>
            </a:r>
            <a:r>
              <a:rPr lang="en-US" dirty="0"/>
              <a:t>with as much capability as </a:t>
            </a:r>
            <a:r>
              <a:rPr lang="en-US" dirty="0" smtClean="0"/>
              <a:t>possible for any content </a:t>
            </a:r>
            <a:r>
              <a:rPr lang="en-US" dirty="0"/>
              <a:t>using </a:t>
            </a:r>
            <a:r>
              <a:rPr lang="en-US" dirty="0" smtClean="0"/>
              <a:t>existing software and hardware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help bridge textbook and lecture content through note 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3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Perform a formal evaluation of the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OneNote Add-in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.NET</a:t>
            </a:r>
          </a:p>
          <a:p>
            <a:r>
              <a:rPr lang="en-US" dirty="0" smtClean="0"/>
              <a:t>Custom Office Ribbon Controls</a:t>
            </a:r>
          </a:p>
          <a:p>
            <a:r>
              <a:rPr lang="en-US" dirty="0" smtClean="0"/>
              <a:t>Windows API’s</a:t>
            </a:r>
          </a:p>
          <a:p>
            <a:r>
              <a:rPr lang="en-US" dirty="0" smtClean="0"/>
              <a:t>OneNote API</a:t>
            </a:r>
          </a:p>
          <a:p>
            <a:r>
              <a:rPr lang="en-US" dirty="0" err="1" smtClean="0"/>
              <a:t>GhostScript</a:t>
            </a:r>
            <a:endParaRPr lang="en-US" dirty="0" smtClean="0"/>
          </a:p>
          <a:p>
            <a:r>
              <a:rPr lang="en-US" dirty="0" smtClean="0"/>
              <a:t>Deployment</a:t>
            </a:r>
          </a:p>
          <a:p>
            <a:r>
              <a:rPr lang="en-US" dirty="0" err="1" smtClean="0"/>
              <a:t>Malte</a:t>
            </a:r>
            <a:r>
              <a:rPr lang="en-US" dirty="0"/>
              <a:t> </a:t>
            </a:r>
            <a:r>
              <a:rPr lang="en-US" dirty="0" err="1" smtClean="0"/>
              <a:t>Ahren’s</a:t>
            </a:r>
            <a:r>
              <a:rPr lang="en-US" dirty="0" smtClean="0"/>
              <a:t> 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2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Modules of the Add-in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Import</a:t>
            </a:r>
          </a:p>
          <a:p>
            <a:r>
              <a:rPr lang="en-US" dirty="0" smtClean="0"/>
              <a:t>Window Manipulation</a:t>
            </a:r>
          </a:p>
          <a:p>
            <a:r>
              <a:rPr lang="en-US" dirty="0" smtClean="0"/>
              <a:t>Page Controls</a:t>
            </a:r>
          </a:p>
          <a:p>
            <a:r>
              <a:rPr lang="en-US" dirty="0" smtClean="0"/>
              <a:t>Gestures</a:t>
            </a:r>
          </a:p>
          <a:p>
            <a:r>
              <a:rPr lang="en-US" dirty="0" smtClean="0"/>
              <a:t>Web Search</a:t>
            </a:r>
          </a:p>
          <a:p>
            <a:r>
              <a:rPr lang="en-US" dirty="0" smtClean="0"/>
              <a:t>Quizzing</a:t>
            </a:r>
          </a:p>
          <a:p>
            <a:r>
              <a:rPr lang="en-US" dirty="0" smtClean="0"/>
              <a:t>Mobile Scanner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85975"/>
            <a:ext cx="2847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85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Import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Images of “Printout”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Ghostscript</a:t>
            </a:r>
            <a:r>
              <a:rPr lang="en-US" dirty="0" smtClean="0"/>
              <a:t> and </a:t>
            </a:r>
            <a:r>
              <a:rPr lang="en-US" dirty="0" err="1" smtClean="0"/>
              <a:t>GhostScript</a:t>
            </a:r>
            <a:r>
              <a:rPr lang="en-US" dirty="0" smtClean="0"/>
              <a:t> Wrapper</a:t>
            </a:r>
          </a:p>
          <a:p>
            <a:r>
              <a:rPr lang="en-US" dirty="0" smtClean="0"/>
              <a:t>One Page of PDF = One Page in OneNote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RTF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Preserves Content Format</a:t>
            </a:r>
          </a:p>
          <a:p>
            <a:r>
              <a:rPr lang="en-US" dirty="0" smtClean="0"/>
              <a:t>Uses “RTF Dom Parser”</a:t>
            </a:r>
          </a:p>
          <a:p>
            <a:r>
              <a:rPr lang="en-US" dirty="0" smtClean="0"/>
              <a:t>Shape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64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 the OneNote API’s to insert page content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45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OneNote XML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 Hierarchy</a:t>
            </a:r>
          </a:p>
          <a:p>
            <a:pPr lvl="1"/>
            <a:r>
              <a:rPr lang="en-US" dirty="0" smtClean="0"/>
              <a:t>Lists the open Books, Sections, and Pages</a:t>
            </a:r>
          </a:p>
          <a:p>
            <a:endParaRPr lang="en-US" dirty="0" smtClean="0"/>
          </a:p>
          <a:p>
            <a:r>
              <a:rPr lang="en-US" dirty="0" smtClean="0"/>
              <a:t>Page Content</a:t>
            </a:r>
          </a:p>
          <a:p>
            <a:pPr lvl="1"/>
            <a:r>
              <a:rPr lang="en-US" dirty="0" smtClean="0"/>
              <a:t>Lists every item on the page, such as Text, Ink, and images</a:t>
            </a:r>
          </a:p>
          <a:p>
            <a:pPr lvl="1"/>
            <a:endParaRPr lang="en-US" dirty="0"/>
          </a:p>
          <a:p>
            <a:r>
              <a:rPr lang="en-US" dirty="0" smtClean="0"/>
              <a:t>Both Accessible through the OneNote API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4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and Vertical Tiling</a:t>
            </a:r>
          </a:p>
          <a:p>
            <a:r>
              <a:rPr lang="en-US" dirty="0"/>
              <a:t>Window </a:t>
            </a:r>
            <a:r>
              <a:rPr lang="en-US" dirty="0" smtClean="0"/>
              <a:t>Handles</a:t>
            </a:r>
          </a:p>
          <a:p>
            <a:r>
              <a:rPr lang="en-US" dirty="0" smtClean="0"/>
              <a:t>User32.DLL</a:t>
            </a:r>
          </a:p>
          <a:p>
            <a:pPr lvl="1"/>
            <a:r>
              <a:rPr lang="en-US" dirty="0" smtClean="0"/>
              <a:t>Get and Set window parameters</a:t>
            </a:r>
          </a:p>
          <a:p>
            <a:r>
              <a:rPr lang="en-US" dirty="0" smtClean="0"/>
              <a:t>Page Changes</a:t>
            </a:r>
          </a:p>
          <a:p>
            <a:r>
              <a:rPr lang="en-US" dirty="0" smtClean="0"/>
              <a:t>Focus Change on Hover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6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Controls/Navigation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Forms</a:t>
            </a:r>
          </a:p>
          <a:p>
            <a:r>
              <a:rPr lang="en-US" dirty="0" smtClean="0"/>
              <a:t>User32.dll</a:t>
            </a:r>
          </a:p>
          <a:p>
            <a:r>
              <a:rPr lang="en-US" dirty="0" smtClean="0"/>
              <a:t>Updating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13" y="1485900"/>
            <a:ext cx="4399142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5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Windows Hooks</a:t>
            </a:r>
          </a:p>
          <a:p>
            <a:pPr lvl="1"/>
            <a:r>
              <a:rPr lang="en-US" dirty="0" smtClean="0"/>
              <a:t>System Events</a:t>
            </a:r>
          </a:p>
          <a:p>
            <a:pPr lvl="1"/>
            <a:r>
              <a:rPr lang="en-US" dirty="0" smtClean="0"/>
              <a:t>User32.dll</a:t>
            </a:r>
          </a:p>
          <a:p>
            <a:r>
              <a:rPr lang="en-US" dirty="0" smtClean="0"/>
              <a:t>Low-Level Mouse</a:t>
            </a:r>
          </a:p>
          <a:p>
            <a:endParaRPr lang="en-US" dirty="0" smtClean="0"/>
          </a:p>
          <a:p>
            <a:r>
              <a:rPr lang="en-US" dirty="0" smtClean="0"/>
              <a:t>Mouse/Stylus/ Touch</a:t>
            </a:r>
          </a:p>
          <a:p>
            <a:endParaRPr lang="en-US" dirty="0" smtClean="0"/>
          </a:p>
          <a:p>
            <a:r>
              <a:rPr lang="en-US" dirty="0" smtClean="0"/>
              <a:t>Time Constraint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113232"/>
            <a:ext cx="4829175" cy="55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4262437" y="5837632"/>
            <a:ext cx="4572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Swipe to change pages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 rot="2353603">
            <a:off x="4167460" y="1723636"/>
            <a:ext cx="1812095" cy="1013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Bookmark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6091237" y="4770832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Settings/Configuration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WPF (Windows Presentation Framework</a:t>
            </a:r>
          </a:p>
          <a:p>
            <a:r>
              <a:rPr lang="en-US" dirty="0" smtClean="0"/>
              <a:t>Saved as XML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2095500"/>
            <a:ext cx="37387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30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00752" cy="2320290"/>
          </a:xfrm>
        </p:spPr>
        <p:txBody>
          <a:bodyPr/>
          <a:lstStyle/>
          <a:p>
            <a:r>
              <a:rPr lang="en-US" dirty="0" err="1" smtClean="0"/>
              <a:t>Kno</a:t>
            </a:r>
            <a:r>
              <a:rPr lang="en-US" dirty="0" smtClean="0"/>
              <a:t> Tablet</a:t>
            </a:r>
          </a:p>
          <a:p>
            <a:pPr lvl="1"/>
            <a:r>
              <a:rPr lang="en-US" dirty="0" smtClean="0"/>
              <a:t>2 14.1” touch screens</a:t>
            </a:r>
          </a:p>
          <a:p>
            <a:pPr lvl="1"/>
            <a:r>
              <a:rPr lang="en-US" dirty="0" smtClean="0"/>
              <a:t>SDK for applications</a:t>
            </a:r>
          </a:p>
          <a:p>
            <a:pPr lvl="1"/>
            <a:r>
              <a:rPr lang="en-US" dirty="0" smtClean="0"/>
              <a:t>Cancelled in April 2011</a:t>
            </a:r>
          </a:p>
          <a:p>
            <a:endParaRPr lang="en-US" dirty="0" smtClean="0"/>
          </a:p>
          <a:p>
            <a:pPr lvl="6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52" y="1676400"/>
            <a:ext cx="3543300" cy="22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4109810"/>
            <a:ext cx="5257800" cy="253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Others (</a:t>
            </a:r>
            <a:r>
              <a:rPr lang="en-US" dirty="0" err="1" smtClean="0"/>
              <a:t>CourseSmart</a:t>
            </a:r>
            <a:r>
              <a:rPr lang="en-US" dirty="0" smtClean="0"/>
              <a:t>, </a:t>
            </a:r>
            <a:r>
              <a:rPr lang="en-US" dirty="0" err="1" smtClean="0"/>
              <a:t>Kno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Some Multimedia</a:t>
            </a:r>
          </a:p>
          <a:p>
            <a:pPr lvl="1"/>
            <a:r>
              <a:rPr lang="en-US" dirty="0" smtClean="0"/>
              <a:t>Similar to PDFs</a:t>
            </a:r>
          </a:p>
          <a:p>
            <a:pPr lvl="1"/>
            <a:r>
              <a:rPr lang="en-US" dirty="0" smtClean="0"/>
              <a:t>DRM Issues</a:t>
            </a:r>
          </a:p>
          <a:p>
            <a:pPr lvl="1"/>
            <a:r>
              <a:rPr lang="en-US" dirty="0" smtClean="0"/>
              <a:t>Require constant Internet Connection</a:t>
            </a:r>
          </a:p>
          <a:p>
            <a:pPr lvl="6"/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049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5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OneNote API to get highlighted text</a:t>
            </a:r>
          </a:p>
          <a:p>
            <a:r>
              <a:rPr lang="en-US" dirty="0" smtClean="0"/>
              <a:t>Clipboard workaround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Save -&gt; Use -&gt; Restore</a:t>
            </a:r>
          </a:p>
          <a:p>
            <a:r>
              <a:rPr lang="en-US" dirty="0"/>
              <a:t>New process with URL</a:t>
            </a:r>
          </a:p>
          <a:p>
            <a:r>
              <a:rPr lang="en-US" dirty="0"/>
              <a:t>Default Browser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 bwMode="auto">
          <a:xfrm>
            <a:off x="1676400" y="3195074"/>
            <a:ext cx="5261945" cy="31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>
            <a:off x="2971800" y="3862552"/>
            <a:ext cx="133095" cy="1543889"/>
          </a:xfrm>
          <a:prstGeom prst="up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671652">
            <a:off x="4166754" y="3670818"/>
            <a:ext cx="281237" cy="1911379"/>
          </a:xfrm>
          <a:prstGeom prst="up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405352"/>
            <a:ext cx="221825" cy="23158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Separate .NET/WPF Program</a:t>
            </a:r>
          </a:p>
          <a:p>
            <a:endParaRPr lang="en-US" dirty="0" smtClean="0"/>
          </a:p>
          <a:p>
            <a:r>
              <a:rPr lang="en-US" dirty="0" smtClean="0"/>
              <a:t>File Type Association</a:t>
            </a:r>
          </a:p>
          <a:p>
            <a:endParaRPr lang="en-US" dirty="0"/>
          </a:p>
          <a:p>
            <a:r>
              <a:rPr lang="en-US" dirty="0" smtClean="0"/>
              <a:t>Double-Click in OneNote to open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1418"/>
            <a:ext cx="4038600" cy="27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45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Scanner (Windows)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Non-Modal Window</a:t>
            </a:r>
          </a:p>
          <a:p>
            <a:pPr lvl="1"/>
            <a:r>
              <a:rPr lang="en-US" dirty="0"/>
              <a:t>Separate </a:t>
            </a:r>
            <a:r>
              <a:rPr lang="en-US" dirty="0" smtClean="0"/>
              <a:t>Thread</a:t>
            </a:r>
          </a:p>
          <a:p>
            <a:r>
              <a:rPr lang="en-US" dirty="0" smtClean="0"/>
              <a:t>Bluetooth Communication</a:t>
            </a:r>
          </a:p>
          <a:p>
            <a:pPr lvl="1"/>
            <a:r>
              <a:rPr lang="en-US" dirty="0" smtClean="0"/>
              <a:t>RFCOMM</a:t>
            </a:r>
          </a:p>
          <a:p>
            <a:pPr lvl="1"/>
            <a:r>
              <a:rPr lang="en-US" dirty="0" smtClean="0"/>
              <a:t>32Feet.NET</a:t>
            </a:r>
          </a:p>
          <a:p>
            <a:r>
              <a:rPr lang="en-US" dirty="0" smtClean="0"/>
              <a:t>Clipboard </a:t>
            </a:r>
          </a:p>
          <a:p>
            <a:pPr marL="457200" lvl="1" indent="0">
              <a:buNone/>
            </a:pPr>
            <a:r>
              <a:rPr lang="en-US" sz="2800" dirty="0" smtClean="0"/>
              <a:t>Interaction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34" y="2362200"/>
            <a:ext cx="56164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3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Scanner (Android)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Service Discovery Protocol (SDP)</a:t>
            </a:r>
          </a:p>
          <a:p>
            <a:pPr lvl="1"/>
            <a:r>
              <a:rPr lang="en-US" dirty="0" smtClean="0"/>
              <a:t>Similar to IP ports</a:t>
            </a:r>
          </a:p>
          <a:p>
            <a:endParaRPr lang="en-US" dirty="0" smtClean="0"/>
          </a:p>
          <a:p>
            <a:r>
              <a:rPr lang="en-US" dirty="0" smtClean="0"/>
              <a:t>Listens for Command</a:t>
            </a:r>
          </a:p>
          <a:p>
            <a:r>
              <a:rPr lang="en-US" dirty="0" smtClean="0"/>
              <a:t>Camera Takes Photo</a:t>
            </a:r>
          </a:p>
          <a:p>
            <a:pPr lvl="1"/>
            <a:r>
              <a:rPr lang="en-US" dirty="0" smtClean="0"/>
              <a:t>Auto-Focus</a:t>
            </a:r>
          </a:p>
          <a:p>
            <a:pPr lvl="1"/>
            <a:r>
              <a:rPr lang="en-US" dirty="0" smtClean="0"/>
              <a:t>Steady Photo</a:t>
            </a:r>
          </a:p>
          <a:p>
            <a:r>
              <a:rPr lang="en-US" dirty="0" smtClean="0"/>
              <a:t>Sends JPEG back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55" y="2209800"/>
            <a:ext cx="444178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ClickOnce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Easy Add-in Deployment</a:t>
            </a:r>
          </a:p>
          <a:p>
            <a:pPr lvl="1"/>
            <a:r>
              <a:rPr lang="en-US" dirty="0" smtClean="0"/>
              <a:t>Not Available for OneNote</a:t>
            </a:r>
          </a:p>
          <a:p>
            <a:endParaRPr lang="en-US" dirty="0" smtClean="0"/>
          </a:p>
          <a:p>
            <a:r>
              <a:rPr lang="en-US" dirty="0" smtClean="0"/>
              <a:t>Standard Windows Installer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60" y="1590675"/>
            <a:ext cx="449076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03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Visual Studio 2010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The main Add-In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Scanner App for Android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" y="4114800"/>
            <a:ext cx="35253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35" y="3581400"/>
            <a:ext cx="3733800" cy="29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643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Details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year of development</a:t>
            </a:r>
          </a:p>
          <a:p>
            <a:r>
              <a:rPr lang="en-US" dirty="0" smtClean="0"/>
              <a:t>Approximately 4000 new lines of code</a:t>
            </a:r>
          </a:p>
          <a:p>
            <a:r>
              <a:rPr lang="en-US" dirty="0" smtClean="0"/>
              <a:t>Installer Size is 20.8 MB</a:t>
            </a:r>
          </a:p>
          <a:p>
            <a:r>
              <a:rPr lang="en-US" dirty="0" smtClean="0"/>
              <a:t>Installed Size is 33.1 MB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67200" cy="308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13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en-US" dirty="0" err="1"/>
              <a:t>Kno</a:t>
            </a:r>
            <a:r>
              <a:rPr lang="en-US" dirty="0"/>
              <a:t> (2012). Retrieved from www.kno.com 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/>
              <a:t>T. </a:t>
            </a:r>
            <a:r>
              <a:rPr lang="en-US" dirty="0" err="1"/>
              <a:t>Marmarelli</a:t>
            </a:r>
            <a:r>
              <a:rPr lang="en-US" dirty="0"/>
              <a:t> (2010). The Reed College Kindle Study. Retrieved from https://</a:t>
            </a:r>
            <a:r>
              <a:rPr lang="en-US" dirty="0" smtClean="0"/>
              <a:t>reed.edu/cis/about/kindle_pilot/Reed_Kindle_report.pdf</a:t>
            </a:r>
          </a:p>
          <a:p>
            <a:pPr marL="457200" indent="-457200">
              <a:buNone/>
            </a:pPr>
            <a:r>
              <a:rPr lang="en-US" dirty="0" err="1" smtClean="0"/>
              <a:t>iBooks</a:t>
            </a:r>
            <a:r>
              <a:rPr lang="en-US" dirty="0" smtClean="0"/>
              <a:t> textbooks for </a:t>
            </a:r>
            <a:r>
              <a:rPr lang="en-US" dirty="0" err="1" smtClean="0"/>
              <a:t>iPad</a:t>
            </a:r>
            <a:r>
              <a:rPr lang="en-US" dirty="0" smtClean="0"/>
              <a:t> (2012) </a:t>
            </a:r>
            <a:r>
              <a:rPr lang="en-US" dirty="0" err="1" smtClean="0"/>
              <a:t>Retreived</a:t>
            </a:r>
            <a:r>
              <a:rPr lang="en-US" dirty="0"/>
              <a:t> from http://www.apple.com/education/ibooks-textbooks/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K.A</a:t>
            </a:r>
            <a:r>
              <a:rPr lang="en-US" dirty="0"/>
              <a:t>. </a:t>
            </a:r>
            <a:r>
              <a:rPr lang="en-US" dirty="0" err="1"/>
              <a:t>Kiewra</a:t>
            </a:r>
            <a:r>
              <a:rPr lang="en-US" dirty="0"/>
              <a:t>, S.L. Benton, The Relationship Between Information-Processing Ability </a:t>
            </a:r>
            <a:r>
              <a:rPr lang="en-US" dirty="0" smtClean="0"/>
              <a:t>and </a:t>
            </a:r>
            <a:r>
              <a:rPr lang="en-US" dirty="0" err="1" smtClean="0"/>
              <a:t>Notetaking</a:t>
            </a:r>
            <a:r>
              <a:rPr lang="en-US" dirty="0"/>
              <a:t>, </a:t>
            </a:r>
            <a:r>
              <a:rPr lang="en-US" i="1" dirty="0"/>
              <a:t>Contemporary Educational Psychology</a:t>
            </a:r>
            <a:r>
              <a:rPr lang="en-US" dirty="0"/>
              <a:t>, Volume 13, Issue 1, January 1988, Pages 33-44, ISSN 0361-476X, 10.1016/0361-476X(88)90004-5. </a:t>
            </a:r>
          </a:p>
          <a:p>
            <a:pPr marL="457200" indent="-457200">
              <a:buNone/>
            </a:pPr>
            <a:r>
              <a:rPr lang="en-US" dirty="0" smtClean="0"/>
              <a:t>K</a:t>
            </a:r>
            <a:r>
              <a:rPr lang="en-US" dirty="0"/>
              <a:t>. Kim,, S. Turner,, &amp; M. Pérez-</a:t>
            </a:r>
            <a:r>
              <a:rPr lang="en-US" dirty="0" err="1"/>
              <a:t>Quiñones</a:t>
            </a:r>
            <a:r>
              <a:rPr lang="en-US" dirty="0"/>
              <a:t>, (2009). Requirements for electronic note taking systems: A field study of note taking in university classrooms. </a:t>
            </a:r>
            <a:r>
              <a:rPr lang="en-US" i="1" dirty="0"/>
              <a:t>Education &amp; Information Technologies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(3), 255-283. 10.1007/s10639-009-9086-z</a:t>
            </a:r>
          </a:p>
          <a:p>
            <a:pPr marL="457200" indent="-457200">
              <a:buNone/>
            </a:pPr>
            <a:r>
              <a:rPr lang="en-US" dirty="0" smtClean="0"/>
              <a:t>J</a:t>
            </a:r>
            <a:r>
              <a:rPr lang="en-US" dirty="0"/>
              <a:t>. Tront (2010). Operations Needed in e‐Textbooks of the Future. Retrieved from http</a:t>
            </a:r>
            <a:r>
              <a:rPr lang="en-US" dirty="0" smtClean="0"/>
              <a:t>://filebox.ece.vt.edu/~jgtront/wipte/e_textbook_functionality.pdf</a:t>
            </a:r>
          </a:p>
          <a:p>
            <a:pPr marL="457200" indent="-457200">
              <a:buNone/>
            </a:pPr>
            <a:r>
              <a:rPr lang="en-US" dirty="0" smtClean="0"/>
              <a:t>Microsoft </a:t>
            </a:r>
            <a:r>
              <a:rPr lang="en-US" dirty="0"/>
              <a:t>Interactive Classroom (2011). Retrieved from http://www.educationlabs.com/Projects/ic/Pages/default.aspx </a:t>
            </a:r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“OneNote Developer Reference.” Internet: http://msdn.microsoft.com/en-us/library/ff925947.aspx, Feb. 2011 [Feb. 18 2012]. </a:t>
            </a:r>
          </a:p>
          <a:p>
            <a:r>
              <a:rPr lang="en-US" dirty="0" smtClean="0"/>
              <a:t>M</a:t>
            </a:r>
            <a:r>
              <a:rPr lang="en-US" dirty="0"/>
              <a:t>. Ahrens “Developing OneNote 2010 Add-Ins.” Internet: http://www.malteahrens.com/#/blog/howto-onenote-dev/, [Feb. 18 2012]. </a:t>
            </a:r>
          </a:p>
          <a:p>
            <a:r>
              <a:rPr lang="en-US" dirty="0" smtClean="0"/>
              <a:t>“</a:t>
            </a:r>
            <a:r>
              <a:rPr lang="en-US" dirty="0" err="1"/>
              <a:t>Ghostscript</a:t>
            </a:r>
            <a:r>
              <a:rPr lang="en-US" dirty="0"/>
              <a:t>, </a:t>
            </a:r>
            <a:r>
              <a:rPr lang="en-US" dirty="0" err="1"/>
              <a:t>GhostView</a:t>
            </a:r>
            <a:r>
              <a:rPr lang="en-US" dirty="0"/>
              <a:t> and </a:t>
            </a:r>
            <a:r>
              <a:rPr lang="en-US" dirty="0" err="1"/>
              <a:t>GSView</a:t>
            </a:r>
            <a:r>
              <a:rPr lang="en-US" dirty="0"/>
              <a:t>” Internet: http://pages.cs.wisc.edu/~ghost/, Jan. 23 2012 [Jan. 30 2012]. </a:t>
            </a:r>
          </a:p>
          <a:p>
            <a:r>
              <a:rPr lang="en-US" dirty="0" smtClean="0"/>
              <a:t>M</a:t>
            </a:r>
            <a:r>
              <a:rPr lang="en-US" dirty="0"/>
              <a:t>. Ephraim “A Simple C# Wrapper for </a:t>
            </a:r>
            <a:r>
              <a:rPr lang="en-US" dirty="0" err="1"/>
              <a:t>Ghostscript</a:t>
            </a:r>
            <a:r>
              <a:rPr lang="en-US" dirty="0"/>
              <a:t>.” Internet: http://www.mattephraim.com/blog/2009/01/06/a-simple-c-wrapper-for-ghostscript/, Jan 6 2009 [Jan. 30 2012]. </a:t>
            </a:r>
          </a:p>
          <a:p>
            <a:r>
              <a:rPr lang="en-US" dirty="0" smtClean="0"/>
              <a:t>“</a:t>
            </a:r>
            <a:r>
              <a:rPr lang="en-US" dirty="0"/>
              <a:t>RTF DOM Parser.” Internet: http://</a:t>
            </a:r>
            <a:r>
              <a:rPr lang="en-US" dirty="0" smtClean="0"/>
              <a:t>sourceforge.net/projects/rtfdomparser, </a:t>
            </a:r>
            <a:r>
              <a:rPr lang="en-US" dirty="0"/>
              <a:t>Oct. 13 2010 [Dec. 13 2011]. </a:t>
            </a:r>
          </a:p>
          <a:p>
            <a:r>
              <a:rPr lang="en-US" dirty="0" smtClean="0"/>
              <a:t>“</a:t>
            </a:r>
            <a:r>
              <a:rPr lang="en-US" dirty="0"/>
              <a:t>32feet.NET – Personal Area Networking for .NET”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8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Kindle DX</a:t>
            </a:r>
            <a:br>
              <a:rPr lang="en-US" dirty="0" smtClean="0"/>
            </a:br>
            <a:r>
              <a:rPr lang="en-US" dirty="0" smtClean="0"/>
              <a:t>Case Study at Reed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Legibility of Screen</a:t>
            </a:r>
          </a:p>
          <a:p>
            <a:r>
              <a:rPr lang="en-US" dirty="0" smtClean="0"/>
              <a:t>Form Factor</a:t>
            </a:r>
          </a:p>
          <a:p>
            <a:r>
              <a:rPr lang="en-US" dirty="0" smtClean="0"/>
              <a:t>Durability</a:t>
            </a:r>
          </a:p>
          <a:p>
            <a:r>
              <a:rPr lang="en-US" dirty="0" smtClean="0"/>
              <a:t>Distribution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Missing PDF capabilities</a:t>
            </a:r>
          </a:p>
          <a:p>
            <a:r>
              <a:rPr lang="en-US" dirty="0" smtClean="0"/>
              <a:t>Content Acquisition</a:t>
            </a:r>
          </a:p>
          <a:p>
            <a:r>
              <a:rPr lang="en-US" dirty="0" smtClean="0"/>
              <a:t>Poor Multimedia</a:t>
            </a:r>
          </a:p>
          <a:p>
            <a:r>
              <a:rPr lang="en-US" dirty="0" smtClean="0"/>
              <a:t>Slow Page Turning</a:t>
            </a:r>
          </a:p>
          <a:p>
            <a:r>
              <a:rPr lang="en-US" dirty="0" smtClean="0"/>
              <a:t>Page Navigation</a:t>
            </a:r>
          </a:p>
          <a:p>
            <a:r>
              <a:rPr lang="en-US" dirty="0" smtClean="0"/>
              <a:t>Difficulty of taking notes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209800" cy="230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7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Latest:</a:t>
            </a:r>
            <a:br>
              <a:rPr lang="en-US" dirty="0" smtClean="0"/>
            </a:br>
            <a:r>
              <a:rPr lang="en-US" dirty="0" smtClean="0"/>
              <a:t>Apple’s </a:t>
            </a:r>
            <a:r>
              <a:rPr lang="en-US" dirty="0" err="1" smtClean="0"/>
              <a:t>iPad</a:t>
            </a:r>
            <a:r>
              <a:rPr lang="en-US" dirty="0" smtClean="0"/>
              <a:t> Textbook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3D Images</a:t>
            </a:r>
          </a:p>
          <a:p>
            <a:r>
              <a:rPr lang="en-US" dirty="0" smtClean="0"/>
              <a:t>Multi-Touch Gestures</a:t>
            </a:r>
          </a:p>
          <a:p>
            <a:r>
              <a:rPr lang="en-US" dirty="0" smtClean="0"/>
              <a:t>Searching for Content</a:t>
            </a:r>
          </a:p>
          <a:p>
            <a:r>
              <a:rPr lang="en-US" dirty="0" smtClean="0"/>
              <a:t>Interactive Quizzes</a:t>
            </a:r>
          </a:p>
          <a:p>
            <a:r>
              <a:rPr lang="en-US" dirty="0" smtClean="0"/>
              <a:t>Auto-Generated study cards</a:t>
            </a:r>
          </a:p>
          <a:p>
            <a:r>
              <a:rPr lang="en-US" dirty="0" smtClean="0"/>
              <a:t>iTunes U</a:t>
            </a:r>
            <a:endParaRPr lang="en-US" dirty="0"/>
          </a:p>
          <a:p>
            <a:r>
              <a:rPr lang="en-US" dirty="0" smtClean="0"/>
              <a:t>Authoring tools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536871" cy="313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7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higher quantity of notes correlates with higher achievement (</a:t>
            </a:r>
            <a:r>
              <a:rPr lang="en-US" dirty="0" err="1" smtClean="0"/>
              <a:t>Kiewra</a:t>
            </a:r>
            <a:r>
              <a:rPr lang="en-US" dirty="0" smtClean="0"/>
              <a:t> 1988)</a:t>
            </a:r>
          </a:p>
          <a:p>
            <a:endParaRPr lang="en-US" dirty="0"/>
          </a:p>
          <a:p>
            <a:r>
              <a:rPr lang="en-US" dirty="0" smtClean="0"/>
              <a:t>Small Screens and poor interfaces reduce the number of notes taken by students (Kim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from WIPTE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notes; stylus enabled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Search on e-ink</a:t>
            </a:r>
          </a:p>
          <a:p>
            <a:r>
              <a:rPr lang="en-US" dirty="0" smtClean="0"/>
              <a:t>Individualized Tutoring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Bookmarks</a:t>
            </a:r>
          </a:p>
          <a:p>
            <a:r>
              <a:rPr lang="en-US" dirty="0" smtClean="0"/>
              <a:t>Voice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3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362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7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OneNote?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Book like page organization</a:t>
            </a:r>
          </a:p>
          <a:p>
            <a:endParaRPr lang="en-US" dirty="0" smtClean="0"/>
          </a:p>
          <a:p>
            <a:r>
              <a:rPr lang="en-US" dirty="0" smtClean="0"/>
              <a:t>Flexible Note taking </a:t>
            </a:r>
          </a:p>
          <a:p>
            <a:endParaRPr lang="en-US" dirty="0" smtClean="0"/>
          </a:p>
          <a:p>
            <a:r>
              <a:rPr lang="en-US" dirty="0" smtClean="0"/>
              <a:t>Platform Ubiquity</a:t>
            </a:r>
          </a:p>
          <a:p>
            <a:endParaRPr lang="en-US" dirty="0" smtClean="0"/>
          </a:p>
          <a:p>
            <a:r>
              <a:rPr lang="en-US" dirty="0" smtClean="0"/>
              <a:t>Developer API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2575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7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994</Words>
  <Application>Microsoft Office PowerPoint</Application>
  <PresentationFormat>On-screen Show (4:3)</PresentationFormat>
  <Paragraphs>229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WeTextbook Reader</vt:lpstr>
      <vt:lpstr>Goals</vt:lpstr>
      <vt:lpstr>Previous Work</vt:lpstr>
      <vt:lpstr>Kindle DX Case Study at Reed College</vt:lpstr>
      <vt:lpstr>Latest: Apple’s iPad Textbook</vt:lpstr>
      <vt:lpstr>Note Taking</vt:lpstr>
      <vt:lpstr>Ideas from WIPTE 2010</vt:lpstr>
      <vt:lpstr>Development Process</vt:lpstr>
      <vt:lpstr>Why OneNote?</vt:lpstr>
      <vt:lpstr>Features</vt:lpstr>
      <vt:lpstr>Side-by-Side Pages</vt:lpstr>
      <vt:lpstr>Focus Change</vt:lpstr>
      <vt:lpstr>Gestures</vt:lpstr>
      <vt:lpstr>Navigational Buttons</vt:lpstr>
      <vt:lpstr>Search the Web</vt:lpstr>
      <vt:lpstr>Bluetooth Scanner</vt:lpstr>
      <vt:lpstr>Built-in Quizzing</vt:lpstr>
      <vt:lpstr>File Importer</vt:lpstr>
      <vt:lpstr>Other Considerations</vt:lpstr>
      <vt:lpstr>Next Step</vt:lpstr>
      <vt:lpstr>Questions?</vt:lpstr>
      <vt:lpstr>Developing a OneNote Add-in</vt:lpstr>
      <vt:lpstr>Software Modules of the Add-in</vt:lpstr>
      <vt:lpstr>Textbook Import</vt:lpstr>
      <vt:lpstr>OneNote XML</vt:lpstr>
      <vt:lpstr>Window Manipulation</vt:lpstr>
      <vt:lpstr>Page Controls/Navigation</vt:lpstr>
      <vt:lpstr>Gestures</vt:lpstr>
      <vt:lpstr>Settings/Configuration</vt:lpstr>
      <vt:lpstr>Web Search</vt:lpstr>
      <vt:lpstr>Quizzing</vt:lpstr>
      <vt:lpstr>Mobile Scanner (Windows)</vt:lpstr>
      <vt:lpstr>Mobile Scanner (Android)</vt:lpstr>
      <vt:lpstr>Deployment</vt:lpstr>
      <vt:lpstr>Development Environment</vt:lpstr>
      <vt:lpstr>Project Details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WeTextbook Reader</dc:title>
  <dc:creator>John</dc:creator>
  <cp:lastModifiedBy>John</cp:lastModifiedBy>
  <cp:revision>26</cp:revision>
  <dcterms:created xsi:type="dcterms:W3CDTF">2012-04-18T18:49:28Z</dcterms:created>
  <dcterms:modified xsi:type="dcterms:W3CDTF">2012-04-23T14:46:32Z</dcterms:modified>
</cp:coreProperties>
</file>